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6"/>
  </p:notesMasterIdLst>
  <p:sldIdLst>
    <p:sldId id="259" r:id="rId2"/>
    <p:sldId id="256" r:id="rId3"/>
    <p:sldId id="257" r:id="rId4"/>
    <p:sldId id="258" r:id="rId5"/>
  </p:sldIdLst>
  <p:sldSz cx="14630400" cy="8229600"/>
  <p:notesSz cx="8229600" cy="14630400"/>
  <p:embeddedFontLst>
    <p:embeddedFont>
      <p:font typeface="Aharoni" pitchFamily="2" charset="-79"/>
      <p:bold r:id="rId7"/>
    </p:embeddedFont>
    <p:embeddedFont>
      <p:font typeface="DFKai-SB" pitchFamily="65" charset="-120"/>
      <p:regular r:id="rId8"/>
    </p:embeddedFont>
    <p:embeddedFont>
      <p:font typeface="Calibri" pitchFamily="34" charset="0"/>
      <p:regular r:id="rId9"/>
      <p:bold r:id="rId10"/>
      <p:italic r:id="rId11"/>
      <p:boldItalic r:id="rId12"/>
    </p:embeddedFont>
    <p:embeddedFont>
      <p:font typeface="Arial Black" pitchFamily="34" charset="0"/>
      <p:bold r:id="rId13"/>
    </p:embeddedFont>
    <p:embeddedFont>
      <p:font typeface="Inter"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524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3001586" y="2729805"/>
            <a:ext cx="9329980"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2200760" y="3586896"/>
            <a:ext cx="905100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Organizational Development</a:t>
            </a:r>
          </a:p>
          <a:p>
            <a:r>
              <a:rPr lang="en-US" sz="2800" b="1" dirty="0" smtClean="0">
                <a:solidFill>
                  <a:srgbClr val="FF0000"/>
                </a:solidFill>
                <a:latin typeface="Arial Black" pitchFamily="34" charset="0"/>
                <a:cs typeface="Aharoni" pitchFamily="2" charset="-79"/>
              </a:rPr>
              <a:t>Course Code : 22HRM3EC2</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2366155" y="4928461"/>
            <a:ext cx="9965411" cy="1384995"/>
          </a:xfrm>
          <a:prstGeom prst="rect">
            <a:avLst/>
          </a:prstGeom>
        </p:spPr>
        <p:txBody>
          <a:bodyPr wrap="square">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Unit-II</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The Operational-Components-of-effective-Change-Management</a:t>
            </a:r>
            <a:endParaRPr lang="en-US" sz="2800" b="1" dirty="0" smtClean="0">
              <a:solidFill>
                <a:srgbClr val="7030A0"/>
              </a:solidFill>
              <a:latin typeface="Arial Black" pitchFamily="34" charset="0"/>
            </a:endParaRP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2567" y="602456"/>
            <a:ext cx="7611666" cy="3965258"/>
          </a:xfrm>
          <a:prstGeom prst="rect">
            <a:avLst/>
          </a:prstGeom>
          <a:noFill/>
          <a:ln/>
        </p:spPr>
        <p:txBody>
          <a:bodyPr wrap="square" lIns="0" tIns="0" rIns="0" bIns="0" rtlCol="0" anchor="t"/>
          <a:lstStyle/>
          <a:p>
            <a:pPr marL="0" indent="0">
              <a:lnSpc>
                <a:spcPts val="7800"/>
              </a:lnSpc>
              <a:buNone/>
            </a:pPr>
            <a:r>
              <a:rPr lang="en-US" sz="6200" b="1" dirty="0">
                <a:solidFill>
                  <a:srgbClr val="000000"/>
                </a:solidFill>
                <a:latin typeface="Petrona Bold" pitchFamily="34" charset="0"/>
                <a:ea typeface="Petrona Bold" pitchFamily="34" charset="-122"/>
                <a:cs typeface="Petrona Bold" pitchFamily="34" charset="-120"/>
              </a:rPr>
              <a:t>The Operational Components of Effective Change Management</a:t>
            </a:r>
            <a:endParaRPr lang="en-US" sz="6200" dirty="0"/>
          </a:p>
        </p:txBody>
      </p:sp>
      <p:sp>
        <p:nvSpPr>
          <p:cNvPr id="4" name="Text 1"/>
          <p:cNvSpPr/>
          <p:nvPr/>
        </p:nvSpPr>
        <p:spPr>
          <a:xfrm>
            <a:off x="6252567" y="4896088"/>
            <a:ext cx="7611666" cy="2101691"/>
          </a:xfrm>
          <a:prstGeom prst="rect">
            <a:avLst/>
          </a:prstGeom>
          <a:noFill/>
          <a:ln/>
        </p:spPr>
        <p:txBody>
          <a:bodyPr wrap="square" lIns="0" tIns="0" rIns="0" bIns="0" rtlCol="0" anchor="t"/>
          <a:lstStyle/>
          <a:p>
            <a:pPr marL="0" indent="0">
              <a:lnSpc>
                <a:spcPts val="2750"/>
              </a:lnSpc>
              <a:buNone/>
            </a:pPr>
            <a:r>
              <a:rPr lang="en-US" sz="1700" dirty="0">
                <a:solidFill>
                  <a:srgbClr val="272525"/>
                </a:solidFill>
                <a:latin typeface="Inter" pitchFamily="34" charset="0"/>
                <a:ea typeface="Inter" pitchFamily="34" charset="-122"/>
                <a:cs typeface="Inter" pitchFamily="34" charset="-120"/>
              </a:rPr>
              <a:t>Successful organizational change management requires a strategic, multi-faceted approach. At the core of this approach are three key operational components: the Diagnostic Component, the Action Components, and the Process Maintenance Component. Each of these elements plays a critical role in ensuring that change initiatives are effectively implemented and sustained over time.</a:t>
            </a:r>
            <a:endParaRPr lang="en-US" sz="1700" dirty="0"/>
          </a:p>
        </p:txBody>
      </p:sp>
      <p:sp>
        <p:nvSpPr>
          <p:cNvPr id="5" name="Shape 2"/>
          <p:cNvSpPr/>
          <p:nvPr/>
        </p:nvSpPr>
        <p:spPr>
          <a:xfrm>
            <a:off x="6252567" y="7260312"/>
            <a:ext cx="350163" cy="350163"/>
          </a:xfrm>
          <a:prstGeom prst="roundRect">
            <a:avLst>
              <a:gd name="adj" fmla="val 26110941"/>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60187" y="7267932"/>
            <a:ext cx="334923" cy="334923"/>
          </a:xfrm>
          <a:prstGeom prst="rect">
            <a:avLst/>
          </a:prstGeom>
        </p:spPr>
      </p:pic>
      <p:sp>
        <p:nvSpPr>
          <p:cNvPr id="7" name="Text 3"/>
          <p:cNvSpPr/>
          <p:nvPr/>
        </p:nvSpPr>
        <p:spPr>
          <a:xfrm>
            <a:off x="6712148" y="7244001"/>
            <a:ext cx="2101572" cy="383024"/>
          </a:xfrm>
          <a:prstGeom prst="rect">
            <a:avLst/>
          </a:prstGeom>
          <a:noFill/>
          <a:ln/>
        </p:spPr>
        <p:txBody>
          <a:bodyPr wrap="none" lIns="0" tIns="0" rIns="0" bIns="0" rtlCol="0" anchor="t"/>
          <a:lstStyle/>
          <a:p>
            <a:pPr marL="0" indent="0" algn="l">
              <a:lnSpc>
                <a:spcPts val="3000"/>
              </a:lnSpc>
              <a:buNone/>
            </a:pPr>
            <a:r>
              <a:rPr lang="en-US" sz="2150" b="1" dirty="0">
                <a:solidFill>
                  <a:srgbClr val="272525"/>
                </a:solidFill>
                <a:latin typeface="Inter Bold" pitchFamily="34" charset="0"/>
                <a:ea typeface="Inter Bold" pitchFamily="34" charset="-122"/>
                <a:cs typeface="Inter Bold" pitchFamily="34" charset="-120"/>
              </a:rPr>
              <a:t>by Presentation</a:t>
            </a:r>
            <a:endParaRPr lang="en-US" sz="2150" dirty="0"/>
          </a:p>
        </p:txBody>
      </p:sp>
      <p:pic>
        <p:nvPicPr>
          <p:cNvPr id="9" name="Picture 8">
            <a:extLst>
              <a:ext uri="{FF2B5EF4-FFF2-40B4-BE49-F238E27FC236}">
                <a16:creationId xmlns:a16="http://schemas.microsoft.com/office/drawing/2014/main" xmlns="" id="{7F7929A5-22B3-556D-FC91-02741A9EE9F6}"/>
              </a:ext>
            </a:extLst>
          </p:cNvPr>
          <p:cNvPicPr>
            <a:picLocks noChangeAspect="1"/>
          </p:cNvPicPr>
          <p:nvPr/>
        </p:nvPicPr>
        <p:blipFill>
          <a:blip r:embed="rId5"/>
          <a:stretch>
            <a:fillRect/>
          </a:stretch>
        </p:blipFill>
        <p:spPr>
          <a:xfrm>
            <a:off x="6252567" y="7244001"/>
            <a:ext cx="2445384" cy="447737"/>
          </a:xfrm>
          <a:prstGeom prst="rect">
            <a:avLst/>
          </a:prstGeom>
        </p:spPr>
      </p:pic>
      <p:pic>
        <p:nvPicPr>
          <p:cNvPr id="11" name="Picture 10">
            <a:extLst>
              <a:ext uri="{FF2B5EF4-FFF2-40B4-BE49-F238E27FC236}">
                <a16:creationId xmlns:a16="http://schemas.microsoft.com/office/drawing/2014/main" xmlns="" id="{970AAA6D-27D5-6268-2667-B26C448579D2}"/>
              </a:ext>
            </a:extLst>
          </p:cNvPr>
          <p:cNvPicPr>
            <a:picLocks noChangeAspect="1"/>
          </p:cNvPicPr>
          <p:nvPr/>
        </p:nvPicPr>
        <p:blipFill>
          <a:blip r:embed="rId5"/>
          <a:stretch>
            <a:fillRect/>
          </a:stretch>
        </p:blipFill>
        <p:spPr>
          <a:xfrm>
            <a:off x="12572713" y="7737258"/>
            <a:ext cx="2057687" cy="4477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1012" y="919163"/>
            <a:ext cx="5562005" cy="660559"/>
          </a:xfrm>
          <a:prstGeom prst="rect">
            <a:avLst/>
          </a:prstGeom>
          <a:noFill/>
          <a:ln/>
        </p:spPr>
        <p:txBody>
          <a:bodyPr wrap="none" lIns="0" tIns="0" rIns="0" bIns="0" rtlCol="0" anchor="t"/>
          <a:lstStyle/>
          <a:p>
            <a:pPr marL="0" indent="0">
              <a:lnSpc>
                <a:spcPts val="5200"/>
              </a:lnSpc>
              <a:buNone/>
            </a:pPr>
            <a:r>
              <a:rPr lang="en-US" sz="4150" b="1" dirty="0">
                <a:solidFill>
                  <a:srgbClr val="000000"/>
                </a:solidFill>
                <a:latin typeface="Petrona Bold" pitchFamily="34" charset="0"/>
                <a:ea typeface="Petrona Bold" pitchFamily="34" charset="-122"/>
                <a:cs typeface="Petrona Bold" pitchFamily="34" charset="-120"/>
              </a:rPr>
              <a:t>Diagnostic Component</a:t>
            </a:r>
            <a:endParaRPr lang="en-US" sz="4150" dirty="0"/>
          </a:p>
        </p:txBody>
      </p:sp>
      <p:sp>
        <p:nvSpPr>
          <p:cNvPr id="4" name="Shape 1"/>
          <p:cNvSpPr/>
          <p:nvPr/>
        </p:nvSpPr>
        <p:spPr>
          <a:xfrm>
            <a:off x="6191012" y="2108121"/>
            <a:ext cx="452914" cy="452914"/>
          </a:xfrm>
          <a:prstGeom prst="roundRect">
            <a:avLst>
              <a:gd name="adj" fmla="val 18670"/>
            </a:avLst>
          </a:prstGeom>
          <a:solidFill>
            <a:srgbClr val="CCEEFF"/>
          </a:solidFill>
          <a:ln w="7620">
            <a:solidFill>
              <a:srgbClr val="B2D4E5"/>
            </a:solidFill>
            <a:prstDash val="solid"/>
          </a:ln>
        </p:spPr>
      </p:sp>
      <p:sp>
        <p:nvSpPr>
          <p:cNvPr id="5" name="Text 2"/>
          <p:cNvSpPr/>
          <p:nvPr/>
        </p:nvSpPr>
        <p:spPr>
          <a:xfrm>
            <a:off x="6349603" y="2175986"/>
            <a:ext cx="135731" cy="317063"/>
          </a:xfrm>
          <a:prstGeom prst="rect">
            <a:avLst/>
          </a:prstGeom>
          <a:noFill/>
          <a:ln/>
        </p:spPr>
        <p:txBody>
          <a:bodyPr wrap="none" lIns="0" tIns="0" rIns="0" bIns="0" rtlCol="0" anchor="t"/>
          <a:lstStyle/>
          <a:p>
            <a:pPr marL="0" indent="0" algn="ctr">
              <a:lnSpc>
                <a:spcPts val="2450"/>
              </a:lnSpc>
              <a:buNone/>
            </a:pPr>
            <a:r>
              <a:rPr lang="en-US" sz="2450" b="1" dirty="0">
                <a:solidFill>
                  <a:srgbClr val="272525"/>
                </a:solidFill>
                <a:latin typeface="Petrona Bold" pitchFamily="34" charset="0"/>
                <a:ea typeface="Petrona Bold" pitchFamily="34" charset="-122"/>
                <a:cs typeface="Petrona Bold" pitchFamily="34" charset="-120"/>
              </a:rPr>
              <a:t>1</a:t>
            </a:r>
            <a:endParaRPr lang="en-US" sz="2450" dirty="0"/>
          </a:p>
        </p:txBody>
      </p:sp>
      <p:sp>
        <p:nvSpPr>
          <p:cNvPr id="6" name="Text 3"/>
          <p:cNvSpPr/>
          <p:nvPr/>
        </p:nvSpPr>
        <p:spPr>
          <a:xfrm>
            <a:off x="6845141" y="2108121"/>
            <a:ext cx="3112651" cy="660321"/>
          </a:xfrm>
          <a:prstGeom prst="rect">
            <a:avLst/>
          </a:prstGeom>
          <a:noFill/>
          <a:ln/>
        </p:spPr>
        <p:txBody>
          <a:bodyPr wrap="square" lIns="0" tIns="0" rIns="0" bIns="0" rtlCol="0" anchor="t"/>
          <a:lstStyle/>
          <a:p>
            <a:pPr marL="0" indent="0">
              <a:lnSpc>
                <a:spcPts val="2600"/>
              </a:lnSpc>
              <a:buNone/>
            </a:pPr>
            <a:r>
              <a:rPr lang="en-US" sz="2050" b="1" dirty="0">
                <a:solidFill>
                  <a:srgbClr val="272525"/>
                </a:solidFill>
                <a:latin typeface="Petrona Bold" pitchFamily="34" charset="0"/>
                <a:ea typeface="Petrona Bold" pitchFamily="34" charset="-122"/>
                <a:cs typeface="Petrona Bold" pitchFamily="34" charset="-120"/>
              </a:rPr>
              <a:t>Organizational Assessment</a:t>
            </a:r>
            <a:endParaRPr lang="en-US" sz="2050" dirty="0"/>
          </a:p>
        </p:txBody>
      </p:sp>
      <p:sp>
        <p:nvSpPr>
          <p:cNvPr id="7" name="Text 4"/>
          <p:cNvSpPr/>
          <p:nvPr/>
        </p:nvSpPr>
        <p:spPr>
          <a:xfrm>
            <a:off x="6845141" y="2889171"/>
            <a:ext cx="3112651" cy="2576513"/>
          </a:xfrm>
          <a:prstGeom prst="rect">
            <a:avLst/>
          </a:prstGeom>
          <a:noFill/>
          <a:ln/>
        </p:spPr>
        <p:txBody>
          <a:bodyPr wrap="square" lIns="0" tIns="0" rIns="0" bIns="0" rtlCol="0" anchor="t"/>
          <a:lstStyle/>
          <a:p>
            <a:pPr marL="0" indent="0">
              <a:lnSpc>
                <a:spcPts val="2500"/>
              </a:lnSpc>
              <a:buNone/>
            </a:pPr>
            <a:r>
              <a:rPr lang="en-US" sz="1550" dirty="0">
                <a:solidFill>
                  <a:srgbClr val="272525"/>
                </a:solidFill>
                <a:latin typeface="Inter" pitchFamily="34" charset="0"/>
                <a:ea typeface="Inter" pitchFamily="34" charset="-122"/>
                <a:cs typeface="Inter" pitchFamily="34" charset="-120"/>
              </a:rPr>
              <a:t>Conducting a comprehensive assessment of the organization's current state, including its culture, systems, and processes. This provides a baseline understanding of the change readiness and potential areas of resistance.</a:t>
            </a:r>
            <a:endParaRPr lang="en-US" sz="1550" dirty="0"/>
          </a:p>
        </p:txBody>
      </p:sp>
      <p:sp>
        <p:nvSpPr>
          <p:cNvPr id="8" name="Shape 5"/>
          <p:cNvSpPr/>
          <p:nvPr/>
        </p:nvSpPr>
        <p:spPr>
          <a:xfrm>
            <a:off x="10159008" y="2108121"/>
            <a:ext cx="452914" cy="452914"/>
          </a:xfrm>
          <a:prstGeom prst="roundRect">
            <a:avLst>
              <a:gd name="adj" fmla="val 18670"/>
            </a:avLst>
          </a:prstGeom>
          <a:solidFill>
            <a:srgbClr val="CCEEFF"/>
          </a:solidFill>
          <a:ln w="7620">
            <a:solidFill>
              <a:srgbClr val="B2D4E5"/>
            </a:solidFill>
            <a:prstDash val="solid"/>
          </a:ln>
        </p:spPr>
      </p:sp>
      <p:sp>
        <p:nvSpPr>
          <p:cNvPr id="9" name="Text 6"/>
          <p:cNvSpPr/>
          <p:nvPr/>
        </p:nvSpPr>
        <p:spPr>
          <a:xfrm>
            <a:off x="10295573" y="2175986"/>
            <a:ext cx="179784" cy="317063"/>
          </a:xfrm>
          <a:prstGeom prst="rect">
            <a:avLst/>
          </a:prstGeom>
          <a:noFill/>
          <a:ln/>
        </p:spPr>
        <p:txBody>
          <a:bodyPr wrap="none" lIns="0" tIns="0" rIns="0" bIns="0" rtlCol="0" anchor="t"/>
          <a:lstStyle/>
          <a:p>
            <a:pPr marL="0" indent="0" algn="ctr">
              <a:lnSpc>
                <a:spcPts val="2450"/>
              </a:lnSpc>
              <a:buNone/>
            </a:pPr>
            <a:r>
              <a:rPr lang="en-US" sz="2450" b="1" dirty="0">
                <a:solidFill>
                  <a:srgbClr val="272525"/>
                </a:solidFill>
                <a:latin typeface="Petrona Bold" pitchFamily="34" charset="0"/>
                <a:ea typeface="Petrona Bold" pitchFamily="34" charset="-122"/>
                <a:cs typeface="Petrona Bold" pitchFamily="34" charset="-120"/>
              </a:rPr>
              <a:t>2</a:t>
            </a:r>
            <a:endParaRPr lang="en-US" sz="2450" dirty="0"/>
          </a:p>
        </p:txBody>
      </p:sp>
      <p:sp>
        <p:nvSpPr>
          <p:cNvPr id="10" name="Text 7"/>
          <p:cNvSpPr/>
          <p:nvPr/>
        </p:nvSpPr>
        <p:spPr>
          <a:xfrm>
            <a:off x="10813137" y="2108121"/>
            <a:ext cx="2642473" cy="330160"/>
          </a:xfrm>
          <a:prstGeom prst="rect">
            <a:avLst/>
          </a:prstGeom>
          <a:noFill/>
          <a:ln/>
        </p:spPr>
        <p:txBody>
          <a:bodyPr wrap="none" lIns="0" tIns="0" rIns="0" bIns="0" rtlCol="0" anchor="t"/>
          <a:lstStyle/>
          <a:p>
            <a:pPr marL="0" indent="0">
              <a:lnSpc>
                <a:spcPts val="2600"/>
              </a:lnSpc>
              <a:buNone/>
            </a:pPr>
            <a:r>
              <a:rPr lang="en-US" sz="2050" b="1" dirty="0">
                <a:solidFill>
                  <a:srgbClr val="272525"/>
                </a:solidFill>
                <a:latin typeface="Petrona Bold" pitchFamily="34" charset="0"/>
                <a:ea typeface="Petrona Bold" pitchFamily="34" charset="-122"/>
                <a:cs typeface="Petrona Bold" pitchFamily="34" charset="-120"/>
              </a:rPr>
              <a:t>Gap Analysis</a:t>
            </a:r>
            <a:endParaRPr lang="en-US" sz="2050" dirty="0"/>
          </a:p>
        </p:txBody>
      </p:sp>
      <p:sp>
        <p:nvSpPr>
          <p:cNvPr id="11" name="Text 8"/>
          <p:cNvSpPr/>
          <p:nvPr/>
        </p:nvSpPr>
        <p:spPr>
          <a:xfrm>
            <a:off x="10813137" y="2559010"/>
            <a:ext cx="3112651" cy="2254448"/>
          </a:xfrm>
          <a:prstGeom prst="rect">
            <a:avLst/>
          </a:prstGeom>
          <a:noFill/>
          <a:ln/>
        </p:spPr>
        <p:txBody>
          <a:bodyPr wrap="square" lIns="0" tIns="0" rIns="0" bIns="0" rtlCol="0" anchor="t"/>
          <a:lstStyle/>
          <a:p>
            <a:pPr marL="0" indent="0">
              <a:lnSpc>
                <a:spcPts val="2500"/>
              </a:lnSpc>
              <a:buNone/>
            </a:pPr>
            <a:r>
              <a:rPr lang="en-US" sz="1550" dirty="0">
                <a:solidFill>
                  <a:srgbClr val="272525"/>
                </a:solidFill>
                <a:latin typeface="Inter" pitchFamily="34" charset="0"/>
                <a:ea typeface="Inter" pitchFamily="34" charset="-122"/>
                <a:cs typeface="Inter" pitchFamily="34" charset="-120"/>
              </a:rPr>
              <a:t>Identifying the gaps between the organization's current state and the desired future state. This helps to pinpoint the specific areas that need to be addressed through the change initiative.</a:t>
            </a:r>
            <a:endParaRPr lang="en-US" sz="1550" dirty="0"/>
          </a:p>
        </p:txBody>
      </p:sp>
      <p:sp>
        <p:nvSpPr>
          <p:cNvPr id="12" name="Shape 9"/>
          <p:cNvSpPr/>
          <p:nvPr/>
        </p:nvSpPr>
        <p:spPr>
          <a:xfrm>
            <a:off x="6191012" y="5893356"/>
            <a:ext cx="452914" cy="452914"/>
          </a:xfrm>
          <a:prstGeom prst="roundRect">
            <a:avLst>
              <a:gd name="adj" fmla="val 18670"/>
            </a:avLst>
          </a:prstGeom>
          <a:solidFill>
            <a:srgbClr val="CCEEFF"/>
          </a:solidFill>
          <a:ln w="7620">
            <a:solidFill>
              <a:srgbClr val="B2D4E5"/>
            </a:solidFill>
            <a:prstDash val="solid"/>
          </a:ln>
        </p:spPr>
      </p:sp>
      <p:sp>
        <p:nvSpPr>
          <p:cNvPr id="13" name="Text 10"/>
          <p:cNvSpPr/>
          <p:nvPr/>
        </p:nvSpPr>
        <p:spPr>
          <a:xfrm>
            <a:off x="6327696" y="5961221"/>
            <a:ext cx="179546" cy="317063"/>
          </a:xfrm>
          <a:prstGeom prst="rect">
            <a:avLst/>
          </a:prstGeom>
          <a:noFill/>
          <a:ln/>
        </p:spPr>
        <p:txBody>
          <a:bodyPr wrap="none" lIns="0" tIns="0" rIns="0" bIns="0" rtlCol="0" anchor="t"/>
          <a:lstStyle/>
          <a:p>
            <a:pPr marL="0" indent="0" algn="ctr">
              <a:lnSpc>
                <a:spcPts val="2450"/>
              </a:lnSpc>
              <a:buNone/>
            </a:pPr>
            <a:r>
              <a:rPr lang="en-US" sz="2450" b="1" dirty="0">
                <a:solidFill>
                  <a:srgbClr val="272525"/>
                </a:solidFill>
                <a:latin typeface="Petrona Bold" pitchFamily="34" charset="0"/>
                <a:ea typeface="Petrona Bold" pitchFamily="34" charset="-122"/>
                <a:cs typeface="Petrona Bold" pitchFamily="34" charset="-120"/>
              </a:rPr>
              <a:t>3</a:t>
            </a:r>
            <a:endParaRPr lang="en-US" sz="2450" dirty="0"/>
          </a:p>
        </p:txBody>
      </p:sp>
      <p:sp>
        <p:nvSpPr>
          <p:cNvPr id="14" name="Text 11"/>
          <p:cNvSpPr/>
          <p:nvPr/>
        </p:nvSpPr>
        <p:spPr>
          <a:xfrm>
            <a:off x="6845141" y="5893356"/>
            <a:ext cx="3018711" cy="330160"/>
          </a:xfrm>
          <a:prstGeom prst="rect">
            <a:avLst/>
          </a:prstGeom>
          <a:noFill/>
          <a:ln/>
        </p:spPr>
        <p:txBody>
          <a:bodyPr wrap="none" lIns="0" tIns="0" rIns="0" bIns="0" rtlCol="0" anchor="t"/>
          <a:lstStyle/>
          <a:p>
            <a:pPr marL="0" indent="0">
              <a:lnSpc>
                <a:spcPts val="2600"/>
              </a:lnSpc>
              <a:buNone/>
            </a:pPr>
            <a:r>
              <a:rPr lang="en-US" sz="2050" b="1" dirty="0">
                <a:solidFill>
                  <a:srgbClr val="272525"/>
                </a:solidFill>
                <a:latin typeface="Petrona Bold" pitchFamily="34" charset="0"/>
                <a:ea typeface="Petrona Bold" pitchFamily="34" charset="-122"/>
                <a:cs typeface="Petrona Bold" pitchFamily="34" charset="-120"/>
              </a:rPr>
              <a:t>Stakeholder Engagement</a:t>
            </a:r>
            <a:endParaRPr lang="en-US" sz="2050" dirty="0"/>
          </a:p>
        </p:txBody>
      </p:sp>
      <p:sp>
        <p:nvSpPr>
          <p:cNvPr id="15" name="Text 12"/>
          <p:cNvSpPr/>
          <p:nvPr/>
        </p:nvSpPr>
        <p:spPr>
          <a:xfrm>
            <a:off x="6845141" y="6344245"/>
            <a:ext cx="7080647" cy="966192"/>
          </a:xfrm>
          <a:prstGeom prst="rect">
            <a:avLst/>
          </a:prstGeom>
          <a:noFill/>
          <a:ln/>
        </p:spPr>
        <p:txBody>
          <a:bodyPr wrap="square" lIns="0" tIns="0" rIns="0" bIns="0" rtlCol="0" anchor="t"/>
          <a:lstStyle/>
          <a:p>
            <a:pPr marL="0" indent="0">
              <a:lnSpc>
                <a:spcPts val="2500"/>
              </a:lnSpc>
              <a:buNone/>
            </a:pPr>
            <a:r>
              <a:rPr lang="en-US" sz="1550" dirty="0">
                <a:solidFill>
                  <a:srgbClr val="272525"/>
                </a:solidFill>
                <a:latin typeface="Inter" pitchFamily="34" charset="0"/>
                <a:ea typeface="Inter" pitchFamily="34" charset="-122"/>
                <a:cs typeface="Inter" pitchFamily="34" charset="-120"/>
              </a:rPr>
              <a:t>Engaging with key stakeholders, both internal and external, to understand their perspectives, concerns, and expectations. This ensures that the change initiative aligns with the needs and priorities of all affected parties.</a:t>
            </a:r>
            <a:endParaRPr lang="en-US" sz="1550" dirty="0"/>
          </a:p>
        </p:txBody>
      </p:sp>
      <p:pic>
        <p:nvPicPr>
          <p:cNvPr id="16" name="Picture 15">
            <a:extLst>
              <a:ext uri="{FF2B5EF4-FFF2-40B4-BE49-F238E27FC236}">
                <a16:creationId xmlns:a16="http://schemas.microsoft.com/office/drawing/2014/main" xmlns="" id="{F1C070D1-8BD6-8FB2-D3B6-D25536291011}"/>
              </a:ext>
            </a:extLst>
          </p:cNvPr>
          <p:cNvPicPr>
            <a:picLocks noChangeAspect="1"/>
          </p:cNvPicPr>
          <p:nvPr/>
        </p:nvPicPr>
        <p:blipFill>
          <a:blip r:embed="rId4"/>
          <a:stretch>
            <a:fillRect/>
          </a:stretch>
        </p:blipFill>
        <p:spPr>
          <a:xfrm>
            <a:off x="12572713" y="7737258"/>
            <a:ext cx="2057687" cy="447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124188"/>
            <a:ext cx="12547402"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Action Components and Process Maintenance</a:t>
            </a:r>
            <a:endParaRPr lang="en-US" sz="4650" dirty="0"/>
          </a:p>
        </p:txBody>
      </p:sp>
      <p:sp>
        <p:nvSpPr>
          <p:cNvPr id="3" name="Text 1"/>
          <p:cNvSpPr/>
          <p:nvPr/>
        </p:nvSpPr>
        <p:spPr>
          <a:xfrm>
            <a:off x="793790" y="2435423"/>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Action Components</a:t>
            </a:r>
            <a:endParaRPr lang="en-US" sz="2300" dirty="0"/>
          </a:p>
        </p:txBody>
      </p:sp>
      <p:sp>
        <p:nvSpPr>
          <p:cNvPr id="4" name="Text 2"/>
          <p:cNvSpPr/>
          <p:nvPr/>
        </p:nvSpPr>
        <p:spPr>
          <a:xfrm>
            <a:off x="793790" y="303430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Developing and implementing specific action plans to bridge the identified gaps, including:</a:t>
            </a:r>
            <a:endParaRPr lang="en-US" sz="1750" dirty="0"/>
          </a:p>
        </p:txBody>
      </p:sp>
      <p:sp>
        <p:nvSpPr>
          <p:cNvPr id="5" name="Text 3"/>
          <p:cNvSpPr/>
          <p:nvPr/>
        </p:nvSpPr>
        <p:spPr>
          <a:xfrm>
            <a:off x="793790" y="4327088"/>
            <a:ext cx="3978116" cy="1088708"/>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Communication and training programs to build awareness and skills</a:t>
            </a:r>
            <a:endParaRPr lang="en-US" sz="1750" dirty="0"/>
          </a:p>
        </p:txBody>
      </p:sp>
      <p:sp>
        <p:nvSpPr>
          <p:cNvPr id="6" name="Text 4"/>
          <p:cNvSpPr/>
          <p:nvPr/>
        </p:nvSpPr>
        <p:spPr>
          <a:xfrm>
            <a:off x="793790" y="5495092"/>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Pilot projects to test and refine the change initiatives</a:t>
            </a:r>
            <a:endParaRPr lang="en-US" sz="1750" dirty="0"/>
          </a:p>
        </p:txBody>
      </p:sp>
      <p:sp>
        <p:nvSpPr>
          <p:cNvPr id="7" name="Text 5"/>
          <p:cNvSpPr/>
          <p:nvPr/>
        </p:nvSpPr>
        <p:spPr>
          <a:xfrm>
            <a:off x="793790" y="6300192"/>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Resource allocation and change management support</a:t>
            </a:r>
            <a:endParaRPr lang="en-US" sz="1750" dirty="0"/>
          </a:p>
        </p:txBody>
      </p:sp>
      <p:sp>
        <p:nvSpPr>
          <p:cNvPr id="8" name="Text 6"/>
          <p:cNvSpPr/>
          <p:nvPr/>
        </p:nvSpPr>
        <p:spPr>
          <a:xfrm>
            <a:off x="5332928" y="2435423"/>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Process Maintenance</a:t>
            </a:r>
            <a:endParaRPr lang="en-US" sz="2300" dirty="0"/>
          </a:p>
        </p:txBody>
      </p:sp>
      <p:sp>
        <p:nvSpPr>
          <p:cNvPr id="9" name="Text 7"/>
          <p:cNvSpPr/>
          <p:nvPr/>
        </p:nvSpPr>
        <p:spPr>
          <a:xfrm>
            <a:off x="5332928" y="303430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Establishing mechanisms to monitor and sustain the change over time, such as:</a:t>
            </a:r>
            <a:endParaRPr lang="en-US" sz="1750" dirty="0"/>
          </a:p>
        </p:txBody>
      </p:sp>
      <p:sp>
        <p:nvSpPr>
          <p:cNvPr id="10" name="Text 8"/>
          <p:cNvSpPr/>
          <p:nvPr/>
        </p:nvSpPr>
        <p:spPr>
          <a:xfrm>
            <a:off x="5332928" y="4327088"/>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Continuous evaluation and feedback loops</a:t>
            </a:r>
            <a:endParaRPr lang="en-US" sz="1750" dirty="0"/>
          </a:p>
        </p:txBody>
      </p:sp>
      <p:sp>
        <p:nvSpPr>
          <p:cNvPr id="11" name="Text 9"/>
          <p:cNvSpPr/>
          <p:nvPr/>
        </p:nvSpPr>
        <p:spPr>
          <a:xfrm>
            <a:off x="5332928" y="5132189"/>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Ongoing training and support for employees</a:t>
            </a:r>
            <a:endParaRPr lang="en-US" sz="1750" dirty="0"/>
          </a:p>
        </p:txBody>
      </p:sp>
      <p:sp>
        <p:nvSpPr>
          <p:cNvPr id="12" name="Text 10"/>
          <p:cNvSpPr/>
          <p:nvPr/>
        </p:nvSpPr>
        <p:spPr>
          <a:xfrm>
            <a:off x="5332928" y="5937290"/>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Adaptation and refinement of the change initiative as needed</a:t>
            </a:r>
            <a:endParaRPr lang="en-US" sz="1750" dirty="0"/>
          </a:p>
        </p:txBody>
      </p:sp>
      <p:sp>
        <p:nvSpPr>
          <p:cNvPr id="13" name="Text 11"/>
          <p:cNvSpPr/>
          <p:nvPr/>
        </p:nvSpPr>
        <p:spPr>
          <a:xfrm>
            <a:off x="9872067" y="2435423"/>
            <a:ext cx="3300293"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Action Research and OD</a:t>
            </a:r>
            <a:endParaRPr lang="en-US" sz="2300" dirty="0"/>
          </a:p>
        </p:txBody>
      </p:sp>
      <p:sp>
        <p:nvSpPr>
          <p:cNvPr id="14" name="Text 12"/>
          <p:cNvSpPr/>
          <p:nvPr/>
        </p:nvSpPr>
        <p:spPr>
          <a:xfrm>
            <a:off x="9872067" y="3034308"/>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Leveraging action research and organizational development (OD) methodologies to continuously gather data, test hypotheses, and refine the change management approach. This ensures that the process remains agile and responsive to evolving needs.</a:t>
            </a:r>
            <a:endParaRPr lang="en-US" sz="1750" dirty="0"/>
          </a:p>
        </p:txBody>
      </p:sp>
      <p:pic>
        <p:nvPicPr>
          <p:cNvPr id="15" name="Picture 14">
            <a:extLst>
              <a:ext uri="{FF2B5EF4-FFF2-40B4-BE49-F238E27FC236}">
                <a16:creationId xmlns:a16="http://schemas.microsoft.com/office/drawing/2014/main" xmlns="" id="{1A1F149B-DFA4-A44E-3340-D319D756379E}"/>
              </a:ext>
            </a:extLst>
          </p:cNvPr>
          <p:cNvPicPr>
            <a:picLocks noChangeAspect="1"/>
          </p:cNvPicPr>
          <p:nvPr/>
        </p:nvPicPr>
        <p:blipFill>
          <a:blip r:embed="rId3"/>
          <a:stretch>
            <a:fillRect/>
          </a:stretch>
        </p:blipFill>
        <p:spPr>
          <a:xfrm>
            <a:off x="12572713" y="7737258"/>
            <a:ext cx="2057687" cy="4477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349</Words>
  <Application>Microsoft Office PowerPoint</Application>
  <PresentationFormat>Custom</PresentationFormat>
  <Paragraphs>41</Paragraphs>
  <Slides>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Aharoni</vt:lpstr>
      <vt:lpstr>DFKai-SB</vt:lpstr>
      <vt:lpstr>Calibri</vt:lpstr>
      <vt:lpstr>Arial Black</vt:lpstr>
      <vt:lpstr>Petrona Bold</vt:lpstr>
      <vt:lpstr>Inter</vt:lpstr>
      <vt:lpstr>Inter Bold</vt:lpstr>
      <vt:lpstr>Office Theme</vt:lpstr>
      <vt:lpstr>Slide 1</vt:lpstr>
      <vt:lpstr>Slide 2</vt:lpstr>
      <vt:lpstr>Slide 3</vt:lpstr>
      <vt:lpstr>Slide 4</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3</cp:revision>
  <dcterms:created xsi:type="dcterms:W3CDTF">2024-11-13T10:33:40Z</dcterms:created>
  <dcterms:modified xsi:type="dcterms:W3CDTF">2008-12-31T18:39:59Z</dcterms:modified>
</cp:coreProperties>
</file>