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4630400" cy="8229600"/>
  <p:notesSz cx="8229600" cy="14630400"/>
  <p:embeddedFontLst>
    <p:embeddedFont>
      <p:font typeface="Aharoni" panose="02010803020104030203" pitchFamily="2" charset="-79"/>
      <p:bold r:id="rId10"/>
    </p:embeddedFont>
    <p:embeddedFont>
      <p:font typeface="Arial Black" panose="020B0A04020102020204" pitchFamily="34" charset="0"/>
      <p:bold r:id="rId11"/>
    </p:embeddedFont>
    <p:embeddedFont>
      <p:font typeface="Arimo"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53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8196485"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Office Management</a:t>
            </a:r>
          </a:p>
          <a:p>
            <a:r>
              <a:rPr lang="en-US" sz="2200" b="1" dirty="0">
                <a:solidFill>
                  <a:srgbClr val="FF0000"/>
                </a:solidFill>
                <a:latin typeface="Arial Black" pitchFamily="34" charset="0"/>
                <a:cs typeface="Aharoni" pitchFamily="2" charset="-79"/>
              </a:rPr>
              <a:t>Course Code : 22HRM4EC5</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2054132" y="4820675"/>
            <a:ext cx="10522133" cy="954107"/>
          </a:xfrm>
          <a:prstGeom prst="rect">
            <a:avLst/>
          </a:prstGeom>
        </p:spPr>
        <p:txBody>
          <a:bodyPr wrap="square">
            <a:spAutoFit/>
          </a:bodyPr>
          <a:lstStyle/>
          <a:p>
            <a:pPr algn="ctr"/>
            <a:r>
              <a:rPr lang="en-US" sz="2800" b="1" dirty="0">
                <a:solidFill>
                  <a:srgbClr val="7030A0"/>
                </a:solidFill>
                <a:latin typeface="Arial Black" pitchFamily="34" charset="0"/>
              </a:rPr>
              <a:t> Unit-VI</a:t>
            </a:r>
          </a:p>
          <a:p>
            <a:pPr algn="ctr"/>
            <a:r>
              <a:rPr lang="en-US" sz="2800" b="1" dirty="0">
                <a:solidFill>
                  <a:srgbClr val="7030A0"/>
                </a:solidFill>
                <a:latin typeface="Arial Black" pitchFamily="34" charset="0"/>
              </a:rPr>
              <a:t>TPM (Talent Productive Maintenance) Application</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730216"/>
            <a:ext cx="7468553" cy="2112050"/>
          </a:xfrm>
          <a:prstGeom prst="rect">
            <a:avLst/>
          </a:prstGeom>
          <a:noFill/>
          <a:ln/>
        </p:spPr>
        <p:txBody>
          <a:bodyPr wrap="square" lIns="0" tIns="0" rIns="0" bIns="0" rtlCol="0" anchor="t"/>
          <a:lstStyle/>
          <a:p>
            <a:pPr marL="0" indent="0">
              <a:lnSpc>
                <a:spcPts val="5500"/>
              </a:lnSpc>
              <a:buNone/>
            </a:pPr>
            <a:r>
              <a:rPr lang="en-US" sz="4400" b="1" dirty="0">
                <a:solidFill>
                  <a:srgbClr val="FFFFFF"/>
                </a:solidFill>
                <a:latin typeface="Syne Bold" pitchFamily="34" charset="0"/>
                <a:ea typeface="Syne Bold" pitchFamily="34" charset="-122"/>
                <a:cs typeface="Syne Bold" pitchFamily="34" charset="-120"/>
              </a:rPr>
              <a:t>Total Productive Maintenance (TPM): Application</a:t>
            </a:r>
            <a:endParaRPr lang="en-US" sz="4400" dirty="0"/>
          </a:p>
        </p:txBody>
      </p:sp>
      <p:sp>
        <p:nvSpPr>
          <p:cNvPr id="4" name="Text 1"/>
          <p:cNvSpPr/>
          <p:nvPr/>
        </p:nvSpPr>
        <p:spPr>
          <a:xfrm>
            <a:off x="837724" y="4201239"/>
            <a:ext cx="7468553" cy="2298144"/>
          </a:xfrm>
          <a:prstGeom prst="rect">
            <a:avLst/>
          </a:prstGeom>
          <a:noFill/>
          <a:ln/>
        </p:spPr>
        <p:txBody>
          <a:bodyPr wrap="square" lIns="0" tIns="0" rIns="0" bIns="0" rtlCol="0" anchor="t"/>
          <a:lstStyle/>
          <a:p>
            <a:pPr marL="0" indent="0">
              <a:lnSpc>
                <a:spcPts val="3000"/>
              </a:lnSpc>
              <a:buNone/>
            </a:pPr>
            <a:r>
              <a:rPr lang="en-US" sz="1850" dirty="0">
                <a:solidFill>
                  <a:srgbClr val="D9E1FF"/>
                </a:solidFill>
                <a:latin typeface="Arimo" pitchFamily="34" charset="0"/>
                <a:ea typeface="Arimo" pitchFamily="34" charset="-122"/>
                <a:cs typeface="Arimo" pitchFamily="34" charset="-120"/>
              </a:rPr>
              <a:t> Welcome to our presentation on the power of Total Productive Maintenance (TPM). TPM is a comprehensive approach to equipment management that aims to maximize the overall effectiveness of production equipment. By implementing TPM, organizations can achieve zero breakdowns, zero defects, and maximize the efficiency of their assets.</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102763"/>
            <a:ext cx="10572869" cy="704017"/>
          </a:xfrm>
          <a:prstGeom prst="rect">
            <a:avLst/>
          </a:prstGeom>
          <a:noFill/>
          <a:ln/>
        </p:spPr>
        <p:txBody>
          <a:bodyPr wrap="none" lIns="0" tIns="0" rIns="0" bIns="0" rtlCol="0" anchor="t"/>
          <a:lstStyle/>
          <a:p>
            <a:pPr marL="0" indent="0">
              <a:lnSpc>
                <a:spcPts val="5500"/>
              </a:lnSpc>
              <a:buNone/>
            </a:pPr>
            <a:r>
              <a:rPr lang="en-US" sz="4400" b="1" dirty="0">
                <a:solidFill>
                  <a:srgbClr val="FFFFFF"/>
                </a:solidFill>
                <a:latin typeface="Syne Bold" pitchFamily="34" charset="0"/>
                <a:ea typeface="Syne Bold" pitchFamily="34" charset="-122"/>
                <a:cs typeface="Syne Bold" pitchFamily="34" charset="-120"/>
              </a:rPr>
              <a:t>Zero Breakdown Concepts in TPM</a:t>
            </a:r>
            <a:endParaRPr lang="en-US" sz="4400" dirty="0"/>
          </a:p>
        </p:txBody>
      </p:sp>
      <p:sp>
        <p:nvSpPr>
          <p:cNvPr id="3" name="Text 1"/>
          <p:cNvSpPr/>
          <p:nvPr/>
        </p:nvSpPr>
        <p:spPr>
          <a:xfrm>
            <a:off x="837724" y="3405068"/>
            <a:ext cx="3626406" cy="351949"/>
          </a:xfrm>
          <a:prstGeom prst="rect">
            <a:avLst/>
          </a:prstGeom>
          <a:noFill/>
          <a:ln/>
        </p:spPr>
        <p:txBody>
          <a:bodyPr wrap="none" lIns="0" tIns="0" rIns="0" bIns="0" rtlCol="0" anchor="t"/>
          <a:lstStyle/>
          <a:p>
            <a:pPr marL="0" indent="0">
              <a:lnSpc>
                <a:spcPts val="2750"/>
              </a:lnSpc>
              <a:buNone/>
            </a:pPr>
            <a:r>
              <a:rPr lang="en-US" sz="2200" b="1" dirty="0">
                <a:solidFill>
                  <a:srgbClr val="FFFFFF"/>
                </a:solidFill>
                <a:latin typeface="Syne Bold" pitchFamily="34" charset="0"/>
                <a:ea typeface="Syne Bold" pitchFamily="34" charset="-122"/>
                <a:cs typeface="Syne Bold" pitchFamily="34" charset="-120"/>
              </a:rPr>
              <a:t>Proactive Maintenance</a:t>
            </a:r>
            <a:endParaRPr lang="en-US" sz="2200" dirty="0"/>
          </a:p>
        </p:txBody>
      </p:sp>
      <p:sp>
        <p:nvSpPr>
          <p:cNvPr id="4" name="Text 2"/>
          <p:cNvSpPr/>
          <p:nvPr/>
        </p:nvSpPr>
        <p:spPr>
          <a:xfrm>
            <a:off x="837724" y="3996333"/>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D9E1FF"/>
                </a:solidFill>
                <a:latin typeface="Arimo" pitchFamily="34" charset="0"/>
                <a:ea typeface="Arimo" pitchFamily="34" charset="-122"/>
                <a:cs typeface="Arimo" pitchFamily="34" charset="-120"/>
              </a:rPr>
              <a:t>The foundation of TPM is a proactive maintenance strategy that focuses on preventing breakdowns before they occur. This includes regular inspections, predictive maintenance techniques, and condition monitoring to identify and address potential issues early.</a:t>
            </a:r>
            <a:endParaRPr lang="en-US" sz="1850" dirty="0"/>
          </a:p>
        </p:txBody>
      </p:sp>
      <p:sp>
        <p:nvSpPr>
          <p:cNvPr id="5" name="Text 3"/>
          <p:cNvSpPr/>
          <p:nvPr/>
        </p:nvSpPr>
        <p:spPr>
          <a:xfrm>
            <a:off x="7614761" y="3405068"/>
            <a:ext cx="4137541" cy="351949"/>
          </a:xfrm>
          <a:prstGeom prst="rect">
            <a:avLst/>
          </a:prstGeom>
          <a:noFill/>
          <a:ln/>
        </p:spPr>
        <p:txBody>
          <a:bodyPr wrap="none" lIns="0" tIns="0" rIns="0" bIns="0" rtlCol="0" anchor="t"/>
          <a:lstStyle/>
          <a:p>
            <a:pPr marL="0" indent="0">
              <a:lnSpc>
                <a:spcPts val="2750"/>
              </a:lnSpc>
              <a:buNone/>
            </a:pPr>
            <a:r>
              <a:rPr lang="en-US" sz="2200" b="1" dirty="0">
                <a:solidFill>
                  <a:srgbClr val="FFFFFF"/>
                </a:solidFill>
                <a:latin typeface="Syne Bold" pitchFamily="34" charset="0"/>
                <a:ea typeface="Syne Bold" pitchFamily="34" charset="-122"/>
                <a:cs typeface="Syne Bold" pitchFamily="34" charset="-120"/>
              </a:rPr>
              <a:t>Autonomous Maintenance</a:t>
            </a:r>
            <a:endParaRPr lang="en-US" sz="2200" dirty="0"/>
          </a:p>
        </p:txBody>
      </p:sp>
      <p:sp>
        <p:nvSpPr>
          <p:cNvPr id="6" name="Text 4"/>
          <p:cNvSpPr/>
          <p:nvPr/>
        </p:nvSpPr>
        <p:spPr>
          <a:xfrm>
            <a:off x="7614761" y="3996333"/>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D9E1FF"/>
                </a:solidFill>
                <a:latin typeface="Arimo" pitchFamily="34" charset="0"/>
                <a:ea typeface="Arimo" pitchFamily="34" charset="-122"/>
                <a:cs typeface="Arimo" pitchFamily="34" charset="-120"/>
              </a:rPr>
              <a:t>TPM empowers operators to take ownership of their equipment through autonomous maintenance. Operators are trained to perform basic maintenance tasks, enabling them to quickly identify and address minor issues before they escalate.</a:t>
            </a:r>
            <a:endParaRPr lang="en-US" sz="1850" dirty="0"/>
          </a:p>
        </p:txBody>
      </p:sp>
      <p:pic>
        <p:nvPicPr>
          <p:cNvPr id="8" name="Picture 7">
            <a:extLst>
              <a:ext uri="{FF2B5EF4-FFF2-40B4-BE49-F238E27FC236}">
                <a16:creationId xmlns:a16="http://schemas.microsoft.com/office/drawing/2014/main" id="{23B82BAF-5174-F425-58FA-B4B53F8DF47C}"/>
              </a:ext>
            </a:extLst>
          </p:cNvPr>
          <p:cNvPicPr>
            <a:picLocks noChangeAspect="1"/>
          </p:cNvPicPr>
          <p:nvPr/>
        </p:nvPicPr>
        <p:blipFill>
          <a:blip r:embed="rId3"/>
          <a:stretch>
            <a:fillRect/>
          </a:stretch>
        </p:blipFill>
        <p:spPr>
          <a:xfrm>
            <a:off x="12248818" y="7682346"/>
            <a:ext cx="2381582" cy="447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5416" y="735211"/>
            <a:ext cx="7745968" cy="1174671"/>
          </a:xfrm>
          <a:prstGeom prst="rect">
            <a:avLst/>
          </a:prstGeom>
          <a:noFill/>
          <a:ln/>
        </p:spPr>
        <p:txBody>
          <a:bodyPr wrap="square" lIns="0" tIns="0" rIns="0" bIns="0" rtlCol="0" anchor="t"/>
          <a:lstStyle/>
          <a:p>
            <a:pPr marL="0" indent="0">
              <a:lnSpc>
                <a:spcPts val="4600"/>
              </a:lnSpc>
              <a:buNone/>
            </a:pPr>
            <a:r>
              <a:rPr lang="en-US" sz="3700" b="1" dirty="0">
                <a:solidFill>
                  <a:srgbClr val="FFFFFF"/>
                </a:solidFill>
                <a:latin typeface="Syne Bold" pitchFamily="34" charset="0"/>
                <a:ea typeface="Syne Bold" pitchFamily="34" charset="-122"/>
                <a:cs typeface="Syne Bold" pitchFamily="34" charset="-120"/>
              </a:rPr>
              <a:t>Achieving Zero Defects with TPM</a:t>
            </a:r>
            <a:endParaRPr lang="en-US" sz="3700" dirty="0"/>
          </a:p>
        </p:txBody>
      </p:sp>
      <p:sp>
        <p:nvSpPr>
          <p:cNvPr id="4" name="Shape 1"/>
          <p:cNvSpPr/>
          <p:nvPr/>
        </p:nvSpPr>
        <p:spPr>
          <a:xfrm>
            <a:off x="6185416" y="2434114"/>
            <a:ext cx="449342" cy="449342"/>
          </a:xfrm>
          <a:prstGeom prst="roundRect">
            <a:avLst>
              <a:gd name="adj" fmla="val 6668"/>
            </a:avLst>
          </a:prstGeom>
          <a:solidFill>
            <a:srgbClr val="2B2952"/>
          </a:solidFill>
          <a:ln/>
        </p:spPr>
        <p:txBody>
          <a:bodyPr/>
          <a:lstStyle/>
          <a:p>
            <a:endParaRPr lang="en-US"/>
          </a:p>
        </p:txBody>
      </p:sp>
      <p:sp>
        <p:nvSpPr>
          <p:cNvPr id="5" name="Text 2"/>
          <p:cNvSpPr/>
          <p:nvPr/>
        </p:nvSpPr>
        <p:spPr>
          <a:xfrm>
            <a:off x="6355080" y="2517815"/>
            <a:ext cx="110014" cy="281940"/>
          </a:xfrm>
          <a:prstGeom prst="rect">
            <a:avLst/>
          </a:prstGeom>
          <a:noFill/>
          <a:ln/>
        </p:spPr>
        <p:txBody>
          <a:bodyPr wrap="none" lIns="0" tIns="0" rIns="0" bIns="0" rtlCol="0" anchor="t"/>
          <a:lstStyle/>
          <a:p>
            <a:pPr marL="0" indent="0" algn="ctr">
              <a:lnSpc>
                <a:spcPts val="2200"/>
              </a:lnSpc>
              <a:buNone/>
            </a:pPr>
            <a:r>
              <a:rPr lang="en-US" sz="2200" b="1" dirty="0">
                <a:solidFill>
                  <a:srgbClr val="D9E1FF"/>
                </a:solidFill>
                <a:latin typeface="Syne Bold" pitchFamily="34" charset="0"/>
                <a:ea typeface="Syne Bold" pitchFamily="34" charset="-122"/>
                <a:cs typeface="Syne Bold" pitchFamily="34" charset="-120"/>
              </a:rPr>
              <a:t>1</a:t>
            </a:r>
            <a:endParaRPr lang="en-US" sz="2200" dirty="0"/>
          </a:p>
        </p:txBody>
      </p:sp>
      <p:sp>
        <p:nvSpPr>
          <p:cNvPr id="6" name="Text 3"/>
          <p:cNvSpPr/>
          <p:nvPr/>
        </p:nvSpPr>
        <p:spPr>
          <a:xfrm>
            <a:off x="6834426" y="2434114"/>
            <a:ext cx="3124200" cy="587454"/>
          </a:xfrm>
          <a:prstGeom prst="rect">
            <a:avLst/>
          </a:prstGeom>
          <a:noFill/>
          <a:ln/>
        </p:spPr>
        <p:txBody>
          <a:bodyPr wrap="square" lIns="0" tIns="0" rIns="0" bIns="0" rtlCol="0" anchor="t"/>
          <a:lstStyle/>
          <a:p>
            <a:pPr marL="0" indent="0">
              <a:lnSpc>
                <a:spcPts val="2300"/>
              </a:lnSpc>
              <a:buNone/>
            </a:pPr>
            <a:r>
              <a:rPr lang="en-US" sz="1850" b="1" dirty="0">
                <a:solidFill>
                  <a:srgbClr val="D9E1FF"/>
                </a:solidFill>
                <a:latin typeface="Syne Bold" pitchFamily="34" charset="0"/>
                <a:ea typeface="Syne Bold" pitchFamily="34" charset="-122"/>
                <a:cs typeface="Syne Bold" pitchFamily="34" charset="-120"/>
              </a:rPr>
              <a:t>Quality-Focused Maintenance</a:t>
            </a:r>
            <a:endParaRPr lang="en-US" sz="1850" dirty="0"/>
          </a:p>
        </p:txBody>
      </p:sp>
      <p:sp>
        <p:nvSpPr>
          <p:cNvPr id="7" name="Text 4"/>
          <p:cNvSpPr/>
          <p:nvPr/>
        </p:nvSpPr>
        <p:spPr>
          <a:xfrm>
            <a:off x="6834426" y="3141345"/>
            <a:ext cx="3124200" cy="2556510"/>
          </a:xfrm>
          <a:prstGeom prst="rect">
            <a:avLst/>
          </a:prstGeom>
          <a:noFill/>
          <a:ln/>
        </p:spPr>
        <p:txBody>
          <a:bodyPr wrap="square" lIns="0" tIns="0" rIns="0" bIns="0" rtlCol="0" anchor="t"/>
          <a:lstStyle/>
          <a:p>
            <a:pPr marL="0" indent="0">
              <a:lnSpc>
                <a:spcPts val="2500"/>
              </a:lnSpc>
              <a:buNone/>
            </a:pPr>
            <a:r>
              <a:rPr lang="en-US" sz="1550" dirty="0">
                <a:solidFill>
                  <a:srgbClr val="D9E1FF"/>
                </a:solidFill>
                <a:latin typeface="Arimo" pitchFamily="34" charset="0"/>
                <a:ea typeface="Arimo" pitchFamily="34" charset="-122"/>
                <a:cs typeface="Arimo" pitchFamily="34" charset="-120"/>
              </a:rPr>
              <a:t>TPM emphasizes a quality-focused approach to maintenance, ensuring that equipment is always in optimal condition to produce defect-free products. This includes implementing error-proofing techniques and continuous improvement processes.</a:t>
            </a:r>
            <a:endParaRPr lang="en-US" sz="1550" dirty="0"/>
          </a:p>
        </p:txBody>
      </p:sp>
      <p:sp>
        <p:nvSpPr>
          <p:cNvPr id="8" name="Shape 5"/>
          <p:cNvSpPr/>
          <p:nvPr/>
        </p:nvSpPr>
        <p:spPr>
          <a:xfrm>
            <a:off x="10158293" y="2434114"/>
            <a:ext cx="449342" cy="449342"/>
          </a:xfrm>
          <a:prstGeom prst="roundRect">
            <a:avLst>
              <a:gd name="adj" fmla="val 6668"/>
            </a:avLst>
          </a:prstGeom>
          <a:solidFill>
            <a:srgbClr val="2B2952"/>
          </a:solidFill>
          <a:ln/>
        </p:spPr>
        <p:txBody>
          <a:bodyPr/>
          <a:lstStyle/>
          <a:p>
            <a:endParaRPr lang="en-US"/>
          </a:p>
        </p:txBody>
      </p:sp>
      <p:sp>
        <p:nvSpPr>
          <p:cNvPr id="9" name="Text 6"/>
          <p:cNvSpPr/>
          <p:nvPr/>
        </p:nvSpPr>
        <p:spPr>
          <a:xfrm>
            <a:off x="10294977" y="2517815"/>
            <a:ext cx="175974" cy="281940"/>
          </a:xfrm>
          <a:prstGeom prst="rect">
            <a:avLst/>
          </a:prstGeom>
          <a:noFill/>
          <a:ln/>
        </p:spPr>
        <p:txBody>
          <a:bodyPr wrap="none" lIns="0" tIns="0" rIns="0" bIns="0" rtlCol="0" anchor="t"/>
          <a:lstStyle/>
          <a:p>
            <a:pPr marL="0" indent="0" algn="ctr">
              <a:lnSpc>
                <a:spcPts val="2200"/>
              </a:lnSpc>
              <a:buNone/>
            </a:pPr>
            <a:r>
              <a:rPr lang="en-US" sz="2200" b="1" dirty="0">
                <a:solidFill>
                  <a:srgbClr val="D9E1FF"/>
                </a:solidFill>
                <a:latin typeface="Syne Bold" pitchFamily="34" charset="0"/>
                <a:ea typeface="Syne Bold" pitchFamily="34" charset="-122"/>
                <a:cs typeface="Syne Bold" pitchFamily="34" charset="-120"/>
              </a:rPr>
              <a:t>2</a:t>
            </a:r>
            <a:endParaRPr lang="en-US" sz="2200" dirty="0"/>
          </a:p>
        </p:txBody>
      </p:sp>
      <p:sp>
        <p:nvSpPr>
          <p:cNvPr id="10" name="Text 7"/>
          <p:cNvSpPr/>
          <p:nvPr/>
        </p:nvSpPr>
        <p:spPr>
          <a:xfrm>
            <a:off x="10807303" y="2434114"/>
            <a:ext cx="2349698" cy="293727"/>
          </a:xfrm>
          <a:prstGeom prst="rect">
            <a:avLst/>
          </a:prstGeom>
          <a:noFill/>
          <a:ln/>
        </p:spPr>
        <p:txBody>
          <a:bodyPr wrap="none" lIns="0" tIns="0" rIns="0" bIns="0" rtlCol="0" anchor="t"/>
          <a:lstStyle/>
          <a:p>
            <a:pPr marL="0" indent="0">
              <a:lnSpc>
                <a:spcPts val="2300"/>
              </a:lnSpc>
              <a:buNone/>
            </a:pPr>
            <a:r>
              <a:rPr lang="en-US" sz="1850" b="1" dirty="0">
                <a:solidFill>
                  <a:srgbClr val="D9E1FF"/>
                </a:solidFill>
                <a:latin typeface="Syne Bold" pitchFamily="34" charset="0"/>
                <a:ea typeface="Syne Bold" pitchFamily="34" charset="-122"/>
                <a:cs typeface="Syne Bold" pitchFamily="34" charset="-120"/>
              </a:rPr>
              <a:t>Mistake-Proofing</a:t>
            </a:r>
            <a:endParaRPr lang="en-US" sz="1850" dirty="0"/>
          </a:p>
        </p:txBody>
      </p:sp>
      <p:sp>
        <p:nvSpPr>
          <p:cNvPr id="11" name="Text 8"/>
          <p:cNvSpPr/>
          <p:nvPr/>
        </p:nvSpPr>
        <p:spPr>
          <a:xfrm>
            <a:off x="10807303" y="2847618"/>
            <a:ext cx="3124200" cy="1917383"/>
          </a:xfrm>
          <a:prstGeom prst="rect">
            <a:avLst/>
          </a:prstGeom>
          <a:noFill/>
          <a:ln/>
        </p:spPr>
        <p:txBody>
          <a:bodyPr wrap="square" lIns="0" tIns="0" rIns="0" bIns="0" rtlCol="0" anchor="t"/>
          <a:lstStyle/>
          <a:p>
            <a:pPr marL="0" indent="0">
              <a:lnSpc>
                <a:spcPts val="2500"/>
              </a:lnSpc>
              <a:buNone/>
            </a:pPr>
            <a:r>
              <a:rPr lang="en-US" sz="1550" dirty="0">
                <a:solidFill>
                  <a:srgbClr val="D9E1FF"/>
                </a:solidFill>
                <a:latin typeface="Arimo" pitchFamily="34" charset="0"/>
                <a:ea typeface="Arimo" pitchFamily="34" charset="-122"/>
                <a:cs typeface="Arimo" pitchFamily="34" charset="-120"/>
              </a:rPr>
              <a:t>TPM incorporates mistake-proofing methods to eliminate the possibility of human error, such as poka-yoke devices that prevent incorrect assembly or operation of equipment.</a:t>
            </a:r>
            <a:endParaRPr lang="en-US" sz="1550" dirty="0"/>
          </a:p>
        </p:txBody>
      </p:sp>
      <p:sp>
        <p:nvSpPr>
          <p:cNvPr id="12" name="Shape 9"/>
          <p:cNvSpPr/>
          <p:nvPr/>
        </p:nvSpPr>
        <p:spPr>
          <a:xfrm>
            <a:off x="6185416" y="6122194"/>
            <a:ext cx="449342" cy="449342"/>
          </a:xfrm>
          <a:prstGeom prst="roundRect">
            <a:avLst>
              <a:gd name="adj" fmla="val 6668"/>
            </a:avLst>
          </a:prstGeom>
          <a:solidFill>
            <a:srgbClr val="2B2952"/>
          </a:solidFill>
          <a:ln/>
        </p:spPr>
        <p:txBody>
          <a:bodyPr/>
          <a:lstStyle/>
          <a:p>
            <a:endParaRPr lang="en-US"/>
          </a:p>
        </p:txBody>
      </p:sp>
      <p:sp>
        <p:nvSpPr>
          <p:cNvPr id="13" name="Text 10"/>
          <p:cNvSpPr/>
          <p:nvPr/>
        </p:nvSpPr>
        <p:spPr>
          <a:xfrm>
            <a:off x="6319718" y="6205895"/>
            <a:ext cx="180737" cy="281940"/>
          </a:xfrm>
          <a:prstGeom prst="rect">
            <a:avLst/>
          </a:prstGeom>
          <a:noFill/>
          <a:ln/>
        </p:spPr>
        <p:txBody>
          <a:bodyPr wrap="none" lIns="0" tIns="0" rIns="0" bIns="0" rtlCol="0" anchor="t"/>
          <a:lstStyle/>
          <a:p>
            <a:pPr marL="0" indent="0" algn="ctr">
              <a:lnSpc>
                <a:spcPts val="2200"/>
              </a:lnSpc>
              <a:buNone/>
            </a:pPr>
            <a:r>
              <a:rPr lang="en-US" sz="2200" b="1" dirty="0">
                <a:solidFill>
                  <a:srgbClr val="D9E1FF"/>
                </a:solidFill>
                <a:latin typeface="Syne Bold" pitchFamily="34" charset="0"/>
                <a:ea typeface="Syne Bold" pitchFamily="34" charset="-122"/>
                <a:cs typeface="Syne Bold" pitchFamily="34" charset="-120"/>
              </a:rPr>
              <a:t>3</a:t>
            </a:r>
            <a:endParaRPr lang="en-US" sz="2200" dirty="0"/>
          </a:p>
        </p:txBody>
      </p:sp>
      <p:sp>
        <p:nvSpPr>
          <p:cNvPr id="14" name="Text 11"/>
          <p:cNvSpPr/>
          <p:nvPr/>
        </p:nvSpPr>
        <p:spPr>
          <a:xfrm>
            <a:off x="6834426" y="6122194"/>
            <a:ext cx="2349698" cy="293727"/>
          </a:xfrm>
          <a:prstGeom prst="rect">
            <a:avLst/>
          </a:prstGeom>
          <a:noFill/>
          <a:ln/>
        </p:spPr>
        <p:txBody>
          <a:bodyPr wrap="none" lIns="0" tIns="0" rIns="0" bIns="0" rtlCol="0" anchor="t"/>
          <a:lstStyle/>
          <a:p>
            <a:pPr marL="0" indent="0">
              <a:lnSpc>
                <a:spcPts val="2300"/>
              </a:lnSpc>
              <a:buNone/>
            </a:pPr>
            <a:r>
              <a:rPr lang="en-US" sz="1850" b="1" dirty="0">
                <a:solidFill>
                  <a:srgbClr val="D9E1FF"/>
                </a:solidFill>
                <a:latin typeface="Syne Bold" pitchFamily="34" charset="0"/>
                <a:ea typeface="Syne Bold" pitchFamily="34" charset="-122"/>
                <a:cs typeface="Syne Bold" pitchFamily="34" charset="-120"/>
              </a:rPr>
              <a:t>Quality Circles</a:t>
            </a:r>
            <a:endParaRPr lang="en-US" sz="1850" dirty="0"/>
          </a:p>
        </p:txBody>
      </p:sp>
      <p:sp>
        <p:nvSpPr>
          <p:cNvPr id="15" name="Text 12"/>
          <p:cNvSpPr/>
          <p:nvPr/>
        </p:nvSpPr>
        <p:spPr>
          <a:xfrm>
            <a:off x="6834426" y="6535698"/>
            <a:ext cx="7096958" cy="958691"/>
          </a:xfrm>
          <a:prstGeom prst="rect">
            <a:avLst/>
          </a:prstGeom>
          <a:noFill/>
          <a:ln/>
        </p:spPr>
        <p:txBody>
          <a:bodyPr wrap="square" lIns="0" tIns="0" rIns="0" bIns="0" rtlCol="0" anchor="t"/>
          <a:lstStyle/>
          <a:p>
            <a:pPr marL="0" indent="0">
              <a:lnSpc>
                <a:spcPts val="2500"/>
              </a:lnSpc>
              <a:buNone/>
            </a:pPr>
            <a:r>
              <a:rPr lang="en-US" sz="1550" dirty="0">
                <a:solidFill>
                  <a:srgbClr val="D9E1FF"/>
                </a:solidFill>
                <a:latin typeface="Arimo" pitchFamily="34" charset="0"/>
                <a:ea typeface="Arimo" pitchFamily="34" charset="-122"/>
                <a:cs typeface="Arimo" pitchFamily="34" charset="-120"/>
              </a:rPr>
              <a:t>TPM encourages the formation of small, cross-functional teams (known as quality circles) to identify and solve quality-related issues. These teams foster collaboration and empower employees to drive continuous improvement.</a:t>
            </a:r>
            <a:endParaRPr lang="en-US" sz="1550" dirty="0"/>
          </a:p>
        </p:txBody>
      </p:sp>
      <p:pic>
        <p:nvPicPr>
          <p:cNvPr id="16" name="Picture 15">
            <a:extLst>
              <a:ext uri="{FF2B5EF4-FFF2-40B4-BE49-F238E27FC236}">
                <a16:creationId xmlns:a16="http://schemas.microsoft.com/office/drawing/2014/main" id="{768D51C5-30F6-1913-BC66-EC0A7E0A2C14}"/>
              </a:ext>
            </a:extLst>
          </p:cNvPr>
          <p:cNvPicPr>
            <a:picLocks noChangeAspect="1"/>
          </p:cNvPicPr>
          <p:nvPr/>
        </p:nvPicPr>
        <p:blipFill>
          <a:blip r:embed="rId4"/>
          <a:stretch>
            <a:fillRect/>
          </a:stretch>
        </p:blipFill>
        <p:spPr>
          <a:xfrm>
            <a:off x="12248818" y="7682346"/>
            <a:ext cx="2381582" cy="4477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07125" y="634127"/>
            <a:ext cx="13016151" cy="1356598"/>
          </a:xfrm>
          <a:prstGeom prst="rect">
            <a:avLst/>
          </a:prstGeom>
          <a:noFill/>
          <a:ln/>
        </p:spPr>
        <p:txBody>
          <a:bodyPr wrap="square" lIns="0" tIns="0" rIns="0" bIns="0" rtlCol="0" anchor="t"/>
          <a:lstStyle/>
          <a:p>
            <a:pPr marL="0" indent="0">
              <a:lnSpc>
                <a:spcPts val="5300"/>
              </a:lnSpc>
              <a:buNone/>
            </a:pPr>
            <a:r>
              <a:rPr lang="en-US" sz="4250" b="1" dirty="0">
                <a:solidFill>
                  <a:srgbClr val="FFFFFF"/>
                </a:solidFill>
                <a:latin typeface="Syne Bold" pitchFamily="34" charset="0"/>
                <a:ea typeface="Syne Bold" pitchFamily="34" charset="-122"/>
                <a:cs typeface="Syne Bold" pitchFamily="34" charset="-120"/>
              </a:rPr>
              <a:t>Maximizing Equipment Effectiveness with TPM</a:t>
            </a:r>
            <a:endParaRPr lang="en-US" sz="4250" dirty="0"/>
          </a:p>
        </p:txBody>
      </p:sp>
      <p:pic>
        <p:nvPicPr>
          <p:cNvPr id="3" name="Image 0" descr="preencoded.png"/>
          <p:cNvPicPr>
            <a:picLocks noChangeAspect="1"/>
          </p:cNvPicPr>
          <p:nvPr/>
        </p:nvPicPr>
        <p:blipFill>
          <a:blip r:embed="rId3"/>
          <a:stretch>
            <a:fillRect/>
          </a:stretch>
        </p:blipFill>
        <p:spPr>
          <a:xfrm>
            <a:off x="2987278" y="2451973"/>
            <a:ext cx="2147649" cy="1676638"/>
          </a:xfrm>
          <a:prstGeom prst="rect">
            <a:avLst/>
          </a:prstGeom>
        </p:spPr>
      </p:pic>
      <p:sp>
        <p:nvSpPr>
          <p:cNvPr id="4" name="Text 1"/>
          <p:cNvSpPr/>
          <p:nvPr/>
        </p:nvSpPr>
        <p:spPr>
          <a:xfrm>
            <a:off x="4004786" y="3276481"/>
            <a:ext cx="112514" cy="461129"/>
          </a:xfrm>
          <a:prstGeom prst="rect">
            <a:avLst/>
          </a:prstGeom>
          <a:noFill/>
          <a:ln/>
        </p:spPr>
        <p:txBody>
          <a:bodyPr wrap="none" lIns="0" tIns="0" rIns="0" bIns="0" rtlCol="0" anchor="t"/>
          <a:lstStyle/>
          <a:p>
            <a:pPr marL="0" indent="0" algn="ctr">
              <a:lnSpc>
                <a:spcPts val="3600"/>
              </a:lnSpc>
              <a:buNone/>
            </a:pPr>
            <a:r>
              <a:rPr lang="en-US" sz="2250" b="1" dirty="0">
                <a:solidFill>
                  <a:srgbClr val="D9E1FF"/>
                </a:solidFill>
                <a:latin typeface="Syne Bold" pitchFamily="34" charset="0"/>
                <a:ea typeface="Syne Bold" pitchFamily="34" charset="-122"/>
                <a:cs typeface="Syne Bold" pitchFamily="34" charset="-120"/>
              </a:rPr>
              <a:t>1</a:t>
            </a:r>
            <a:endParaRPr lang="en-US" sz="2250" dirty="0"/>
          </a:p>
        </p:txBody>
      </p:sp>
      <p:sp>
        <p:nvSpPr>
          <p:cNvPr id="5" name="Text 2"/>
          <p:cNvSpPr/>
          <p:nvPr/>
        </p:nvSpPr>
        <p:spPr>
          <a:xfrm>
            <a:off x="5365552" y="2867025"/>
            <a:ext cx="2713196" cy="339090"/>
          </a:xfrm>
          <a:prstGeom prst="rect">
            <a:avLst/>
          </a:prstGeom>
          <a:noFill/>
          <a:ln/>
        </p:spPr>
        <p:txBody>
          <a:bodyPr wrap="none" lIns="0" tIns="0" rIns="0" bIns="0" rtlCol="0" anchor="t"/>
          <a:lstStyle/>
          <a:p>
            <a:pPr marL="0" indent="0" algn="l">
              <a:lnSpc>
                <a:spcPts val="2650"/>
              </a:lnSpc>
              <a:buNone/>
            </a:pPr>
            <a:r>
              <a:rPr lang="en-US" sz="2100" b="1" dirty="0">
                <a:solidFill>
                  <a:srgbClr val="D9E1FF"/>
                </a:solidFill>
                <a:latin typeface="Syne Bold" pitchFamily="34" charset="0"/>
                <a:ea typeface="Syne Bold" pitchFamily="34" charset="-122"/>
                <a:cs typeface="Syne Bold" pitchFamily="34" charset="-120"/>
              </a:rPr>
              <a:t>Availability</a:t>
            </a:r>
            <a:endParaRPr lang="en-US" sz="2100" dirty="0"/>
          </a:p>
        </p:txBody>
      </p:sp>
      <p:sp>
        <p:nvSpPr>
          <p:cNvPr id="6" name="Text 3"/>
          <p:cNvSpPr/>
          <p:nvPr/>
        </p:nvSpPr>
        <p:spPr>
          <a:xfrm>
            <a:off x="5365552" y="3344466"/>
            <a:ext cx="7457361" cy="368975"/>
          </a:xfrm>
          <a:prstGeom prst="rect">
            <a:avLst/>
          </a:prstGeom>
          <a:noFill/>
          <a:ln/>
        </p:spPr>
        <p:txBody>
          <a:bodyPr wrap="none" lIns="0" tIns="0" rIns="0" bIns="0" rtlCol="0" anchor="t"/>
          <a:lstStyle/>
          <a:p>
            <a:pPr marL="0" indent="0" algn="l">
              <a:lnSpc>
                <a:spcPts val="2900"/>
              </a:lnSpc>
              <a:buNone/>
            </a:pPr>
            <a:r>
              <a:rPr lang="en-US" sz="1800" dirty="0">
                <a:solidFill>
                  <a:srgbClr val="D9E1FF"/>
                </a:solidFill>
                <a:latin typeface="Arimo" pitchFamily="34" charset="0"/>
                <a:ea typeface="Arimo" pitchFamily="34" charset="-122"/>
                <a:cs typeface="Arimo" pitchFamily="34" charset="-120"/>
              </a:rPr>
              <a:t>Minimize unplanned downtime and increase the availability of equipment.</a:t>
            </a:r>
            <a:endParaRPr lang="en-US" sz="1800" dirty="0"/>
          </a:p>
        </p:txBody>
      </p:sp>
      <p:sp>
        <p:nvSpPr>
          <p:cNvPr id="7" name="Shape 4"/>
          <p:cNvSpPr/>
          <p:nvPr/>
        </p:nvSpPr>
        <p:spPr>
          <a:xfrm>
            <a:off x="5192554" y="4142184"/>
            <a:ext cx="8573095" cy="15240"/>
          </a:xfrm>
          <a:prstGeom prst="roundRect">
            <a:avLst>
              <a:gd name="adj" fmla="val 226994"/>
            </a:avLst>
          </a:prstGeom>
          <a:solidFill>
            <a:srgbClr val="44426B"/>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913453" y="4186238"/>
            <a:ext cx="4295299" cy="1676638"/>
          </a:xfrm>
          <a:prstGeom prst="rect">
            <a:avLst/>
          </a:prstGeom>
        </p:spPr>
      </p:pic>
      <p:sp>
        <p:nvSpPr>
          <p:cNvPr id="9" name="Text 5"/>
          <p:cNvSpPr/>
          <p:nvPr/>
        </p:nvSpPr>
        <p:spPr>
          <a:xfrm>
            <a:off x="3971092" y="4793933"/>
            <a:ext cx="179903" cy="461129"/>
          </a:xfrm>
          <a:prstGeom prst="rect">
            <a:avLst/>
          </a:prstGeom>
          <a:noFill/>
          <a:ln/>
        </p:spPr>
        <p:txBody>
          <a:bodyPr wrap="none" lIns="0" tIns="0" rIns="0" bIns="0" rtlCol="0" anchor="t"/>
          <a:lstStyle/>
          <a:p>
            <a:pPr marL="0" indent="0" algn="ctr">
              <a:lnSpc>
                <a:spcPts val="3600"/>
              </a:lnSpc>
              <a:buNone/>
            </a:pPr>
            <a:r>
              <a:rPr lang="en-US" sz="2250" b="1" dirty="0">
                <a:solidFill>
                  <a:srgbClr val="D9E1FF"/>
                </a:solidFill>
                <a:latin typeface="Syne Bold" pitchFamily="34" charset="0"/>
                <a:ea typeface="Syne Bold" pitchFamily="34" charset="-122"/>
                <a:cs typeface="Syne Bold" pitchFamily="34" charset="-120"/>
              </a:rPr>
              <a:t>2</a:t>
            </a:r>
            <a:endParaRPr lang="en-US" sz="2250" dirty="0"/>
          </a:p>
        </p:txBody>
      </p:sp>
      <p:sp>
        <p:nvSpPr>
          <p:cNvPr id="10" name="Text 6"/>
          <p:cNvSpPr/>
          <p:nvPr/>
        </p:nvSpPr>
        <p:spPr>
          <a:xfrm>
            <a:off x="6439376" y="4416862"/>
            <a:ext cx="2713196" cy="339090"/>
          </a:xfrm>
          <a:prstGeom prst="rect">
            <a:avLst/>
          </a:prstGeom>
          <a:noFill/>
          <a:ln/>
        </p:spPr>
        <p:txBody>
          <a:bodyPr wrap="none" lIns="0" tIns="0" rIns="0" bIns="0" rtlCol="0" anchor="t"/>
          <a:lstStyle/>
          <a:p>
            <a:pPr marL="0" indent="0" algn="l">
              <a:lnSpc>
                <a:spcPts val="2650"/>
              </a:lnSpc>
              <a:buNone/>
            </a:pPr>
            <a:r>
              <a:rPr lang="en-US" sz="2100" b="1" dirty="0">
                <a:solidFill>
                  <a:srgbClr val="D9E1FF"/>
                </a:solidFill>
                <a:latin typeface="Syne Bold" pitchFamily="34" charset="0"/>
                <a:ea typeface="Syne Bold" pitchFamily="34" charset="-122"/>
                <a:cs typeface="Syne Bold" pitchFamily="34" charset="-120"/>
              </a:rPr>
              <a:t>Performance</a:t>
            </a:r>
            <a:endParaRPr lang="en-US" sz="2100" dirty="0"/>
          </a:p>
        </p:txBody>
      </p:sp>
      <p:sp>
        <p:nvSpPr>
          <p:cNvPr id="11" name="Text 7"/>
          <p:cNvSpPr/>
          <p:nvPr/>
        </p:nvSpPr>
        <p:spPr>
          <a:xfrm>
            <a:off x="6439376" y="4894302"/>
            <a:ext cx="7153275" cy="737949"/>
          </a:xfrm>
          <a:prstGeom prst="rect">
            <a:avLst/>
          </a:prstGeom>
          <a:noFill/>
          <a:ln/>
        </p:spPr>
        <p:txBody>
          <a:bodyPr wrap="square" lIns="0" tIns="0" rIns="0" bIns="0" rtlCol="0" anchor="t"/>
          <a:lstStyle/>
          <a:p>
            <a:pPr marL="0" indent="0" algn="l">
              <a:lnSpc>
                <a:spcPts val="2900"/>
              </a:lnSpc>
              <a:buNone/>
            </a:pPr>
            <a:r>
              <a:rPr lang="en-US" sz="1800" dirty="0">
                <a:solidFill>
                  <a:srgbClr val="D9E1FF"/>
                </a:solidFill>
                <a:latin typeface="Arimo" pitchFamily="34" charset="0"/>
                <a:ea typeface="Arimo" pitchFamily="34" charset="-122"/>
                <a:cs typeface="Arimo" pitchFamily="34" charset="-120"/>
              </a:rPr>
              <a:t>Improve the speed and output of equipment to achieve optimal performance.</a:t>
            </a:r>
            <a:endParaRPr lang="en-US" sz="1800" dirty="0"/>
          </a:p>
        </p:txBody>
      </p:sp>
      <p:sp>
        <p:nvSpPr>
          <p:cNvPr id="12" name="Shape 8"/>
          <p:cNvSpPr/>
          <p:nvPr/>
        </p:nvSpPr>
        <p:spPr>
          <a:xfrm>
            <a:off x="6266378" y="5876449"/>
            <a:ext cx="7499271" cy="15240"/>
          </a:xfrm>
          <a:prstGeom prst="roundRect">
            <a:avLst>
              <a:gd name="adj" fmla="val 226994"/>
            </a:avLst>
          </a:prstGeom>
          <a:solidFill>
            <a:srgbClr val="44426B"/>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839629" y="5920502"/>
            <a:ext cx="6442948" cy="1676638"/>
          </a:xfrm>
          <a:prstGeom prst="rect">
            <a:avLst/>
          </a:prstGeom>
        </p:spPr>
      </p:pic>
      <p:sp>
        <p:nvSpPr>
          <p:cNvPr id="14" name="Text 9"/>
          <p:cNvSpPr/>
          <p:nvPr/>
        </p:nvSpPr>
        <p:spPr>
          <a:xfrm>
            <a:off x="3968591" y="6528197"/>
            <a:ext cx="184785" cy="461129"/>
          </a:xfrm>
          <a:prstGeom prst="rect">
            <a:avLst/>
          </a:prstGeom>
          <a:noFill/>
          <a:ln/>
        </p:spPr>
        <p:txBody>
          <a:bodyPr wrap="none" lIns="0" tIns="0" rIns="0" bIns="0" rtlCol="0" anchor="t"/>
          <a:lstStyle/>
          <a:p>
            <a:pPr marL="0" indent="0" algn="ctr">
              <a:lnSpc>
                <a:spcPts val="3600"/>
              </a:lnSpc>
              <a:buNone/>
            </a:pPr>
            <a:r>
              <a:rPr lang="en-US" sz="2250" b="1" dirty="0">
                <a:solidFill>
                  <a:srgbClr val="D9E1FF"/>
                </a:solidFill>
                <a:latin typeface="Syne Bold" pitchFamily="34" charset="0"/>
                <a:ea typeface="Syne Bold" pitchFamily="34" charset="-122"/>
                <a:cs typeface="Syne Bold" pitchFamily="34" charset="-120"/>
              </a:rPr>
              <a:t>3</a:t>
            </a:r>
            <a:endParaRPr lang="en-US" sz="2250" dirty="0"/>
          </a:p>
        </p:txBody>
      </p:sp>
      <p:sp>
        <p:nvSpPr>
          <p:cNvPr id="15" name="Text 10"/>
          <p:cNvSpPr/>
          <p:nvPr/>
        </p:nvSpPr>
        <p:spPr>
          <a:xfrm>
            <a:off x="7513201" y="6151126"/>
            <a:ext cx="2713196" cy="339090"/>
          </a:xfrm>
          <a:prstGeom prst="rect">
            <a:avLst/>
          </a:prstGeom>
          <a:noFill/>
          <a:ln/>
        </p:spPr>
        <p:txBody>
          <a:bodyPr wrap="none" lIns="0" tIns="0" rIns="0" bIns="0" rtlCol="0" anchor="t"/>
          <a:lstStyle/>
          <a:p>
            <a:pPr marL="0" indent="0" algn="l">
              <a:lnSpc>
                <a:spcPts val="2650"/>
              </a:lnSpc>
              <a:buNone/>
            </a:pPr>
            <a:r>
              <a:rPr lang="en-US" sz="2100" b="1" dirty="0">
                <a:solidFill>
                  <a:srgbClr val="D9E1FF"/>
                </a:solidFill>
                <a:latin typeface="Syne Bold" pitchFamily="34" charset="0"/>
                <a:ea typeface="Syne Bold" pitchFamily="34" charset="-122"/>
                <a:cs typeface="Syne Bold" pitchFamily="34" charset="-120"/>
              </a:rPr>
              <a:t>Quality</a:t>
            </a:r>
            <a:endParaRPr lang="en-US" sz="2100" dirty="0"/>
          </a:p>
        </p:txBody>
      </p:sp>
      <p:sp>
        <p:nvSpPr>
          <p:cNvPr id="16" name="Text 11"/>
          <p:cNvSpPr/>
          <p:nvPr/>
        </p:nvSpPr>
        <p:spPr>
          <a:xfrm>
            <a:off x="7513201" y="6628567"/>
            <a:ext cx="6079450" cy="737949"/>
          </a:xfrm>
          <a:prstGeom prst="rect">
            <a:avLst/>
          </a:prstGeom>
          <a:noFill/>
          <a:ln/>
        </p:spPr>
        <p:txBody>
          <a:bodyPr wrap="square" lIns="0" tIns="0" rIns="0" bIns="0" rtlCol="0" anchor="t"/>
          <a:lstStyle/>
          <a:p>
            <a:pPr marL="0" indent="0" algn="l">
              <a:lnSpc>
                <a:spcPts val="2900"/>
              </a:lnSpc>
              <a:buNone/>
            </a:pPr>
            <a:r>
              <a:rPr lang="en-US" sz="1800" dirty="0">
                <a:solidFill>
                  <a:srgbClr val="D9E1FF"/>
                </a:solidFill>
                <a:latin typeface="Arimo" pitchFamily="34" charset="0"/>
                <a:ea typeface="Arimo" pitchFamily="34" charset="-122"/>
                <a:cs typeface="Arimo" pitchFamily="34" charset="-120"/>
              </a:rPr>
              <a:t>Ensure that equipment consistently produces high-quality products with minimal defects.</a:t>
            </a:r>
            <a:endParaRPr lang="en-US" sz="1800" dirty="0"/>
          </a:p>
        </p:txBody>
      </p:sp>
      <p:pic>
        <p:nvPicPr>
          <p:cNvPr id="17" name="Picture 16">
            <a:extLst>
              <a:ext uri="{FF2B5EF4-FFF2-40B4-BE49-F238E27FC236}">
                <a16:creationId xmlns:a16="http://schemas.microsoft.com/office/drawing/2014/main" id="{0941AB63-C74A-4EB5-C3F2-FE1E8773D30B}"/>
              </a:ext>
            </a:extLst>
          </p:cNvPr>
          <p:cNvPicPr>
            <a:picLocks noChangeAspect="1"/>
          </p:cNvPicPr>
          <p:nvPr/>
        </p:nvPicPr>
        <p:blipFill>
          <a:blip r:embed="rId6"/>
          <a:stretch>
            <a:fillRect/>
          </a:stretch>
        </p:blipFill>
        <p:spPr>
          <a:xfrm>
            <a:off x="12248818" y="7682346"/>
            <a:ext cx="2381582" cy="4477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4375" y="888087"/>
            <a:ext cx="5903833" cy="600313"/>
          </a:xfrm>
          <a:prstGeom prst="rect">
            <a:avLst/>
          </a:prstGeom>
          <a:noFill/>
          <a:ln/>
        </p:spPr>
        <p:txBody>
          <a:bodyPr wrap="none" lIns="0" tIns="0" rIns="0" bIns="0" rtlCol="0" anchor="t"/>
          <a:lstStyle/>
          <a:p>
            <a:pPr marL="0" indent="0">
              <a:lnSpc>
                <a:spcPts val="4700"/>
              </a:lnSpc>
              <a:buNone/>
            </a:pPr>
            <a:r>
              <a:rPr lang="en-US" sz="3750" b="1" dirty="0">
                <a:solidFill>
                  <a:srgbClr val="FFFFFF"/>
                </a:solidFill>
                <a:latin typeface="Syne Bold" pitchFamily="34" charset="0"/>
                <a:ea typeface="Syne Bold" pitchFamily="34" charset="-122"/>
                <a:cs typeface="Syne Bold" pitchFamily="34" charset="-120"/>
              </a:rPr>
              <a:t>The Five Pillars of TPM</a:t>
            </a:r>
            <a:endParaRPr lang="en-US" sz="3750" dirty="0"/>
          </a:p>
        </p:txBody>
      </p:sp>
      <p:pic>
        <p:nvPicPr>
          <p:cNvPr id="3" name="Image 0" descr="preencoded.png"/>
          <p:cNvPicPr>
            <a:picLocks noChangeAspect="1"/>
          </p:cNvPicPr>
          <p:nvPr/>
        </p:nvPicPr>
        <p:blipFill>
          <a:blip r:embed="rId3"/>
          <a:stretch>
            <a:fillRect/>
          </a:stretch>
        </p:blipFill>
        <p:spPr>
          <a:xfrm>
            <a:off x="714375" y="1896547"/>
            <a:ext cx="510183" cy="510183"/>
          </a:xfrm>
          <a:prstGeom prst="rect">
            <a:avLst/>
          </a:prstGeom>
        </p:spPr>
      </p:pic>
      <p:sp>
        <p:nvSpPr>
          <p:cNvPr id="4" name="Text 1"/>
          <p:cNvSpPr/>
          <p:nvPr/>
        </p:nvSpPr>
        <p:spPr>
          <a:xfrm>
            <a:off x="714375" y="2610803"/>
            <a:ext cx="3070741" cy="600313"/>
          </a:xfrm>
          <a:prstGeom prst="rect">
            <a:avLst/>
          </a:prstGeom>
          <a:noFill/>
          <a:ln/>
        </p:spPr>
        <p:txBody>
          <a:bodyPr wrap="square" lIns="0" tIns="0" rIns="0" bIns="0" rtlCol="0" anchor="t"/>
          <a:lstStyle/>
          <a:p>
            <a:pPr marL="0" indent="0" algn="l">
              <a:lnSpc>
                <a:spcPts val="2350"/>
              </a:lnSpc>
              <a:buNone/>
            </a:pPr>
            <a:r>
              <a:rPr lang="en-US" sz="1850" b="1" dirty="0">
                <a:solidFill>
                  <a:srgbClr val="D9E1FF"/>
                </a:solidFill>
                <a:latin typeface="Syne Bold" pitchFamily="34" charset="0"/>
                <a:ea typeface="Syne Bold" pitchFamily="34" charset="-122"/>
                <a:cs typeface="Syne Bold" pitchFamily="34" charset="-120"/>
              </a:rPr>
              <a:t>Autonomous Maintenance</a:t>
            </a:r>
            <a:endParaRPr lang="en-US" sz="1850" dirty="0"/>
          </a:p>
        </p:txBody>
      </p:sp>
      <p:sp>
        <p:nvSpPr>
          <p:cNvPr id="5" name="Text 2"/>
          <p:cNvSpPr/>
          <p:nvPr/>
        </p:nvSpPr>
        <p:spPr>
          <a:xfrm>
            <a:off x="714375" y="3333512"/>
            <a:ext cx="3070741" cy="979408"/>
          </a:xfrm>
          <a:prstGeom prst="rect">
            <a:avLst/>
          </a:prstGeom>
          <a:noFill/>
          <a:ln/>
        </p:spPr>
        <p:txBody>
          <a:bodyPr wrap="square" lIns="0" tIns="0" rIns="0" bIns="0" rtlCol="0" anchor="t"/>
          <a:lstStyle/>
          <a:p>
            <a:pPr marL="0" indent="0" algn="l">
              <a:lnSpc>
                <a:spcPts val="2550"/>
              </a:lnSpc>
              <a:buNone/>
            </a:pPr>
            <a:r>
              <a:rPr lang="en-US" sz="1600" dirty="0">
                <a:solidFill>
                  <a:srgbClr val="D9E1FF"/>
                </a:solidFill>
                <a:latin typeface="Arimo" pitchFamily="34" charset="0"/>
                <a:ea typeface="Arimo" pitchFamily="34" charset="-122"/>
                <a:cs typeface="Arimo" pitchFamily="34" charset="-120"/>
              </a:rPr>
              <a:t>Empowering operators to take ownership of their equipment through basic maintenance tasks.</a:t>
            </a:r>
            <a:endParaRPr lang="en-US" sz="1600" dirty="0"/>
          </a:p>
        </p:txBody>
      </p:sp>
      <p:pic>
        <p:nvPicPr>
          <p:cNvPr id="6" name="Image 1" descr="preencoded.png"/>
          <p:cNvPicPr>
            <a:picLocks noChangeAspect="1"/>
          </p:cNvPicPr>
          <p:nvPr/>
        </p:nvPicPr>
        <p:blipFill>
          <a:blip r:embed="rId4"/>
          <a:stretch>
            <a:fillRect/>
          </a:stretch>
        </p:blipFill>
        <p:spPr>
          <a:xfrm>
            <a:off x="4091226" y="1896547"/>
            <a:ext cx="510183" cy="510183"/>
          </a:xfrm>
          <a:prstGeom prst="rect">
            <a:avLst/>
          </a:prstGeom>
        </p:spPr>
      </p:pic>
      <p:sp>
        <p:nvSpPr>
          <p:cNvPr id="7" name="Text 3"/>
          <p:cNvSpPr/>
          <p:nvPr/>
        </p:nvSpPr>
        <p:spPr>
          <a:xfrm>
            <a:off x="4091226" y="2610803"/>
            <a:ext cx="2925842" cy="300157"/>
          </a:xfrm>
          <a:prstGeom prst="rect">
            <a:avLst/>
          </a:prstGeom>
          <a:noFill/>
          <a:ln/>
        </p:spPr>
        <p:txBody>
          <a:bodyPr wrap="none" lIns="0" tIns="0" rIns="0" bIns="0" rtlCol="0" anchor="t"/>
          <a:lstStyle/>
          <a:p>
            <a:pPr marL="0" indent="0" algn="l">
              <a:lnSpc>
                <a:spcPts val="2350"/>
              </a:lnSpc>
              <a:buNone/>
            </a:pPr>
            <a:r>
              <a:rPr lang="en-US" sz="1850" b="1" dirty="0">
                <a:solidFill>
                  <a:srgbClr val="D9E1FF"/>
                </a:solidFill>
                <a:latin typeface="Syne Bold" pitchFamily="34" charset="0"/>
                <a:ea typeface="Syne Bold" pitchFamily="34" charset="-122"/>
                <a:cs typeface="Syne Bold" pitchFamily="34" charset="-120"/>
              </a:rPr>
              <a:t>Planned Maintenance</a:t>
            </a:r>
            <a:endParaRPr lang="en-US" sz="1850" dirty="0"/>
          </a:p>
        </p:txBody>
      </p:sp>
      <p:sp>
        <p:nvSpPr>
          <p:cNvPr id="8" name="Text 4"/>
          <p:cNvSpPr/>
          <p:nvPr/>
        </p:nvSpPr>
        <p:spPr>
          <a:xfrm>
            <a:off x="4091226" y="3033355"/>
            <a:ext cx="3070860" cy="979408"/>
          </a:xfrm>
          <a:prstGeom prst="rect">
            <a:avLst/>
          </a:prstGeom>
          <a:noFill/>
          <a:ln/>
        </p:spPr>
        <p:txBody>
          <a:bodyPr wrap="square" lIns="0" tIns="0" rIns="0" bIns="0" rtlCol="0" anchor="t"/>
          <a:lstStyle/>
          <a:p>
            <a:pPr marL="0" indent="0" algn="l">
              <a:lnSpc>
                <a:spcPts val="2550"/>
              </a:lnSpc>
              <a:buNone/>
            </a:pPr>
            <a:r>
              <a:rPr lang="en-US" sz="1600" dirty="0">
                <a:solidFill>
                  <a:srgbClr val="D9E1FF"/>
                </a:solidFill>
                <a:latin typeface="Arimo" pitchFamily="34" charset="0"/>
                <a:ea typeface="Arimo" pitchFamily="34" charset="-122"/>
                <a:cs typeface="Arimo" pitchFamily="34" charset="-120"/>
              </a:rPr>
              <a:t>Implementing a proactive, preventive maintenance program to reduce breakdowns.</a:t>
            </a:r>
            <a:endParaRPr lang="en-US" sz="1600" dirty="0"/>
          </a:p>
        </p:txBody>
      </p:sp>
      <p:pic>
        <p:nvPicPr>
          <p:cNvPr id="9" name="Image 2" descr="preencoded.png"/>
          <p:cNvPicPr>
            <a:picLocks noChangeAspect="1"/>
          </p:cNvPicPr>
          <p:nvPr/>
        </p:nvPicPr>
        <p:blipFill>
          <a:blip r:embed="rId5"/>
          <a:stretch>
            <a:fillRect/>
          </a:stretch>
        </p:blipFill>
        <p:spPr>
          <a:xfrm>
            <a:off x="7468195" y="1896547"/>
            <a:ext cx="510183" cy="510183"/>
          </a:xfrm>
          <a:prstGeom prst="rect">
            <a:avLst/>
          </a:prstGeom>
        </p:spPr>
      </p:pic>
      <p:sp>
        <p:nvSpPr>
          <p:cNvPr id="10" name="Text 5"/>
          <p:cNvSpPr/>
          <p:nvPr/>
        </p:nvSpPr>
        <p:spPr>
          <a:xfrm>
            <a:off x="7468195" y="2610803"/>
            <a:ext cx="2773323" cy="300157"/>
          </a:xfrm>
          <a:prstGeom prst="rect">
            <a:avLst/>
          </a:prstGeom>
          <a:noFill/>
          <a:ln/>
        </p:spPr>
        <p:txBody>
          <a:bodyPr wrap="none" lIns="0" tIns="0" rIns="0" bIns="0" rtlCol="0" anchor="t"/>
          <a:lstStyle/>
          <a:p>
            <a:pPr marL="0" indent="0" algn="l">
              <a:lnSpc>
                <a:spcPts val="2350"/>
              </a:lnSpc>
              <a:buNone/>
            </a:pPr>
            <a:r>
              <a:rPr lang="en-US" sz="1850" b="1" dirty="0">
                <a:solidFill>
                  <a:srgbClr val="D9E1FF"/>
                </a:solidFill>
                <a:latin typeface="Syne Bold" pitchFamily="34" charset="0"/>
                <a:ea typeface="Syne Bold" pitchFamily="34" charset="-122"/>
                <a:cs typeface="Syne Bold" pitchFamily="34" charset="-120"/>
              </a:rPr>
              <a:t>Quality Maintenance</a:t>
            </a:r>
            <a:endParaRPr lang="en-US" sz="1850" dirty="0"/>
          </a:p>
        </p:txBody>
      </p:sp>
      <p:sp>
        <p:nvSpPr>
          <p:cNvPr id="11" name="Text 6"/>
          <p:cNvSpPr/>
          <p:nvPr/>
        </p:nvSpPr>
        <p:spPr>
          <a:xfrm>
            <a:off x="7468195" y="3033355"/>
            <a:ext cx="3070860" cy="979408"/>
          </a:xfrm>
          <a:prstGeom prst="rect">
            <a:avLst/>
          </a:prstGeom>
          <a:noFill/>
          <a:ln/>
        </p:spPr>
        <p:txBody>
          <a:bodyPr wrap="square" lIns="0" tIns="0" rIns="0" bIns="0" rtlCol="0" anchor="t"/>
          <a:lstStyle/>
          <a:p>
            <a:pPr marL="0" indent="0" algn="l">
              <a:lnSpc>
                <a:spcPts val="2550"/>
              </a:lnSpc>
              <a:buNone/>
            </a:pPr>
            <a:r>
              <a:rPr lang="en-US" sz="1600" dirty="0">
                <a:solidFill>
                  <a:srgbClr val="D9E1FF"/>
                </a:solidFill>
                <a:latin typeface="Arimo" pitchFamily="34" charset="0"/>
                <a:ea typeface="Arimo" pitchFamily="34" charset="-122"/>
                <a:cs typeface="Arimo" pitchFamily="34" charset="-120"/>
              </a:rPr>
              <a:t>Ensuring that equipment consistently produces high-quality products with minimal defects.</a:t>
            </a:r>
            <a:endParaRPr lang="en-US" sz="1600" dirty="0"/>
          </a:p>
        </p:txBody>
      </p:sp>
      <p:pic>
        <p:nvPicPr>
          <p:cNvPr id="12" name="Image 3" descr="preencoded.png"/>
          <p:cNvPicPr>
            <a:picLocks noChangeAspect="1"/>
          </p:cNvPicPr>
          <p:nvPr/>
        </p:nvPicPr>
        <p:blipFill>
          <a:blip r:embed="rId6"/>
          <a:stretch>
            <a:fillRect/>
          </a:stretch>
        </p:blipFill>
        <p:spPr>
          <a:xfrm>
            <a:off x="10845165" y="1896547"/>
            <a:ext cx="510183" cy="510183"/>
          </a:xfrm>
          <a:prstGeom prst="rect">
            <a:avLst/>
          </a:prstGeom>
        </p:spPr>
      </p:pic>
      <p:sp>
        <p:nvSpPr>
          <p:cNvPr id="13" name="Text 7"/>
          <p:cNvSpPr/>
          <p:nvPr/>
        </p:nvSpPr>
        <p:spPr>
          <a:xfrm>
            <a:off x="10845165" y="2610803"/>
            <a:ext cx="3056096" cy="300157"/>
          </a:xfrm>
          <a:prstGeom prst="rect">
            <a:avLst/>
          </a:prstGeom>
          <a:noFill/>
          <a:ln/>
        </p:spPr>
        <p:txBody>
          <a:bodyPr wrap="none" lIns="0" tIns="0" rIns="0" bIns="0" rtlCol="0" anchor="t"/>
          <a:lstStyle/>
          <a:p>
            <a:pPr marL="0" indent="0" algn="l">
              <a:lnSpc>
                <a:spcPts val="2350"/>
              </a:lnSpc>
              <a:buNone/>
            </a:pPr>
            <a:r>
              <a:rPr lang="en-US" sz="1850" b="1" dirty="0">
                <a:solidFill>
                  <a:srgbClr val="D9E1FF"/>
                </a:solidFill>
                <a:latin typeface="Syne Bold" pitchFamily="34" charset="0"/>
                <a:ea typeface="Syne Bold" pitchFamily="34" charset="-122"/>
                <a:cs typeface="Syne Bold" pitchFamily="34" charset="-120"/>
              </a:rPr>
              <a:t>Training and Education</a:t>
            </a:r>
            <a:endParaRPr lang="en-US" sz="1850" dirty="0"/>
          </a:p>
        </p:txBody>
      </p:sp>
      <p:sp>
        <p:nvSpPr>
          <p:cNvPr id="14" name="Text 8"/>
          <p:cNvSpPr/>
          <p:nvPr/>
        </p:nvSpPr>
        <p:spPr>
          <a:xfrm>
            <a:off x="10845165" y="3033355"/>
            <a:ext cx="3070860" cy="979408"/>
          </a:xfrm>
          <a:prstGeom prst="rect">
            <a:avLst/>
          </a:prstGeom>
          <a:noFill/>
          <a:ln/>
        </p:spPr>
        <p:txBody>
          <a:bodyPr wrap="square" lIns="0" tIns="0" rIns="0" bIns="0" rtlCol="0" anchor="t"/>
          <a:lstStyle/>
          <a:p>
            <a:pPr marL="0" indent="0" algn="l">
              <a:lnSpc>
                <a:spcPts val="2550"/>
              </a:lnSpc>
              <a:buNone/>
            </a:pPr>
            <a:r>
              <a:rPr lang="en-US" sz="1600" dirty="0">
                <a:solidFill>
                  <a:srgbClr val="D9E1FF"/>
                </a:solidFill>
                <a:latin typeface="Arimo" pitchFamily="34" charset="0"/>
                <a:ea typeface="Arimo" pitchFamily="34" charset="-122"/>
                <a:cs typeface="Arimo" pitchFamily="34" charset="-120"/>
              </a:rPr>
              <a:t>Empowering employees with the knowledge and skills to maintain and improve equipment.</a:t>
            </a:r>
            <a:endParaRPr lang="en-US" sz="1600" dirty="0"/>
          </a:p>
        </p:txBody>
      </p:sp>
      <p:pic>
        <p:nvPicPr>
          <p:cNvPr id="15" name="Image 4" descr="preencoded.png"/>
          <p:cNvPicPr>
            <a:picLocks noChangeAspect="1"/>
          </p:cNvPicPr>
          <p:nvPr/>
        </p:nvPicPr>
        <p:blipFill>
          <a:blip r:embed="rId7"/>
          <a:stretch>
            <a:fillRect/>
          </a:stretch>
        </p:blipFill>
        <p:spPr>
          <a:xfrm>
            <a:off x="714375" y="4925139"/>
            <a:ext cx="510183" cy="510183"/>
          </a:xfrm>
          <a:prstGeom prst="rect">
            <a:avLst/>
          </a:prstGeom>
        </p:spPr>
      </p:pic>
      <p:sp>
        <p:nvSpPr>
          <p:cNvPr id="16" name="Text 9"/>
          <p:cNvSpPr/>
          <p:nvPr/>
        </p:nvSpPr>
        <p:spPr>
          <a:xfrm>
            <a:off x="714375" y="5639395"/>
            <a:ext cx="3070741" cy="600313"/>
          </a:xfrm>
          <a:prstGeom prst="rect">
            <a:avLst/>
          </a:prstGeom>
          <a:noFill/>
          <a:ln/>
        </p:spPr>
        <p:txBody>
          <a:bodyPr wrap="square" lIns="0" tIns="0" rIns="0" bIns="0" rtlCol="0" anchor="t"/>
          <a:lstStyle/>
          <a:p>
            <a:pPr marL="0" indent="0" algn="l">
              <a:lnSpc>
                <a:spcPts val="2350"/>
              </a:lnSpc>
              <a:buNone/>
            </a:pPr>
            <a:r>
              <a:rPr lang="en-US" sz="1850" b="1" dirty="0">
                <a:solidFill>
                  <a:srgbClr val="D9E1FF"/>
                </a:solidFill>
                <a:latin typeface="Syne Bold" pitchFamily="34" charset="0"/>
                <a:ea typeface="Syne Bold" pitchFamily="34" charset="-122"/>
                <a:cs typeface="Syne Bold" pitchFamily="34" charset="-120"/>
              </a:rPr>
              <a:t>Continuous Improvement</a:t>
            </a:r>
            <a:endParaRPr lang="en-US" sz="1850" dirty="0"/>
          </a:p>
        </p:txBody>
      </p:sp>
      <p:sp>
        <p:nvSpPr>
          <p:cNvPr id="17" name="Text 10"/>
          <p:cNvSpPr/>
          <p:nvPr/>
        </p:nvSpPr>
        <p:spPr>
          <a:xfrm>
            <a:off x="714375" y="6362105"/>
            <a:ext cx="3070741" cy="979408"/>
          </a:xfrm>
          <a:prstGeom prst="rect">
            <a:avLst/>
          </a:prstGeom>
          <a:noFill/>
          <a:ln/>
        </p:spPr>
        <p:txBody>
          <a:bodyPr wrap="square" lIns="0" tIns="0" rIns="0" bIns="0" rtlCol="0" anchor="t"/>
          <a:lstStyle/>
          <a:p>
            <a:pPr marL="0" indent="0" algn="l">
              <a:lnSpc>
                <a:spcPts val="2550"/>
              </a:lnSpc>
              <a:buNone/>
            </a:pPr>
            <a:r>
              <a:rPr lang="en-US" sz="1600" dirty="0">
                <a:solidFill>
                  <a:srgbClr val="D9E1FF"/>
                </a:solidFill>
                <a:latin typeface="Arimo" pitchFamily="34" charset="0"/>
                <a:ea typeface="Arimo" pitchFamily="34" charset="-122"/>
                <a:cs typeface="Arimo" pitchFamily="34" charset="-120"/>
              </a:rPr>
              <a:t>Fostering a culture of continuous improvement to optimize equipment performance.</a:t>
            </a:r>
            <a:endParaRPr lang="en-US" sz="1600" dirty="0"/>
          </a:p>
        </p:txBody>
      </p:sp>
      <p:pic>
        <p:nvPicPr>
          <p:cNvPr id="18" name="Picture 17">
            <a:extLst>
              <a:ext uri="{FF2B5EF4-FFF2-40B4-BE49-F238E27FC236}">
                <a16:creationId xmlns:a16="http://schemas.microsoft.com/office/drawing/2014/main" id="{A8F05D71-CF41-9D79-F86A-6A8D03085624}"/>
              </a:ext>
            </a:extLst>
          </p:cNvPr>
          <p:cNvPicPr>
            <a:picLocks noChangeAspect="1"/>
          </p:cNvPicPr>
          <p:nvPr/>
        </p:nvPicPr>
        <p:blipFill>
          <a:blip r:embed="rId8"/>
          <a:stretch>
            <a:fillRect/>
          </a:stretch>
        </p:blipFill>
        <p:spPr>
          <a:xfrm>
            <a:off x="12248818" y="7682346"/>
            <a:ext cx="2381582" cy="4477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77547"/>
          </a:xfrm>
          <a:prstGeom prst="rect">
            <a:avLst/>
          </a:prstGeom>
        </p:spPr>
      </p:pic>
      <p:sp>
        <p:nvSpPr>
          <p:cNvPr id="3" name="Text 0"/>
          <p:cNvSpPr/>
          <p:nvPr/>
        </p:nvSpPr>
        <p:spPr>
          <a:xfrm>
            <a:off x="637699" y="2778562"/>
            <a:ext cx="10036731" cy="535900"/>
          </a:xfrm>
          <a:prstGeom prst="rect">
            <a:avLst/>
          </a:prstGeom>
          <a:noFill/>
          <a:ln/>
        </p:spPr>
        <p:txBody>
          <a:bodyPr wrap="none" lIns="0" tIns="0" rIns="0" bIns="0" rtlCol="0" anchor="t"/>
          <a:lstStyle/>
          <a:p>
            <a:pPr marL="0" indent="0">
              <a:lnSpc>
                <a:spcPts val="4200"/>
              </a:lnSpc>
              <a:buNone/>
            </a:pPr>
            <a:r>
              <a:rPr lang="en-US" sz="3350" b="1" dirty="0">
                <a:solidFill>
                  <a:srgbClr val="FFFFFF"/>
                </a:solidFill>
                <a:latin typeface="Syne Bold" pitchFamily="34" charset="0"/>
                <a:ea typeface="Syne Bold" pitchFamily="34" charset="-122"/>
                <a:cs typeface="Syne Bold" pitchFamily="34" charset="-120"/>
              </a:rPr>
              <a:t>Driving TPM through Small Group Activities</a:t>
            </a:r>
            <a:endParaRPr lang="en-US" sz="3350" dirty="0"/>
          </a:p>
        </p:txBody>
      </p:sp>
      <p:sp>
        <p:nvSpPr>
          <p:cNvPr id="4" name="Shape 1"/>
          <p:cNvSpPr/>
          <p:nvPr/>
        </p:nvSpPr>
        <p:spPr>
          <a:xfrm>
            <a:off x="637699" y="5659160"/>
            <a:ext cx="13355002" cy="22860"/>
          </a:xfrm>
          <a:prstGeom prst="roundRect">
            <a:avLst>
              <a:gd name="adj" fmla="val 119558"/>
            </a:avLst>
          </a:prstGeom>
          <a:solidFill>
            <a:srgbClr val="44426B"/>
          </a:solidFill>
          <a:ln/>
        </p:spPr>
        <p:txBody>
          <a:bodyPr/>
          <a:lstStyle/>
          <a:p>
            <a:endParaRPr lang="en-US"/>
          </a:p>
        </p:txBody>
      </p:sp>
      <p:sp>
        <p:nvSpPr>
          <p:cNvPr id="5" name="Shape 2"/>
          <p:cNvSpPr/>
          <p:nvPr/>
        </p:nvSpPr>
        <p:spPr>
          <a:xfrm>
            <a:off x="3242429" y="5021520"/>
            <a:ext cx="22860" cy="637699"/>
          </a:xfrm>
          <a:prstGeom prst="roundRect">
            <a:avLst>
              <a:gd name="adj" fmla="val 119558"/>
            </a:avLst>
          </a:prstGeom>
          <a:solidFill>
            <a:srgbClr val="44426B"/>
          </a:solidFill>
          <a:ln/>
        </p:spPr>
        <p:txBody>
          <a:bodyPr/>
          <a:lstStyle/>
          <a:p>
            <a:endParaRPr lang="en-US"/>
          </a:p>
        </p:txBody>
      </p:sp>
      <p:sp>
        <p:nvSpPr>
          <p:cNvPr id="6" name="Shape 3"/>
          <p:cNvSpPr/>
          <p:nvPr/>
        </p:nvSpPr>
        <p:spPr>
          <a:xfrm>
            <a:off x="3048953" y="5454194"/>
            <a:ext cx="409932" cy="409932"/>
          </a:xfrm>
          <a:prstGeom prst="roundRect">
            <a:avLst>
              <a:gd name="adj" fmla="val 6667"/>
            </a:avLst>
          </a:prstGeom>
          <a:solidFill>
            <a:srgbClr val="2B2952"/>
          </a:solidFill>
          <a:ln/>
        </p:spPr>
        <p:txBody>
          <a:bodyPr/>
          <a:lstStyle/>
          <a:p>
            <a:endParaRPr lang="en-US"/>
          </a:p>
        </p:txBody>
      </p:sp>
      <p:sp>
        <p:nvSpPr>
          <p:cNvPr id="7" name="Text 4"/>
          <p:cNvSpPr/>
          <p:nvPr/>
        </p:nvSpPr>
        <p:spPr>
          <a:xfrm>
            <a:off x="3203734" y="5530513"/>
            <a:ext cx="100370" cy="257175"/>
          </a:xfrm>
          <a:prstGeom prst="rect">
            <a:avLst/>
          </a:prstGeom>
          <a:noFill/>
          <a:ln/>
        </p:spPr>
        <p:txBody>
          <a:bodyPr wrap="none" lIns="0" tIns="0" rIns="0" bIns="0" rtlCol="0" anchor="t"/>
          <a:lstStyle/>
          <a:p>
            <a:pPr marL="0" indent="0" algn="ctr">
              <a:lnSpc>
                <a:spcPts val="2000"/>
              </a:lnSpc>
              <a:buNone/>
            </a:pPr>
            <a:r>
              <a:rPr lang="en-US" sz="2000" b="1" dirty="0">
                <a:solidFill>
                  <a:srgbClr val="D9E1FF"/>
                </a:solidFill>
                <a:latin typeface="Syne Bold" pitchFamily="34" charset="0"/>
                <a:ea typeface="Syne Bold" pitchFamily="34" charset="-122"/>
                <a:cs typeface="Syne Bold" pitchFamily="34" charset="-120"/>
              </a:rPr>
              <a:t>1</a:t>
            </a:r>
            <a:endParaRPr lang="en-US" sz="2000" dirty="0"/>
          </a:p>
        </p:txBody>
      </p:sp>
      <p:sp>
        <p:nvSpPr>
          <p:cNvPr id="8" name="Text 5"/>
          <p:cNvSpPr/>
          <p:nvPr/>
        </p:nvSpPr>
        <p:spPr>
          <a:xfrm>
            <a:off x="2182178" y="3587710"/>
            <a:ext cx="2143601" cy="267891"/>
          </a:xfrm>
          <a:prstGeom prst="rect">
            <a:avLst/>
          </a:prstGeom>
          <a:noFill/>
          <a:ln/>
        </p:spPr>
        <p:txBody>
          <a:bodyPr wrap="none" lIns="0" tIns="0" rIns="0" bIns="0" rtlCol="0" anchor="t"/>
          <a:lstStyle/>
          <a:p>
            <a:pPr marL="0" indent="0" algn="ctr">
              <a:lnSpc>
                <a:spcPts val="2100"/>
              </a:lnSpc>
              <a:buNone/>
            </a:pPr>
            <a:r>
              <a:rPr lang="en-US" sz="1650" b="1" dirty="0">
                <a:solidFill>
                  <a:srgbClr val="D9E1FF"/>
                </a:solidFill>
                <a:latin typeface="Syne Bold" pitchFamily="34" charset="0"/>
                <a:ea typeface="Syne Bold" pitchFamily="34" charset="-122"/>
                <a:cs typeface="Syne Bold" pitchFamily="34" charset="-120"/>
              </a:rPr>
              <a:t>Identify Issues</a:t>
            </a:r>
            <a:endParaRPr lang="en-US" sz="1650" dirty="0"/>
          </a:p>
        </p:txBody>
      </p:sp>
      <p:sp>
        <p:nvSpPr>
          <p:cNvPr id="9" name="Text 6"/>
          <p:cNvSpPr/>
          <p:nvPr/>
        </p:nvSpPr>
        <p:spPr>
          <a:xfrm>
            <a:off x="819864" y="3964900"/>
            <a:ext cx="4868347" cy="874395"/>
          </a:xfrm>
          <a:prstGeom prst="rect">
            <a:avLst/>
          </a:prstGeom>
          <a:noFill/>
          <a:ln/>
        </p:spPr>
        <p:txBody>
          <a:bodyPr wrap="square" lIns="0" tIns="0" rIns="0" bIns="0" rtlCol="0" anchor="t"/>
          <a:lstStyle/>
          <a:p>
            <a:pPr marL="0" indent="0" algn="ctr">
              <a:lnSpc>
                <a:spcPts val="2250"/>
              </a:lnSpc>
              <a:buNone/>
            </a:pPr>
            <a:r>
              <a:rPr lang="en-US" sz="1400" dirty="0">
                <a:solidFill>
                  <a:srgbClr val="D9E1FF"/>
                </a:solidFill>
                <a:latin typeface="Arimo" pitchFamily="34" charset="0"/>
                <a:ea typeface="Arimo" pitchFamily="34" charset="-122"/>
                <a:cs typeface="Arimo" pitchFamily="34" charset="-120"/>
              </a:rPr>
              <a:t>Small cross-functional teams work together to identify equipment-related problems and opportunities for improvement.</a:t>
            </a:r>
            <a:endParaRPr lang="en-US" sz="1400" dirty="0"/>
          </a:p>
        </p:txBody>
      </p:sp>
      <p:sp>
        <p:nvSpPr>
          <p:cNvPr id="10" name="Shape 7"/>
          <p:cNvSpPr/>
          <p:nvPr/>
        </p:nvSpPr>
        <p:spPr>
          <a:xfrm>
            <a:off x="5949791" y="5659100"/>
            <a:ext cx="22860" cy="637699"/>
          </a:xfrm>
          <a:prstGeom prst="roundRect">
            <a:avLst>
              <a:gd name="adj" fmla="val 119558"/>
            </a:avLst>
          </a:prstGeom>
          <a:solidFill>
            <a:srgbClr val="44426B"/>
          </a:solidFill>
          <a:ln/>
        </p:spPr>
        <p:txBody>
          <a:bodyPr/>
          <a:lstStyle/>
          <a:p>
            <a:endParaRPr lang="en-US"/>
          </a:p>
        </p:txBody>
      </p:sp>
      <p:sp>
        <p:nvSpPr>
          <p:cNvPr id="11" name="Shape 8"/>
          <p:cNvSpPr/>
          <p:nvPr/>
        </p:nvSpPr>
        <p:spPr>
          <a:xfrm>
            <a:off x="5756315" y="5454194"/>
            <a:ext cx="409932" cy="409932"/>
          </a:xfrm>
          <a:prstGeom prst="roundRect">
            <a:avLst>
              <a:gd name="adj" fmla="val 6667"/>
            </a:avLst>
          </a:prstGeom>
          <a:solidFill>
            <a:srgbClr val="2B2952"/>
          </a:solidFill>
          <a:ln/>
        </p:spPr>
        <p:txBody>
          <a:bodyPr/>
          <a:lstStyle/>
          <a:p>
            <a:endParaRPr lang="en-US"/>
          </a:p>
        </p:txBody>
      </p:sp>
      <p:sp>
        <p:nvSpPr>
          <p:cNvPr id="12" name="Text 9"/>
          <p:cNvSpPr/>
          <p:nvPr/>
        </p:nvSpPr>
        <p:spPr>
          <a:xfrm>
            <a:off x="5880973" y="5530513"/>
            <a:ext cx="160496" cy="257175"/>
          </a:xfrm>
          <a:prstGeom prst="rect">
            <a:avLst/>
          </a:prstGeom>
          <a:noFill/>
          <a:ln/>
        </p:spPr>
        <p:txBody>
          <a:bodyPr wrap="none" lIns="0" tIns="0" rIns="0" bIns="0" rtlCol="0" anchor="t"/>
          <a:lstStyle/>
          <a:p>
            <a:pPr marL="0" indent="0" algn="ctr">
              <a:lnSpc>
                <a:spcPts val="2000"/>
              </a:lnSpc>
              <a:buNone/>
            </a:pPr>
            <a:r>
              <a:rPr lang="en-US" sz="2000" b="1" dirty="0">
                <a:solidFill>
                  <a:srgbClr val="D9E1FF"/>
                </a:solidFill>
                <a:latin typeface="Syne Bold" pitchFamily="34" charset="0"/>
                <a:ea typeface="Syne Bold" pitchFamily="34" charset="-122"/>
                <a:cs typeface="Syne Bold" pitchFamily="34" charset="-120"/>
              </a:rPr>
              <a:t>2</a:t>
            </a:r>
            <a:endParaRPr lang="en-US" sz="2000" dirty="0"/>
          </a:p>
        </p:txBody>
      </p:sp>
      <p:sp>
        <p:nvSpPr>
          <p:cNvPr id="13" name="Text 10"/>
          <p:cNvSpPr/>
          <p:nvPr/>
        </p:nvSpPr>
        <p:spPr>
          <a:xfrm>
            <a:off x="4712375" y="6479024"/>
            <a:ext cx="2497931" cy="267891"/>
          </a:xfrm>
          <a:prstGeom prst="rect">
            <a:avLst/>
          </a:prstGeom>
          <a:noFill/>
          <a:ln/>
        </p:spPr>
        <p:txBody>
          <a:bodyPr wrap="none" lIns="0" tIns="0" rIns="0" bIns="0" rtlCol="0" anchor="t"/>
          <a:lstStyle/>
          <a:p>
            <a:pPr marL="0" indent="0" algn="ctr">
              <a:lnSpc>
                <a:spcPts val="2100"/>
              </a:lnSpc>
              <a:buNone/>
            </a:pPr>
            <a:r>
              <a:rPr lang="en-US" sz="1650" b="1" dirty="0">
                <a:solidFill>
                  <a:srgbClr val="D9E1FF"/>
                </a:solidFill>
                <a:latin typeface="Syne Bold" pitchFamily="34" charset="0"/>
                <a:ea typeface="Syne Bold" pitchFamily="34" charset="-122"/>
                <a:cs typeface="Syne Bold" pitchFamily="34" charset="-120"/>
              </a:rPr>
              <a:t>Analyze Root Causes</a:t>
            </a:r>
            <a:endParaRPr lang="en-US" sz="1650" dirty="0"/>
          </a:p>
        </p:txBody>
      </p:sp>
      <p:sp>
        <p:nvSpPr>
          <p:cNvPr id="14" name="Text 11"/>
          <p:cNvSpPr/>
          <p:nvPr/>
        </p:nvSpPr>
        <p:spPr>
          <a:xfrm>
            <a:off x="3527227" y="6856214"/>
            <a:ext cx="4868347" cy="874395"/>
          </a:xfrm>
          <a:prstGeom prst="rect">
            <a:avLst/>
          </a:prstGeom>
          <a:noFill/>
          <a:ln/>
        </p:spPr>
        <p:txBody>
          <a:bodyPr wrap="square" lIns="0" tIns="0" rIns="0" bIns="0" rtlCol="0" anchor="t"/>
          <a:lstStyle/>
          <a:p>
            <a:pPr marL="0" indent="0" algn="ctr">
              <a:lnSpc>
                <a:spcPts val="2250"/>
              </a:lnSpc>
              <a:buNone/>
            </a:pPr>
            <a:r>
              <a:rPr lang="en-US" sz="1400" dirty="0">
                <a:solidFill>
                  <a:srgbClr val="D9E1FF"/>
                </a:solidFill>
                <a:latin typeface="Arimo" pitchFamily="34" charset="0"/>
                <a:ea typeface="Arimo" pitchFamily="34" charset="-122"/>
                <a:cs typeface="Arimo" pitchFamily="34" charset="-120"/>
              </a:rPr>
              <a:t>Teams use problem-solving techniques to analyze the root causes of issues, such as breakdowns, defects, or inefficiencies.</a:t>
            </a:r>
            <a:endParaRPr lang="en-US" sz="1400" dirty="0"/>
          </a:p>
        </p:txBody>
      </p:sp>
      <p:sp>
        <p:nvSpPr>
          <p:cNvPr id="15" name="Shape 12"/>
          <p:cNvSpPr/>
          <p:nvPr/>
        </p:nvSpPr>
        <p:spPr>
          <a:xfrm>
            <a:off x="8657273" y="5021520"/>
            <a:ext cx="22860" cy="637699"/>
          </a:xfrm>
          <a:prstGeom prst="roundRect">
            <a:avLst>
              <a:gd name="adj" fmla="val 119558"/>
            </a:avLst>
          </a:prstGeom>
          <a:solidFill>
            <a:srgbClr val="44426B"/>
          </a:solidFill>
          <a:ln/>
        </p:spPr>
        <p:txBody>
          <a:bodyPr/>
          <a:lstStyle/>
          <a:p>
            <a:endParaRPr lang="en-US"/>
          </a:p>
        </p:txBody>
      </p:sp>
      <p:sp>
        <p:nvSpPr>
          <p:cNvPr id="16" name="Shape 13"/>
          <p:cNvSpPr/>
          <p:nvPr/>
        </p:nvSpPr>
        <p:spPr>
          <a:xfrm>
            <a:off x="8463796" y="5454194"/>
            <a:ext cx="409932" cy="409932"/>
          </a:xfrm>
          <a:prstGeom prst="roundRect">
            <a:avLst>
              <a:gd name="adj" fmla="val 6667"/>
            </a:avLst>
          </a:prstGeom>
          <a:solidFill>
            <a:srgbClr val="2B2952"/>
          </a:solidFill>
          <a:ln/>
        </p:spPr>
        <p:txBody>
          <a:bodyPr/>
          <a:lstStyle/>
          <a:p>
            <a:endParaRPr lang="en-US"/>
          </a:p>
        </p:txBody>
      </p:sp>
      <p:sp>
        <p:nvSpPr>
          <p:cNvPr id="17" name="Text 14"/>
          <p:cNvSpPr/>
          <p:nvPr/>
        </p:nvSpPr>
        <p:spPr>
          <a:xfrm>
            <a:off x="8586311" y="5530513"/>
            <a:ext cx="164902" cy="257175"/>
          </a:xfrm>
          <a:prstGeom prst="rect">
            <a:avLst/>
          </a:prstGeom>
          <a:noFill/>
          <a:ln/>
        </p:spPr>
        <p:txBody>
          <a:bodyPr wrap="none" lIns="0" tIns="0" rIns="0" bIns="0" rtlCol="0" anchor="t"/>
          <a:lstStyle/>
          <a:p>
            <a:pPr marL="0" indent="0" algn="ctr">
              <a:lnSpc>
                <a:spcPts val="2000"/>
              </a:lnSpc>
              <a:buNone/>
            </a:pPr>
            <a:r>
              <a:rPr lang="en-US" sz="2000" b="1" dirty="0">
                <a:solidFill>
                  <a:srgbClr val="D9E1FF"/>
                </a:solidFill>
                <a:latin typeface="Syne Bold" pitchFamily="34" charset="0"/>
                <a:ea typeface="Syne Bold" pitchFamily="34" charset="-122"/>
                <a:cs typeface="Syne Bold" pitchFamily="34" charset="-120"/>
              </a:rPr>
              <a:t>3</a:t>
            </a:r>
            <a:endParaRPr lang="en-US" sz="2000" dirty="0"/>
          </a:p>
        </p:txBody>
      </p:sp>
      <p:sp>
        <p:nvSpPr>
          <p:cNvPr id="18" name="Text 15"/>
          <p:cNvSpPr/>
          <p:nvPr/>
        </p:nvSpPr>
        <p:spPr>
          <a:xfrm>
            <a:off x="7597021" y="3879175"/>
            <a:ext cx="2143601" cy="267891"/>
          </a:xfrm>
          <a:prstGeom prst="rect">
            <a:avLst/>
          </a:prstGeom>
          <a:noFill/>
          <a:ln/>
        </p:spPr>
        <p:txBody>
          <a:bodyPr wrap="none" lIns="0" tIns="0" rIns="0" bIns="0" rtlCol="0" anchor="t"/>
          <a:lstStyle/>
          <a:p>
            <a:pPr marL="0" indent="0" algn="ctr">
              <a:lnSpc>
                <a:spcPts val="2100"/>
              </a:lnSpc>
              <a:buNone/>
            </a:pPr>
            <a:r>
              <a:rPr lang="en-US" sz="1650" b="1" dirty="0">
                <a:solidFill>
                  <a:srgbClr val="D9E1FF"/>
                </a:solidFill>
                <a:latin typeface="Syne Bold" pitchFamily="34" charset="0"/>
                <a:ea typeface="Syne Bold" pitchFamily="34" charset="-122"/>
                <a:cs typeface="Syne Bold" pitchFamily="34" charset="-120"/>
              </a:rPr>
              <a:t>Develop Solutions</a:t>
            </a:r>
            <a:endParaRPr lang="en-US" sz="1650" dirty="0"/>
          </a:p>
        </p:txBody>
      </p:sp>
      <p:sp>
        <p:nvSpPr>
          <p:cNvPr id="19" name="Text 16"/>
          <p:cNvSpPr/>
          <p:nvPr/>
        </p:nvSpPr>
        <p:spPr>
          <a:xfrm>
            <a:off x="6234708" y="4256365"/>
            <a:ext cx="4868347" cy="582930"/>
          </a:xfrm>
          <a:prstGeom prst="rect">
            <a:avLst/>
          </a:prstGeom>
          <a:noFill/>
          <a:ln/>
        </p:spPr>
        <p:txBody>
          <a:bodyPr wrap="square" lIns="0" tIns="0" rIns="0" bIns="0" rtlCol="0" anchor="t"/>
          <a:lstStyle/>
          <a:p>
            <a:pPr marL="0" indent="0" algn="ctr">
              <a:lnSpc>
                <a:spcPts val="2250"/>
              </a:lnSpc>
              <a:buNone/>
            </a:pPr>
            <a:r>
              <a:rPr lang="en-US" sz="1400" dirty="0">
                <a:solidFill>
                  <a:srgbClr val="D9E1FF"/>
                </a:solidFill>
                <a:latin typeface="Arimo" pitchFamily="34" charset="0"/>
                <a:ea typeface="Arimo" pitchFamily="34" charset="-122"/>
                <a:cs typeface="Arimo" pitchFamily="34" charset="-120"/>
              </a:rPr>
              <a:t>Teams collaborate to develop and test solutions, implementing appropriate corrective and preventive actions.</a:t>
            </a:r>
            <a:endParaRPr lang="en-US" sz="1400" dirty="0"/>
          </a:p>
        </p:txBody>
      </p:sp>
      <p:sp>
        <p:nvSpPr>
          <p:cNvPr id="20" name="Shape 17"/>
          <p:cNvSpPr/>
          <p:nvPr/>
        </p:nvSpPr>
        <p:spPr>
          <a:xfrm>
            <a:off x="11364635" y="5659100"/>
            <a:ext cx="22860" cy="637699"/>
          </a:xfrm>
          <a:prstGeom prst="roundRect">
            <a:avLst>
              <a:gd name="adj" fmla="val 119558"/>
            </a:avLst>
          </a:prstGeom>
          <a:solidFill>
            <a:srgbClr val="44426B"/>
          </a:solidFill>
          <a:ln/>
        </p:spPr>
        <p:txBody>
          <a:bodyPr/>
          <a:lstStyle/>
          <a:p>
            <a:endParaRPr lang="en-US"/>
          </a:p>
        </p:txBody>
      </p:sp>
      <p:sp>
        <p:nvSpPr>
          <p:cNvPr id="21" name="Shape 18"/>
          <p:cNvSpPr/>
          <p:nvPr/>
        </p:nvSpPr>
        <p:spPr>
          <a:xfrm>
            <a:off x="11171158" y="5454194"/>
            <a:ext cx="409932" cy="409932"/>
          </a:xfrm>
          <a:prstGeom prst="roundRect">
            <a:avLst>
              <a:gd name="adj" fmla="val 6667"/>
            </a:avLst>
          </a:prstGeom>
          <a:solidFill>
            <a:srgbClr val="2B2952"/>
          </a:solidFill>
          <a:ln/>
        </p:spPr>
        <p:txBody>
          <a:bodyPr/>
          <a:lstStyle/>
          <a:p>
            <a:endParaRPr lang="en-US"/>
          </a:p>
        </p:txBody>
      </p:sp>
      <p:sp>
        <p:nvSpPr>
          <p:cNvPr id="22" name="Text 19"/>
          <p:cNvSpPr/>
          <p:nvPr/>
        </p:nvSpPr>
        <p:spPr>
          <a:xfrm>
            <a:off x="11284625" y="5530513"/>
            <a:ext cx="182880" cy="257175"/>
          </a:xfrm>
          <a:prstGeom prst="rect">
            <a:avLst/>
          </a:prstGeom>
          <a:noFill/>
          <a:ln/>
        </p:spPr>
        <p:txBody>
          <a:bodyPr wrap="none" lIns="0" tIns="0" rIns="0" bIns="0" rtlCol="0" anchor="t"/>
          <a:lstStyle/>
          <a:p>
            <a:pPr marL="0" indent="0" algn="ctr">
              <a:lnSpc>
                <a:spcPts val="2000"/>
              </a:lnSpc>
              <a:buNone/>
            </a:pPr>
            <a:r>
              <a:rPr lang="en-US" sz="2000" b="1" dirty="0">
                <a:solidFill>
                  <a:srgbClr val="D9E1FF"/>
                </a:solidFill>
                <a:latin typeface="Syne Bold" pitchFamily="34" charset="0"/>
                <a:ea typeface="Syne Bold" pitchFamily="34" charset="-122"/>
                <a:cs typeface="Syne Bold" pitchFamily="34" charset="-120"/>
              </a:rPr>
              <a:t>4</a:t>
            </a:r>
            <a:endParaRPr lang="en-US" sz="2000" dirty="0"/>
          </a:p>
        </p:txBody>
      </p:sp>
      <p:sp>
        <p:nvSpPr>
          <p:cNvPr id="23" name="Text 20"/>
          <p:cNvSpPr/>
          <p:nvPr/>
        </p:nvSpPr>
        <p:spPr>
          <a:xfrm>
            <a:off x="9840039" y="6479024"/>
            <a:ext cx="3072289" cy="267891"/>
          </a:xfrm>
          <a:prstGeom prst="rect">
            <a:avLst/>
          </a:prstGeom>
          <a:noFill/>
          <a:ln/>
        </p:spPr>
        <p:txBody>
          <a:bodyPr wrap="none" lIns="0" tIns="0" rIns="0" bIns="0" rtlCol="0" anchor="t"/>
          <a:lstStyle/>
          <a:p>
            <a:pPr marL="0" indent="0" algn="ctr">
              <a:lnSpc>
                <a:spcPts val="2100"/>
              </a:lnSpc>
              <a:buNone/>
            </a:pPr>
            <a:r>
              <a:rPr lang="en-US" sz="1650" b="1" dirty="0">
                <a:solidFill>
                  <a:srgbClr val="D9E1FF"/>
                </a:solidFill>
                <a:latin typeface="Syne Bold" pitchFamily="34" charset="0"/>
                <a:ea typeface="Syne Bold" pitchFamily="34" charset="-122"/>
                <a:cs typeface="Syne Bold" pitchFamily="34" charset="-120"/>
              </a:rPr>
              <a:t>Implement Improvements</a:t>
            </a:r>
            <a:endParaRPr lang="en-US" sz="1650" dirty="0"/>
          </a:p>
        </p:txBody>
      </p:sp>
      <p:sp>
        <p:nvSpPr>
          <p:cNvPr id="24" name="Text 21"/>
          <p:cNvSpPr/>
          <p:nvPr/>
        </p:nvSpPr>
        <p:spPr>
          <a:xfrm>
            <a:off x="8942070" y="6856214"/>
            <a:ext cx="4868347" cy="582930"/>
          </a:xfrm>
          <a:prstGeom prst="rect">
            <a:avLst/>
          </a:prstGeom>
          <a:noFill/>
          <a:ln/>
        </p:spPr>
        <p:txBody>
          <a:bodyPr wrap="square" lIns="0" tIns="0" rIns="0" bIns="0" rtlCol="0" anchor="t"/>
          <a:lstStyle/>
          <a:p>
            <a:pPr marL="0" indent="0" algn="ctr">
              <a:lnSpc>
                <a:spcPts val="2250"/>
              </a:lnSpc>
              <a:buNone/>
            </a:pPr>
            <a:r>
              <a:rPr lang="en-US" sz="1400" dirty="0">
                <a:solidFill>
                  <a:srgbClr val="D9E1FF"/>
                </a:solidFill>
                <a:latin typeface="Arimo" pitchFamily="34" charset="0"/>
                <a:ea typeface="Arimo" pitchFamily="34" charset="-122"/>
                <a:cs typeface="Arimo" pitchFamily="34" charset="-120"/>
              </a:rPr>
              <a:t>Successful solutions are implemented and standardized across the organization, driving continuous improvement.</a:t>
            </a:r>
            <a:endParaRPr lang="en-US" sz="1400" dirty="0"/>
          </a:p>
        </p:txBody>
      </p:sp>
      <p:pic>
        <p:nvPicPr>
          <p:cNvPr id="25" name="Picture 24">
            <a:extLst>
              <a:ext uri="{FF2B5EF4-FFF2-40B4-BE49-F238E27FC236}">
                <a16:creationId xmlns:a16="http://schemas.microsoft.com/office/drawing/2014/main" id="{715A9509-707F-C562-11BB-A604A3E238B4}"/>
              </a:ext>
            </a:extLst>
          </p:cNvPr>
          <p:cNvPicPr>
            <a:picLocks noChangeAspect="1"/>
          </p:cNvPicPr>
          <p:nvPr/>
        </p:nvPicPr>
        <p:blipFill>
          <a:blip r:embed="rId4"/>
          <a:stretch>
            <a:fillRect/>
          </a:stretch>
        </p:blipFill>
        <p:spPr>
          <a:xfrm>
            <a:off x="12248818" y="7682346"/>
            <a:ext cx="2381582" cy="4477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507</Words>
  <Application>Microsoft Office PowerPoint</Application>
  <PresentationFormat>Custom</PresentationFormat>
  <Paragraphs>69</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Syne Bold</vt:lpstr>
      <vt:lpstr>Aharoni</vt:lpstr>
      <vt:lpstr>Arial Black</vt:lpstr>
      <vt:lpstr>Arial</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2024-11-16T13:21:50Z</dcterms:created>
  <dcterms:modified xsi:type="dcterms:W3CDTF">2024-11-29T08:39:45Z</dcterms:modified>
</cp:coreProperties>
</file>