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rial Black" panose="020B0A04020102020204" pitchFamily="34" charset="0"/>
      <p:bold r:id="rId10"/>
    </p:embeddedFont>
    <p:embeddedFont>
      <p:font typeface="Red Hat Text" panose="020B0604020202020204" charset="0"/>
      <p:regular r:id="rId11"/>
    </p:embeddedFont>
    <p:embeddedFont>
      <p:font typeface="Roboto Bold" panose="020B0604020202020204" charset="0"/>
      <p:bold r:id="rId12"/>
    </p:embeddedFont>
    <p:embeddedFont>
      <p:font typeface="Roboto Light" panose="02000000000000000000"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8196485"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Office Management</a:t>
            </a:r>
          </a:p>
          <a:p>
            <a:r>
              <a:rPr lang="en-US" sz="2200" b="1" dirty="0">
                <a:solidFill>
                  <a:srgbClr val="FF0000"/>
                </a:solidFill>
                <a:latin typeface="Arial Black" pitchFamily="34" charset="0"/>
                <a:cs typeface="Aharoni" pitchFamily="2" charset="-79"/>
              </a:rPr>
              <a:t>Course Code : 22HRM4EC5</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820675"/>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Unit-V</a:t>
            </a:r>
          </a:p>
          <a:p>
            <a:pPr algn="ctr"/>
            <a:r>
              <a:rPr lang="en-US" sz="2800" b="1" dirty="0">
                <a:solidFill>
                  <a:srgbClr val="7030A0"/>
                </a:solidFill>
                <a:latin typeface="Arial Black" pitchFamily="34" charset="0"/>
              </a:rPr>
              <a:t>Office Environment</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662113"/>
            <a:ext cx="7468553" cy="1943100"/>
          </a:xfrm>
          <a:prstGeom prst="rect">
            <a:avLst/>
          </a:prstGeom>
          <a:noFill/>
          <a:ln/>
        </p:spPr>
        <p:txBody>
          <a:bodyPr wrap="square" lIns="0" tIns="0" rIns="0" bIns="0" rtlCol="0" anchor="t"/>
          <a:lstStyle/>
          <a:p>
            <a:pPr marL="0" indent="0">
              <a:lnSpc>
                <a:spcPts val="7650"/>
              </a:lnSpc>
              <a:buNone/>
            </a:pPr>
            <a:r>
              <a:rPr lang="en-US" sz="6100" dirty="0">
                <a:solidFill>
                  <a:srgbClr val="1F1E1E"/>
                </a:solidFill>
                <a:latin typeface="Red Hat Text" pitchFamily="34" charset="0"/>
                <a:ea typeface="Red Hat Text" pitchFamily="34" charset="-122"/>
                <a:cs typeface="Red Hat Text" pitchFamily="34" charset="-120"/>
              </a:rPr>
              <a:t>Office Environment: A Holistic Approach</a:t>
            </a:r>
            <a:endParaRPr lang="en-US" sz="6100" dirty="0"/>
          </a:p>
        </p:txBody>
      </p:sp>
      <p:sp>
        <p:nvSpPr>
          <p:cNvPr id="4" name="Text 1"/>
          <p:cNvSpPr/>
          <p:nvPr/>
        </p:nvSpPr>
        <p:spPr>
          <a:xfrm>
            <a:off x="6324124" y="3964186"/>
            <a:ext cx="7468553" cy="1915120"/>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An office environment encompasses a range of factors that collectively influence employee well-being, productivity, and overall job satisfaction. Creating a conducive and inspiring office space goes beyond aesthetics and involves careful consideration of elements like lighting, ventilation, color, and ergonomics.</a:t>
            </a:r>
            <a:endParaRPr lang="en-US" sz="1850" dirty="0"/>
          </a:p>
        </p:txBody>
      </p:sp>
      <p:sp>
        <p:nvSpPr>
          <p:cNvPr id="5" name="Shape 2"/>
          <p:cNvSpPr/>
          <p:nvPr/>
        </p:nvSpPr>
        <p:spPr>
          <a:xfrm>
            <a:off x="6324124" y="6166366"/>
            <a:ext cx="382905" cy="382905"/>
          </a:xfrm>
          <a:prstGeom prst="roundRect">
            <a:avLst>
              <a:gd name="adj" fmla="val 23878209"/>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6331744" y="6173986"/>
            <a:ext cx="367665" cy="367665"/>
          </a:xfrm>
          <a:prstGeom prst="rect">
            <a:avLst/>
          </a:prstGeom>
        </p:spPr>
      </p:pic>
      <p:sp>
        <p:nvSpPr>
          <p:cNvPr id="7" name="Text 3"/>
          <p:cNvSpPr/>
          <p:nvPr/>
        </p:nvSpPr>
        <p:spPr>
          <a:xfrm>
            <a:off x="6826687" y="6148507"/>
            <a:ext cx="2359700" cy="418862"/>
          </a:xfrm>
          <a:prstGeom prst="rect">
            <a:avLst/>
          </a:prstGeom>
          <a:noFill/>
          <a:ln/>
        </p:spPr>
        <p:txBody>
          <a:bodyPr wrap="none" lIns="0" tIns="0" rIns="0" bIns="0" rtlCol="0" anchor="t"/>
          <a:lstStyle/>
          <a:p>
            <a:pPr marL="0" indent="0" algn="l">
              <a:lnSpc>
                <a:spcPts val="3250"/>
              </a:lnSpc>
              <a:buNone/>
            </a:pPr>
            <a:r>
              <a:rPr lang="en-US" sz="2350" b="1" dirty="0">
                <a:solidFill>
                  <a:srgbClr val="3B3535"/>
                </a:solidFill>
                <a:latin typeface="Roboto Bold" pitchFamily="34" charset="0"/>
                <a:ea typeface="Roboto Bold" pitchFamily="34" charset="-122"/>
                <a:cs typeface="Roboto Bold" pitchFamily="34" charset="-120"/>
              </a:rPr>
              <a:t>by Presentation 4</a:t>
            </a:r>
            <a:endParaRPr lang="en-US" sz="2350" dirty="0"/>
          </a:p>
        </p:txBody>
      </p:sp>
      <p:pic>
        <p:nvPicPr>
          <p:cNvPr id="9" name="Picture 8">
            <a:extLst>
              <a:ext uri="{FF2B5EF4-FFF2-40B4-BE49-F238E27FC236}">
                <a16:creationId xmlns:a16="http://schemas.microsoft.com/office/drawing/2014/main" id="{440029CB-924D-5FD1-4B17-58EC5AEA99AC}"/>
              </a:ext>
            </a:extLst>
          </p:cNvPr>
          <p:cNvPicPr>
            <a:picLocks noChangeAspect="1"/>
          </p:cNvPicPr>
          <p:nvPr/>
        </p:nvPicPr>
        <p:blipFill>
          <a:blip r:embed="rId5"/>
          <a:stretch>
            <a:fillRect/>
          </a:stretch>
        </p:blipFill>
        <p:spPr>
          <a:xfrm>
            <a:off x="6224371" y="6091053"/>
            <a:ext cx="3096057" cy="476316"/>
          </a:xfrm>
          <a:prstGeom prst="rect">
            <a:avLst/>
          </a:prstGeom>
        </p:spPr>
      </p:pic>
      <p:pic>
        <p:nvPicPr>
          <p:cNvPr id="10" name="Picture 9">
            <a:extLst>
              <a:ext uri="{FF2B5EF4-FFF2-40B4-BE49-F238E27FC236}">
                <a16:creationId xmlns:a16="http://schemas.microsoft.com/office/drawing/2014/main" id="{B8265623-E9CC-F1EC-0F89-AF09C4F6CD55}"/>
              </a:ext>
            </a:extLst>
          </p:cNvPr>
          <p:cNvPicPr>
            <a:picLocks noChangeAspect="1"/>
          </p:cNvPicPr>
          <p:nvPr/>
        </p:nvPicPr>
        <p:blipFill>
          <a:blip r:embed="rId5"/>
          <a:stretch>
            <a:fillRect/>
          </a:stretch>
        </p:blipFill>
        <p:spPr>
          <a:xfrm>
            <a:off x="11534343" y="7699151"/>
            <a:ext cx="3096057" cy="4763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528167"/>
            <a:ext cx="8837295" cy="704017"/>
          </a:xfrm>
          <a:prstGeom prst="rect">
            <a:avLst/>
          </a:prstGeom>
          <a:noFill/>
          <a:ln/>
        </p:spPr>
        <p:txBody>
          <a:bodyPr wrap="none" lIns="0" tIns="0" rIns="0" bIns="0" rtlCol="0" anchor="t"/>
          <a:lstStyle/>
          <a:p>
            <a:pPr marL="0" indent="0">
              <a:lnSpc>
                <a:spcPts val="5500"/>
              </a:lnSpc>
              <a:buNone/>
            </a:pPr>
            <a:r>
              <a:rPr lang="en-US" sz="4400" dirty="0">
                <a:solidFill>
                  <a:srgbClr val="1F1E1E"/>
                </a:solidFill>
                <a:latin typeface="Red Hat Text" pitchFamily="34" charset="0"/>
                <a:ea typeface="Red Hat Text" pitchFamily="34" charset="-122"/>
                <a:cs typeface="Red Hat Text" pitchFamily="34" charset="-120"/>
              </a:rPr>
              <a:t>Factors Influencing Office Location</a:t>
            </a:r>
            <a:endParaRPr lang="en-US" sz="4400" dirty="0"/>
          </a:p>
        </p:txBody>
      </p:sp>
      <p:sp>
        <p:nvSpPr>
          <p:cNvPr id="3" name="Text 1"/>
          <p:cNvSpPr/>
          <p:nvPr/>
        </p:nvSpPr>
        <p:spPr>
          <a:xfrm>
            <a:off x="837724" y="283047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1F1E1E"/>
                </a:solidFill>
                <a:latin typeface="Red Hat Text" pitchFamily="34" charset="0"/>
                <a:ea typeface="Red Hat Text" pitchFamily="34" charset="-122"/>
                <a:cs typeface="Red Hat Text" pitchFamily="34" charset="-120"/>
              </a:rPr>
              <a:t>Accessibility</a:t>
            </a:r>
            <a:endParaRPr lang="en-US" sz="2200" dirty="0"/>
          </a:p>
        </p:txBody>
      </p:sp>
      <p:sp>
        <p:nvSpPr>
          <p:cNvPr id="4" name="Text 2"/>
          <p:cNvSpPr/>
          <p:nvPr/>
        </p:nvSpPr>
        <p:spPr>
          <a:xfrm>
            <a:off x="837724" y="3421737"/>
            <a:ext cx="3928586" cy="2681168"/>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Proximity to public transportation, including buses, trains, and subways, is crucial for employee convenience and reduces commute times. Easy access to highways and major roads is also beneficial for client meetings and business travel.</a:t>
            </a:r>
            <a:endParaRPr lang="en-US" sz="1850" dirty="0"/>
          </a:p>
        </p:txBody>
      </p:sp>
      <p:sp>
        <p:nvSpPr>
          <p:cNvPr id="5" name="Text 3"/>
          <p:cNvSpPr/>
          <p:nvPr/>
        </p:nvSpPr>
        <p:spPr>
          <a:xfrm>
            <a:off x="5357813" y="283047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1F1E1E"/>
                </a:solidFill>
                <a:latin typeface="Red Hat Text" pitchFamily="34" charset="0"/>
                <a:ea typeface="Red Hat Text" pitchFamily="34" charset="-122"/>
                <a:cs typeface="Red Hat Text" pitchFamily="34" charset="-120"/>
              </a:rPr>
              <a:t>Amenities</a:t>
            </a:r>
            <a:endParaRPr lang="en-US" sz="2200" dirty="0"/>
          </a:p>
        </p:txBody>
      </p:sp>
      <p:sp>
        <p:nvSpPr>
          <p:cNvPr id="6" name="Text 4"/>
          <p:cNvSpPr/>
          <p:nvPr/>
        </p:nvSpPr>
        <p:spPr>
          <a:xfrm>
            <a:off x="5357813" y="3421737"/>
            <a:ext cx="3928586" cy="3064193"/>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The presence of nearby restaurants, cafes, banks, retail stores, and other amenities enhances employee convenience and improves overall work-life balance. Easy access to gyms, parks, and recreational facilities promotes physical and mental well-being.</a:t>
            </a:r>
            <a:endParaRPr lang="en-US" sz="1850" dirty="0"/>
          </a:p>
        </p:txBody>
      </p:sp>
      <p:sp>
        <p:nvSpPr>
          <p:cNvPr id="7" name="Text 5"/>
          <p:cNvSpPr/>
          <p:nvPr/>
        </p:nvSpPr>
        <p:spPr>
          <a:xfrm>
            <a:off x="9877901" y="283047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1F1E1E"/>
                </a:solidFill>
                <a:latin typeface="Red Hat Text" pitchFamily="34" charset="0"/>
                <a:ea typeface="Red Hat Text" pitchFamily="34" charset="-122"/>
                <a:cs typeface="Red Hat Text" pitchFamily="34" charset="-120"/>
              </a:rPr>
              <a:t>Business Hubs</a:t>
            </a:r>
            <a:endParaRPr lang="en-US" sz="2200" dirty="0"/>
          </a:p>
        </p:txBody>
      </p:sp>
      <p:sp>
        <p:nvSpPr>
          <p:cNvPr id="8" name="Text 6"/>
          <p:cNvSpPr/>
          <p:nvPr/>
        </p:nvSpPr>
        <p:spPr>
          <a:xfrm>
            <a:off x="9877901" y="3421737"/>
            <a:ext cx="3928586" cy="2681168"/>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Locating the office in a thriving business hub offers advantages like networking opportunities, access to talent pools, and potential for collaboration with other businesses. It also fosters a sense of energy and dynamism.</a:t>
            </a:r>
            <a:endParaRPr lang="en-US" sz="1850" dirty="0"/>
          </a:p>
        </p:txBody>
      </p:sp>
      <p:pic>
        <p:nvPicPr>
          <p:cNvPr id="9" name="Picture 8">
            <a:extLst>
              <a:ext uri="{FF2B5EF4-FFF2-40B4-BE49-F238E27FC236}">
                <a16:creationId xmlns:a16="http://schemas.microsoft.com/office/drawing/2014/main" id="{4EBD3CBF-FF5F-2908-B319-4A3C313808F6}"/>
              </a:ext>
            </a:extLst>
          </p:cNvPr>
          <p:cNvPicPr>
            <a:picLocks noChangeAspect="1"/>
          </p:cNvPicPr>
          <p:nvPr/>
        </p:nvPicPr>
        <p:blipFill>
          <a:blip r:embed="rId3"/>
          <a:stretch>
            <a:fillRect/>
          </a:stretch>
        </p:blipFill>
        <p:spPr>
          <a:xfrm>
            <a:off x="11534343" y="7699151"/>
            <a:ext cx="3096057" cy="4763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723900"/>
            <a:ext cx="7367349" cy="704017"/>
          </a:xfrm>
          <a:prstGeom prst="rect">
            <a:avLst/>
          </a:prstGeom>
          <a:noFill/>
          <a:ln/>
        </p:spPr>
        <p:txBody>
          <a:bodyPr wrap="none" lIns="0" tIns="0" rIns="0" bIns="0" rtlCol="0" anchor="t"/>
          <a:lstStyle/>
          <a:p>
            <a:pPr marL="0" indent="0">
              <a:lnSpc>
                <a:spcPts val="5500"/>
              </a:lnSpc>
              <a:buNone/>
            </a:pPr>
            <a:r>
              <a:rPr lang="en-US" sz="4400" dirty="0">
                <a:solidFill>
                  <a:srgbClr val="1F1E1E"/>
                </a:solidFill>
                <a:latin typeface="Red Hat Text" pitchFamily="34" charset="0"/>
                <a:ea typeface="Red Hat Text" pitchFamily="34" charset="-122"/>
                <a:cs typeface="Red Hat Text" pitchFamily="34" charset="-120"/>
              </a:rPr>
              <a:t>Working Environment Factors</a:t>
            </a:r>
            <a:endParaRPr lang="en-US" sz="4400" dirty="0"/>
          </a:p>
        </p:txBody>
      </p:sp>
      <p:sp>
        <p:nvSpPr>
          <p:cNvPr id="3" name="Shape 1"/>
          <p:cNvSpPr/>
          <p:nvPr/>
        </p:nvSpPr>
        <p:spPr>
          <a:xfrm>
            <a:off x="837724" y="2175867"/>
            <a:ext cx="538520" cy="538520"/>
          </a:xfrm>
          <a:prstGeom prst="roundRect">
            <a:avLst>
              <a:gd name="adj" fmla="val 6668"/>
            </a:avLst>
          </a:prstGeom>
          <a:solidFill>
            <a:srgbClr val="F3E8E8"/>
          </a:solidFill>
          <a:ln/>
        </p:spPr>
        <p:txBody>
          <a:bodyPr/>
          <a:lstStyle/>
          <a:p>
            <a:endParaRPr lang="en-US"/>
          </a:p>
        </p:txBody>
      </p:sp>
      <p:sp>
        <p:nvSpPr>
          <p:cNvPr id="4" name="Text 2"/>
          <p:cNvSpPr/>
          <p:nvPr/>
        </p:nvSpPr>
        <p:spPr>
          <a:xfrm>
            <a:off x="1055013" y="2276118"/>
            <a:ext cx="103823" cy="337899"/>
          </a:xfrm>
          <a:prstGeom prst="rect">
            <a:avLst/>
          </a:prstGeom>
          <a:noFill/>
          <a:ln/>
        </p:spPr>
        <p:txBody>
          <a:bodyPr wrap="none" lIns="0" tIns="0" rIns="0" bIns="0" rtlCol="0" anchor="t"/>
          <a:lstStyle/>
          <a:p>
            <a:pPr marL="0" indent="0" algn="ctr">
              <a:lnSpc>
                <a:spcPts val="2650"/>
              </a:lnSpc>
              <a:buNone/>
            </a:pPr>
            <a:r>
              <a:rPr lang="en-US" sz="2650" dirty="0">
                <a:solidFill>
                  <a:srgbClr val="3B3535"/>
                </a:solidFill>
                <a:latin typeface="Red Hat Text" pitchFamily="34" charset="0"/>
                <a:ea typeface="Red Hat Text" pitchFamily="34" charset="-122"/>
                <a:cs typeface="Red Hat Text" pitchFamily="34" charset="-120"/>
              </a:rPr>
              <a:t>1</a:t>
            </a:r>
            <a:endParaRPr lang="en-US" sz="2650" dirty="0"/>
          </a:p>
        </p:txBody>
      </p:sp>
      <p:sp>
        <p:nvSpPr>
          <p:cNvPr id="5" name="Text 3"/>
          <p:cNvSpPr/>
          <p:nvPr/>
        </p:nvSpPr>
        <p:spPr>
          <a:xfrm>
            <a:off x="1615559" y="217586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B3535"/>
                </a:solidFill>
                <a:latin typeface="Red Hat Text" pitchFamily="34" charset="0"/>
                <a:ea typeface="Red Hat Text" pitchFamily="34" charset="-122"/>
                <a:cs typeface="Red Hat Text" pitchFamily="34" charset="-120"/>
              </a:rPr>
              <a:t>Ergonomics</a:t>
            </a:r>
            <a:endParaRPr lang="en-US" sz="2200" dirty="0"/>
          </a:p>
        </p:txBody>
      </p:sp>
      <p:sp>
        <p:nvSpPr>
          <p:cNvPr id="6" name="Text 4"/>
          <p:cNvSpPr/>
          <p:nvPr/>
        </p:nvSpPr>
        <p:spPr>
          <a:xfrm>
            <a:off x="1615559" y="2671405"/>
            <a:ext cx="5579983" cy="1532096"/>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Ergonomic furniture, adjustable workstations, and proper lighting contribute to a comfortable and supportive working environment, reducing the risk of injuries and promoting employee well-being.</a:t>
            </a:r>
            <a:endParaRPr lang="en-US" sz="1850" dirty="0"/>
          </a:p>
        </p:txBody>
      </p:sp>
      <p:sp>
        <p:nvSpPr>
          <p:cNvPr id="7" name="Shape 5"/>
          <p:cNvSpPr/>
          <p:nvPr/>
        </p:nvSpPr>
        <p:spPr>
          <a:xfrm>
            <a:off x="7434858" y="2175867"/>
            <a:ext cx="538520" cy="538520"/>
          </a:xfrm>
          <a:prstGeom prst="roundRect">
            <a:avLst>
              <a:gd name="adj" fmla="val 6668"/>
            </a:avLst>
          </a:prstGeom>
          <a:solidFill>
            <a:srgbClr val="F3E8E8"/>
          </a:solidFill>
          <a:ln/>
        </p:spPr>
        <p:txBody>
          <a:bodyPr/>
          <a:lstStyle/>
          <a:p>
            <a:endParaRPr lang="en-US"/>
          </a:p>
        </p:txBody>
      </p:sp>
      <p:sp>
        <p:nvSpPr>
          <p:cNvPr id="8" name="Text 6"/>
          <p:cNvSpPr/>
          <p:nvPr/>
        </p:nvSpPr>
        <p:spPr>
          <a:xfrm>
            <a:off x="7611428" y="2276118"/>
            <a:ext cx="185261" cy="337899"/>
          </a:xfrm>
          <a:prstGeom prst="rect">
            <a:avLst/>
          </a:prstGeom>
          <a:noFill/>
          <a:ln/>
        </p:spPr>
        <p:txBody>
          <a:bodyPr wrap="none" lIns="0" tIns="0" rIns="0" bIns="0" rtlCol="0" anchor="t"/>
          <a:lstStyle/>
          <a:p>
            <a:pPr marL="0" indent="0" algn="ctr">
              <a:lnSpc>
                <a:spcPts val="2650"/>
              </a:lnSpc>
              <a:buNone/>
            </a:pPr>
            <a:r>
              <a:rPr lang="en-US" sz="2650" dirty="0">
                <a:solidFill>
                  <a:srgbClr val="3B3535"/>
                </a:solidFill>
                <a:latin typeface="Red Hat Text" pitchFamily="34" charset="0"/>
                <a:ea typeface="Red Hat Text" pitchFamily="34" charset="-122"/>
                <a:cs typeface="Red Hat Text" pitchFamily="34" charset="-120"/>
              </a:rPr>
              <a:t>2</a:t>
            </a:r>
            <a:endParaRPr lang="en-US" sz="2650" dirty="0"/>
          </a:p>
        </p:txBody>
      </p:sp>
      <p:sp>
        <p:nvSpPr>
          <p:cNvPr id="9" name="Text 7"/>
          <p:cNvSpPr/>
          <p:nvPr/>
        </p:nvSpPr>
        <p:spPr>
          <a:xfrm>
            <a:off x="8212693" y="217586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B3535"/>
                </a:solidFill>
                <a:latin typeface="Red Hat Text" pitchFamily="34" charset="0"/>
                <a:ea typeface="Red Hat Text" pitchFamily="34" charset="-122"/>
                <a:cs typeface="Red Hat Text" pitchFamily="34" charset="-120"/>
              </a:rPr>
              <a:t>Space Planning</a:t>
            </a:r>
            <a:endParaRPr lang="en-US" sz="2200" dirty="0"/>
          </a:p>
        </p:txBody>
      </p:sp>
      <p:sp>
        <p:nvSpPr>
          <p:cNvPr id="10" name="Text 8"/>
          <p:cNvSpPr/>
          <p:nvPr/>
        </p:nvSpPr>
        <p:spPr>
          <a:xfrm>
            <a:off x="8212693" y="2671405"/>
            <a:ext cx="5579983" cy="1915120"/>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Efficient space planning is vital for creating a balance between individual workspaces, collaborative areas, and breakout zones. This ensures a sense of privacy for focused work while providing opportunities for teamwork and social interaction.</a:t>
            </a:r>
            <a:endParaRPr lang="en-US" sz="1850" dirty="0"/>
          </a:p>
        </p:txBody>
      </p:sp>
      <p:sp>
        <p:nvSpPr>
          <p:cNvPr id="11" name="Shape 9"/>
          <p:cNvSpPr/>
          <p:nvPr/>
        </p:nvSpPr>
        <p:spPr>
          <a:xfrm>
            <a:off x="837724" y="5095042"/>
            <a:ext cx="538520" cy="538520"/>
          </a:xfrm>
          <a:prstGeom prst="roundRect">
            <a:avLst>
              <a:gd name="adj" fmla="val 6668"/>
            </a:avLst>
          </a:prstGeom>
          <a:solidFill>
            <a:srgbClr val="F3E8E8"/>
          </a:solidFill>
          <a:ln/>
        </p:spPr>
        <p:txBody>
          <a:bodyPr/>
          <a:lstStyle/>
          <a:p>
            <a:endParaRPr lang="en-US"/>
          </a:p>
        </p:txBody>
      </p:sp>
      <p:sp>
        <p:nvSpPr>
          <p:cNvPr id="12" name="Text 10"/>
          <p:cNvSpPr/>
          <p:nvPr/>
        </p:nvSpPr>
        <p:spPr>
          <a:xfrm>
            <a:off x="1007864" y="5195292"/>
            <a:ext cx="198120" cy="337899"/>
          </a:xfrm>
          <a:prstGeom prst="rect">
            <a:avLst/>
          </a:prstGeom>
          <a:noFill/>
          <a:ln/>
        </p:spPr>
        <p:txBody>
          <a:bodyPr wrap="none" lIns="0" tIns="0" rIns="0" bIns="0" rtlCol="0" anchor="t"/>
          <a:lstStyle/>
          <a:p>
            <a:pPr marL="0" indent="0" algn="ctr">
              <a:lnSpc>
                <a:spcPts val="2650"/>
              </a:lnSpc>
              <a:buNone/>
            </a:pPr>
            <a:r>
              <a:rPr lang="en-US" sz="2650" dirty="0">
                <a:solidFill>
                  <a:srgbClr val="3B3535"/>
                </a:solidFill>
                <a:latin typeface="Red Hat Text" pitchFamily="34" charset="0"/>
                <a:ea typeface="Red Hat Text" pitchFamily="34" charset="-122"/>
                <a:cs typeface="Red Hat Text" pitchFamily="34" charset="-120"/>
              </a:rPr>
              <a:t>3</a:t>
            </a:r>
            <a:endParaRPr lang="en-US" sz="2650" dirty="0"/>
          </a:p>
        </p:txBody>
      </p:sp>
      <p:sp>
        <p:nvSpPr>
          <p:cNvPr id="13" name="Text 11"/>
          <p:cNvSpPr/>
          <p:nvPr/>
        </p:nvSpPr>
        <p:spPr>
          <a:xfrm>
            <a:off x="1615559" y="5095042"/>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B3535"/>
                </a:solidFill>
                <a:latin typeface="Red Hat Text" pitchFamily="34" charset="0"/>
                <a:ea typeface="Red Hat Text" pitchFamily="34" charset="-122"/>
                <a:cs typeface="Red Hat Text" pitchFamily="34" charset="-120"/>
              </a:rPr>
              <a:t>Noise Control</a:t>
            </a:r>
            <a:endParaRPr lang="en-US" sz="2200" dirty="0"/>
          </a:p>
        </p:txBody>
      </p:sp>
      <p:sp>
        <p:nvSpPr>
          <p:cNvPr id="14" name="Text 12"/>
          <p:cNvSpPr/>
          <p:nvPr/>
        </p:nvSpPr>
        <p:spPr>
          <a:xfrm>
            <a:off x="1615559" y="5590580"/>
            <a:ext cx="5579983" cy="1915120"/>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Managing noise levels is crucial for maintaining focus and productivity. Implementing sound-absorbing materials, creating designated quiet zones, and encouraging quiet work practices can minimize distractions and improve concentration.</a:t>
            </a:r>
            <a:endParaRPr lang="en-US" sz="1850" dirty="0"/>
          </a:p>
        </p:txBody>
      </p:sp>
      <p:sp>
        <p:nvSpPr>
          <p:cNvPr id="15" name="Shape 13"/>
          <p:cNvSpPr/>
          <p:nvPr/>
        </p:nvSpPr>
        <p:spPr>
          <a:xfrm>
            <a:off x="7434858" y="5095042"/>
            <a:ext cx="538520" cy="538520"/>
          </a:xfrm>
          <a:prstGeom prst="roundRect">
            <a:avLst>
              <a:gd name="adj" fmla="val 6668"/>
            </a:avLst>
          </a:prstGeom>
          <a:solidFill>
            <a:srgbClr val="F3E8E8"/>
          </a:solidFill>
          <a:ln/>
        </p:spPr>
        <p:txBody>
          <a:bodyPr/>
          <a:lstStyle/>
          <a:p>
            <a:endParaRPr lang="en-US"/>
          </a:p>
        </p:txBody>
      </p:sp>
      <p:sp>
        <p:nvSpPr>
          <p:cNvPr id="16" name="Text 14"/>
          <p:cNvSpPr/>
          <p:nvPr/>
        </p:nvSpPr>
        <p:spPr>
          <a:xfrm>
            <a:off x="7599640" y="5195292"/>
            <a:ext cx="208836" cy="337899"/>
          </a:xfrm>
          <a:prstGeom prst="rect">
            <a:avLst/>
          </a:prstGeom>
          <a:noFill/>
          <a:ln/>
        </p:spPr>
        <p:txBody>
          <a:bodyPr wrap="none" lIns="0" tIns="0" rIns="0" bIns="0" rtlCol="0" anchor="t"/>
          <a:lstStyle/>
          <a:p>
            <a:pPr marL="0" indent="0" algn="ctr">
              <a:lnSpc>
                <a:spcPts val="2650"/>
              </a:lnSpc>
              <a:buNone/>
            </a:pPr>
            <a:r>
              <a:rPr lang="en-US" sz="2650" dirty="0">
                <a:solidFill>
                  <a:srgbClr val="3B3535"/>
                </a:solidFill>
                <a:latin typeface="Red Hat Text" pitchFamily="34" charset="0"/>
                <a:ea typeface="Red Hat Text" pitchFamily="34" charset="-122"/>
                <a:cs typeface="Red Hat Text" pitchFamily="34" charset="-120"/>
              </a:rPr>
              <a:t>4</a:t>
            </a:r>
            <a:endParaRPr lang="en-US" sz="2650" dirty="0"/>
          </a:p>
        </p:txBody>
      </p:sp>
      <p:sp>
        <p:nvSpPr>
          <p:cNvPr id="17" name="Text 15"/>
          <p:cNvSpPr/>
          <p:nvPr/>
        </p:nvSpPr>
        <p:spPr>
          <a:xfrm>
            <a:off x="8212693" y="5095042"/>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B3535"/>
                </a:solidFill>
                <a:latin typeface="Red Hat Text" pitchFamily="34" charset="0"/>
                <a:ea typeface="Red Hat Text" pitchFamily="34" charset="-122"/>
                <a:cs typeface="Red Hat Text" pitchFamily="34" charset="-120"/>
              </a:rPr>
              <a:t>Temperature Control</a:t>
            </a:r>
            <a:endParaRPr lang="en-US" sz="2200" dirty="0"/>
          </a:p>
        </p:txBody>
      </p:sp>
      <p:sp>
        <p:nvSpPr>
          <p:cNvPr id="18" name="Text 16"/>
          <p:cNvSpPr/>
          <p:nvPr/>
        </p:nvSpPr>
        <p:spPr>
          <a:xfrm>
            <a:off x="8212693" y="5590580"/>
            <a:ext cx="5579983" cy="1915120"/>
          </a:xfrm>
          <a:prstGeom prst="rect">
            <a:avLst/>
          </a:prstGeom>
          <a:noFill/>
          <a:ln/>
        </p:spPr>
        <p:txBody>
          <a:bodyPr wrap="square" lIns="0" tIns="0" rIns="0" bIns="0" rtlCol="0" anchor="t"/>
          <a:lstStyle/>
          <a:p>
            <a:pPr marL="0" indent="0">
              <a:lnSpc>
                <a:spcPts val="3000"/>
              </a:lnSpc>
              <a:buNone/>
            </a:pPr>
            <a:r>
              <a:rPr lang="en-US" sz="1850" dirty="0">
                <a:solidFill>
                  <a:srgbClr val="3B3535"/>
                </a:solidFill>
                <a:latin typeface="Roboto Light" pitchFamily="34" charset="0"/>
                <a:ea typeface="Roboto Light" pitchFamily="34" charset="-122"/>
                <a:cs typeface="Roboto Light" pitchFamily="34" charset="-120"/>
              </a:rPr>
              <a:t>Maintaining a comfortable temperature range, ideally between 68°F and 72°F, is essential for employee comfort and productivity. This can be achieved through efficient HVAC systems and proper insulation.</a:t>
            </a:r>
            <a:endParaRPr lang="en-US" sz="1850" dirty="0"/>
          </a:p>
        </p:txBody>
      </p:sp>
      <p:pic>
        <p:nvPicPr>
          <p:cNvPr id="19" name="Picture 18">
            <a:extLst>
              <a:ext uri="{FF2B5EF4-FFF2-40B4-BE49-F238E27FC236}">
                <a16:creationId xmlns:a16="http://schemas.microsoft.com/office/drawing/2014/main" id="{32C57581-B73D-5530-2882-4CA76F9C9FF2}"/>
              </a:ext>
            </a:extLst>
          </p:cNvPr>
          <p:cNvPicPr>
            <a:picLocks noChangeAspect="1"/>
          </p:cNvPicPr>
          <p:nvPr/>
        </p:nvPicPr>
        <p:blipFill>
          <a:blip r:embed="rId3"/>
          <a:stretch>
            <a:fillRect/>
          </a:stretch>
        </p:blipFill>
        <p:spPr>
          <a:xfrm>
            <a:off x="11534343" y="7699151"/>
            <a:ext cx="3096057" cy="4763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1159" y="709851"/>
            <a:ext cx="7741682" cy="1178719"/>
          </a:xfrm>
          <a:prstGeom prst="rect">
            <a:avLst/>
          </a:prstGeom>
          <a:noFill/>
          <a:ln/>
        </p:spPr>
        <p:txBody>
          <a:bodyPr wrap="square" lIns="0" tIns="0" rIns="0" bIns="0" rtlCol="0" anchor="t"/>
          <a:lstStyle/>
          <a:p>
            <a:pPr marL="0" indent="0">
              <a:lnSpc>
                <a:spcPts val="4600"/>
              </a:lnSpc>
              <a:buNone/>
            </a:pPr>
            <a:r>
              <a:rPr lang="en-US" sz="3700" dirty="0">
                <a:solidFill>
                  <a:srgbClr val="1F1E1E"/>
                </a:solidFill>
                <a:latin typeface="Red Hat Text" pitchFamily="34" charset="0"/>
                <a:ea typeface="Red Hat Text" pitchFamily="34" charset="-122"/>
                <a:cs typeface="Red Hat Text" pitchFamily="34" charset="-120"/>
              </a:rPr>
              <a:t>Ventilation: Promoting a Healthy Office</a:t>
            </a:r>
            <a:endParaRPr lang="en-US" sz="3700" dirty="0"/>
          </a:p>
        </p:txBody>
      </p:sp>
      <p:pic>
        <p:nvPicPr>
          <p:cNvPr id="4" name="Image 1" descr="preencoded.png"/>
          <p:cNvPicPr>
            <a:picLocks noChangeAspect="1"/>
          </p:cNvPicPr>
          <p:nvPr/>
        </p:nvPicPr>
        <p:blipFill>
          <a:blip r:embed="rId4"/>
          <a:stretch>
            <a:fillRect/>
          </a:stretch>
        </p:blipFill>
        <p:spPr>
          <a:xfrm>
            <a:off x="701159" y="2189083"/>
            <a:ext cx="1001792" cy="1776889"/>
          </a:xfrm>
          <a:prstGeom prst="rect">
            <a:avLst/>
          </a:prstGeom>
        </p:spPr>
      </p:pic>
      <p:sp>
        <p:nvSpPr>
          <p:cNvPr id="5" name="Text 1"/>
          <p:cNvSpPr/>
          <p:nvPr/>
        </p:nvSpPr>
        <p:spPr>
          <a:xfrm>
            <a:off x="2003465" y="2389346"/>
            <a:ext cx="2357080" cy="294680"/>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Natural Ventilation</a:t>
            </a:r>
            <a:endParaRPr lang="en-US" sz="1850" dirty="0"/>
          </a:p>
        </p:txBody>
      </p:sp>
      <p:sp>
        <p:nvSpPr>
          <p:cNvPr id="6" name="Text 2"/>
          <p:cNvSpPr/>
          <p:nvPr/>
        </p:nvSpPr>
        <p:spPr>
          <a:xfrm>
            <a:off x="2003465" y="2804160"/>
            <a:ext cx="6439376" cy="961549"/>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Maximizing natural ventilation by using large windows and strategically placed doors allows fresh air to circulate, improving air quality and reducing reliance on mechanical systems.</a:t>
            </a:r>
            <a:endParaRPr lang="en-US" sz="1550" dirty="0"/>
          </a:p>
        </p:txBody>
      </p:sp>
      <p:pic>
        <p:nvPicPr>
          <p:cNvPr id="7" name="Image 2" descr="preencoded.png"/>
          <p:cNvPicPr>
            <a:picLocks noChangeAspect="1"/>
          </p:cNvPicPr>
          <p:nvPr/>
        </p:nvPicPr>
        <p:blipFill>
          <a:blip r:embed="rId5"/>
          <a:stretch>
            <a:fillRect/>
          </a:stretch>
        </p:blipFill>
        <p:spPr>
          <a:xfrm>
            <a:off x="701159" y="3965972"/>
            <a:ext cx="1001792" cy="1776889"/>
          </a:xfrm>
          <a:prstGeom prst="rect">
            <a:avLst/>
          </a:prstGeom>
        </p:spPr>
      </p:pic>
      <p:sp>
        <p:nvSpPr>
          <p:cNvPr id="8" name="Text 3"/>
          <p:cNvSpPr/>
          <p:nvPr/>
        </p:nvSpPr>
        <p:spPr>
          <a:xfrm>
            <a:off x="2003465" y="4166235"/>
            <a:ext cx="2364343" cy="294680"/>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Mechanical Ventilation</a:t>
            </a:r>
            <a:endParaRPr lang="en-US" sz="1850" dirty="0"/>
          </a:p>
        </p:txBody>
      </p:sp>
      <p:sp>
        <p:nvSpPr>
          <p:cNvPr id="9" name="Text 4"/>
          <p:cNvSpPr/>
          <p:nvPr/>
        </p:nvSpPr>
        <p:spPr>
          <a:xfrm>
            <a:off x="2003465" y="4581049"/>
            <a:ext cx="6439376" cy="961549"/>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Employing efficient HVAC systems with air filters and proper airflow ensures adequate ventilation, even in closed spaces, and helps remove pollutants and maintain a comfortable temperature.</a:t>
            </a:r>
            <a:endParaRPr lang="en-US" sz="1550" dirty="0"/>
          </a:p>
        </p:txBody>
      </p:sp>
      <p:pic>
        <p:nvPicPr>
          <p:cNvPr id="10" name="Image 3" descr="preencoded.png"/>
          <p:cNvPicPr>
            <a:picLocks noChangeAspect="1"/>
          </p:cNvPicPr>
          <p:nvPr/>
        </p:nvPicPr>
        <p:blipFill>
          <a:blip r:embed="rId6"/>
          <a:stretch>
            <a:fillRect/>
          </a:stretch>
        </p:blipFill>
        <p:spPr>
          <a:xfrm>
            <a:off x="701159" y="5742861"/>
            <a:ext cx="1001792" cy="1776889"/>
          </a:xfrm>
          <a:prstGeom prst="rect">
            <a:avLst/>
          </a:prstGeom>
        </p:spPr>
      </p:pic>
      <p:sp>
        <p:nvSpPr>
          <p:cNvPr id="11" name="Text 5"/>
          <p:cNvSpPr/>
          <p:nvPr/>
        </p:nvSpPr>
        <p:spPr>
          <a:xfrm>
            <a:off x="2003465" y="5943124"/>
            <a:ext cx="2357080" cy="294680"/>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Air Quality Monitoring</a:t>
            </a:r>
            <a:endParaRPr lang="en-US" sz="1850" dirty="0"/>
          </a:p>
        </p:txBody>
      </p:sp>
      <p:sp>
        <p:nvSpPr>
          <p:cNvPr id="12" name="Text 6"/>
          <p:cNvSpPr/>
          <p:nvPr/>
        </p:nvSpPr>
        <p:spPr>
          <a:xfrm>
            <a:off x="2003465" y="6357938"/>
            <a:ext cx="6439376" cy="961549"/>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Regularly monitoring indoor air quality through sensors or testing helps identify potential issues such as excessive humidity, carbon dioxide levels, or airborne contaminants. This allows for prompt corrective actions.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2950" y="1121212"/>
            <a:ext cx="7658100" cy="1248489"/>
          </a:xfrm>
          <a:prstGeom prst="rect">
            <a:avLst/>
          </a:prstGeom>
          <a:noFill/>
          <a:ln/>
        </p:spPr>
        <p:txBody>
          <a:bodyPr wrap="square" lIns="0" tIns="0" rIns="0" bIns="0" rtlCol="0" anchor="t"/>
          <a:lstStyle/>
          <a:p>
            <a:pPr marL="0" indent="0">
              <a:lnSpc>
                <a:spcPts val="4900"/>
              </a:lnSpc>
              <a:buNone/>
            </a:pPr>
            <a:r>
              <a:rPr lang="en-US" sz="3900" dirty="0">
                <a:solidFill>
                  <a:srgbClr val="1F1E1E"/>
                </a:solidFill>
                <a:latin typeface="Red Hat Text" pitchFamily="34" charset="0"/>
                <a:ea typeface="Red Hat Text" pitchFamily="34" charset="-122"/>
                <a:cs typeface="Red Hat Text" pitchFamily="34" charset="-120"/>
              </a:rPr>
              <a:t>Color Conditioning in the Office: Creating the Right Atmosphere</a:t>
            </a:r>
            <a:endParaRPr lang="en-US" sz="3900" dirty="0"/>
          </a:p>
        </p:txBody>
      </p:sp>
      <p:sp>
        <p:nvSpPr>
          <p:cNvPr id="4" name="Shape 1"/>
          <p:cNvSpPr/>
          <p:nvPr/>
        </p:nvSpPr>
        <p:spPr>
          <a:xfrm>
            <a:off x="742950" y="2688074"/>
            <a:ext cx="7658100" cy="4420314"/>
          </a:xfrm>
          <a:prstGeom prst="roundRect">
            <a:avLst>
              <a:gd name="adj" fmla="val 720"/>
            </a:avLst>
          </a:prstGeom>
          <a:noFill/>
          <a:ln w="7620">
            <a:solidFill>
              <a:srgbClr val="000000">
                <a:alpha val="8000"/>
              </a:srgbClr>
            </a:solidFill>
            <a:prstDash val="solid"/>
          </a:ln>
        </p:spPr>
        <p:txBody>
          <a:bodyPr/>
          <a:lstStyle/>
          <a:p>
            <a:endParaRPr lang="en-US"/>
          </a:p>
        </p:txBody>
      </p:sp>
      <p:sp>
        <p:nvSpPr>
          <p:cNvPr id="5" name="Shape 2"/>
          <p:cNvSpPr/>
          <p:nvPr/>
        </p:nvSpPr>
        <p:spPr>
          <a:xfrm>
            <a:off x="750570" y="2695694"/>
            <a:ext cx="7642027" cy="609362"/>
          </a:xfrm>
          <a:prstGeom prst="rect">
            <a:avLst/>
          </a:prstGeom>
          <a:solidFill>
            <a:srgbClr val="FFFFFF">
              <a:alpha val="4000"/>
            </a:srgbClr>
          </a:solidFill>
          <a:ln/>
        </p:spPr>
        <p:txBody>
          <a:bodyPr/>
          <a:lstStyle/>
          <a:p>
            <a:endParaRPr lang="en-US"/>
          </a:p>
        </p:txBody>
      </p:sp>
      <p:sp>
        <p:nvSpPr>
          <p:cNvPr id="6" name="Text 3"/>
          <p:cNvSpPr/>
          <p:nvPr/>
        </p:nvSpPr>
        <p:spPr>
          <a:xfrm>
            <a:off x="963811" y="2830592"/>
            <a:ext cx="2118836" cy="339566"/>
          </a:xfrm>
          <a:prstGeom prst="rect">
            <a:avLst/>
          </a:prstGeom>
          <a:noFill/>
          <a:ln/>
        </p:spPr>
        <p:txBody>
          <a:bodyPr wrap="non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Color</a:t>
            </a:r>
            <a:endParaRPr lang="en-US" sz="1650" dirty="0"/>
          </a:p>
        </p:txBody>
      </p:sp>
      <p:sp>
        <p:nvSpPr>
          <p:cNvPr id="7" name="Text 4"/>
          <p:cNvSpPr/>
          <p:nvPr/>
        </p:nvSpPr>
        <p:spPr>
          <a:xfrm>
            <a:off x="3514606" y="2830592"/>
            <a:ext cx="2115026" cy="339566"/>
          </a:xfrm>
          <a:prstGeom prst="rect">
            <a:avLst/>
          </a:prstGeom>
          <a:noFill/>
          <a:ln/>
        </p:spPr>
        <p:txBody>
          <a:bodyPr wrap="non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Effects</a:t>
            </a:r>
            <a:endParaRPr lang="en-US" sz="1650" dirty="0"/>
          </a:p>
        </p:txBody>
      </p:sp>
      <p:sp>
        <p:nvSpPr>
          <p:cNvPr id="8" name="Text 5"/>
          <p:cNvSpPr/>
          <p:nvPr/>
        </p:nvSpPr>
        <p:spPr>
          <a:xfrm>
            <a:off x="6061591" y="2830592"/>
            <a:ext cx="2118836" cy="339566"/>
          </a:xfrm>
          <a:prstGeom prst="rect">
            <a:avLst/>
          </a:prstGeom>
          <a:noFill/>
          <a:ln/>
        </p:spPr>
        <p:txBody>
          <a:bodyPr wrap="non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Suitable Areas</a:t>
            </a:r>
            <a:endParaRPr lang="en-US" sz="1650" dirty="0"/>
          </a:p>
        </p:txBody>
      </p:sp>
      <p:sp>
        <p:nvSpPr>
          <p:cNvPr id="9" name="Shape 6"/>
          <p:cNvSpPr/>
          <p:nvPr/>
        </p:nvSpPr>
        <p:spPr>
          <a:xfrm>
            <a:off x="750570" y="3305056"/>
            <a:ext cx="7642027" cy="948928"/>
          </a:xfrm>
          <a:prstGeom prst="rect">
            <a:avLst/>
          </a:prstGeom>
          <a:solidFill>
            <a:srgbClr val="000000">
              <a:alpha val="4000"/>
            </a:srgbClr>
          </a:solidFill>
          <a:ln/>
        </p:spPr>
        <p:txBody>
          <a:bodyPr/>
          <a:lstStyle/>
          <a:p>
            <a:endParaRPr lang="en-US"/>
          </a:p>
        </p:txBody>
      </p:sp>
      <p:sp>
        <p:nvSpPr>
          <p:cNvPr id="10" name="Text 7"/>
          <p:cNvSpPr/>
          <p:nvPr/>
        </p:nvSpPr>
        <p:spPr>
          <a:xfrm>
            <a:off x="963811" y="3439954"/>
            <a:ext cx="2118836" cy="339566"/>
          </a:xfrm>
          <a:prstGeom prst="rect">
            <a:avLst/>
          </a:prstGeom>
          <a:noFill/>
          <a:ln/>
        </p:spPr>
        <p:txBody>
          <a:bodyPr wrap="non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Blue</a:t>
            </a:r>
            <a:endParaRPr lang="en-US" sz="1650" dirty="0"/>
          </a:p>
        </p:txBody>
      </p:sp>
      <p:sp>
        <p:nvSpPr>
          <p:cNvPr id="11" name="Text 8"/>
          <p:cNvSpPr/>
          <p:nvPr/>
        </p:nvSpPr>
        <p:spPr>
          <a:xfrm>
            <a:off x="3514606" y="3439954"/>
            <a:ext cx="2115026" cy="679133"/>
          </a:xfrm>
          <a:prstGeom prst="rect">
            <a:avLst/>
          </a:prstGeom>
          <a:noFill/>
          <a:ln/>
        </p:spPr>
        <p:txBody>
          <a:bodyPr wrap="squar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Calming, promotes focus</a:t>
            </a:r>
            <a:endParaRPr lang="en-US" sz="1650" dirty="0"/>
          </a:p>
        </p:txBody>
      </p:sp>
      <p:sp>
        <p:nvSpPr>
          <p:cNvPr id="12" name="Text 9"/>
          <p:cNvSpPr/>
          <p:nvPr/>
        </p:nvSpPr>
        <p:spPr>
          <a:xfrm>
            <a:off x="6061591" y="3439954"/>
            <a:ext cx="2118836" cy="679133"/>
          </a:xfrm>
          <a:prstGeom prst="rect">
            <a:avLst/>
          </a:prstGeom>
          <a:noFill/>
          <a:ln/>
        </p:spPr>
        <p:txBody>
          <a:bodyPr wrap="squar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Quiet zones, individual workspaces</a:t>
            </a:r>
            <a:endParaRPr lang="en-US" sz="1650" dirty="0"/>
          </a:p>
        </p:txBody>
      </p:sp>
      <p:sp>
        <p:nvSpPr>
          <p:cNvPr id="13" name="Shape 10"/>
          <p:cNvSpPr/>
          <p:nvPr/>
        </p:nvSpPr>
        <p:spPr>
          <a:xfrm>
            <a:off x="750570" y="4253984"/>
            <a:ext cx="7642027" cy="948928"/>
          </a:xfrm>
          <a:prstGeom prst="rect">
            <a:avLst/>
          </a:prstGeom>
          <a:solidFill>
            <a:srgbClr val="FFFFFF">
              <a:alpha val="4000"/>
            </a:srgbClr>
          </a:solidFill>
          <a:ln/>
        </p:spPr>
        <p:txBody>
          <a:bodyPr/>
          <a:lstStyle/>
          <a:p>
            <a:endParaRPr lang="en-US"/>
          </a:p>
        </p:txBody>
      </p:sp>
      <p:sp>
        <p:nvSpPr>
          <p:cNvPr id="14" name="Text 11"/>
          <p:cNvSpPr/>
          <p:nvPr/>
        </p:nvSpPr>
        <p:spPr>
          <a:xfrm>
            <a:off x="963811" y="4388882"/>
            <a:ext cx="2118836" cy="339566"/>
          </a:xfrm>
          <a:prstGeom prst="rect">
            <a:avLst/>
          </a:prstGeom>
          <a:noFill/>
          <a:ln/>
        </p:spPr>
        <p:txBody>
          <a:bodyPr wrap="non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Green</a:t>
            </a:r>
            <a:endParaRPr lang="en-US" sz="1650" dirty="0"/>
          </a:p>
        </p:txBody>
      </p:sp>
      <p:sp>
        <p:nvSpPr>
          <p:cNvPr id="15" name="Text 12"/>
          <p:cNvSpPr/>
          <p:nvPr/>
        </p:nvSpPr>
        <p:spPr>
          <a:xfrm>
            <a:off x="3514606" y="4388882"/>
            <a:ext cx="2115026" cy="679133"/>
          </a:xfrm>
          <a:prstGeom prst="rect">
            <a:avLst/>
          </a:prstGeom>
          <a:noFill/>
          <a:ln/>
        </p:spPr>
        <p:txBody>
          <a:bodyPr wrap="squar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Peaceful, enhances productivity</a:t>
            </a:r>
            <a:endParaRPr lang="en-US" sz="1650" dirty="0"/>
          </a:p>
        </p:txBody>
      </p:sp>
      <p:sp>
        <p:nvSpPr>
          <p:cNvPr id="16" name="Text 13"/>
          <p:cNvSpPr/>
          <p:nvPr/>
        </p:nvSpPr>
        <p:spPr>
          <a:xfrm>
            <a:off x="6061591" y="4388882"/>
            <a:ext cx="2118836" cy="679133"/>
          </a:xfrm>
          <a:prstGeom prst="rect">
            <a:avLst/>
          </a:prstGeom>
          <a:noFill/>
          <a:ln/>
        </p:spPr>
        <p:txBody>
          <a:bodyPr wrap="squar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Meeting rooms, collaborative spaces</a:t>
            </a:r>
            <a:endParaRPr lang="en-US" sz="1650" dirty="0"/>
          </a:p>
        </p:txBody>
      </p:sp>
      <p:sp>
        <p:nvSpPr>
          <p:cNvPr id="17" name="Shape 14"/>
          <p:cNvSpPr/>
          <p:nvPr/>
        </p:nvSpPr>
        <p:spPr>
          <a:xfrm>
            <a:off x="750570" y="5202912"/>
            <a:ext cx="7642027" cy="948928"/>
          </a:xfrm>
          <a:prstGeom prst="rect">
            <a:avLst/>
          </a:prstGeom>
          <a:solidFill>
            <a:srgbClr val="000000">
              <a:alpha val="4000"/>
            </a:srgbClr>
          </a:solidFill>
          <a:ln/>
        </p:spPr>
        <p:txBody>
          <a:bodyPr/>
          <a:lstStyle/>
          <a:p>
            <a:endParaRPr lang="en-US"/>
          </a:p>
        </p:txBody>
      </p:sp>
      <p:sp>
        <p:nvSpPr>
          <p:cNvPr id="18" name="Text 15"/>
          <p:cNvSpPr/>
          <p:nvPr/>
        </p:nvSpPr>
        <p:spPr>
          <a:xfrm>
            <a:off x="963811" y="5337810"/>
            <a:ext cx="2118836" cy="339566"/>
          </a:xfrm>
          <a:prstGeom prst="rect">
            <a:avLst/>
          </a:prstGeom>
          <a:noFill/>
          <a:ln/>
        </p:spPr>
        <p:txBody>
          <a:bodyPr wrap="non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Yellow</a:t>
            </a:r>
            <a:endParaRPr lang="en-US" sz="1650" dirty="0"/>
          </a:p>
        </p:txBody>
      </p:sp>
      <p:sp>
        <p:nvSpPr>
          <p:cNvPr id="19" name="Text 16"/>
          <p:cNvSpPr/>
          <p:nvPr/>
        </p:nvSpPr>
        <p:spPr>
          <a:xfrm>
            <a:off x="3514606" y="5337810"/>
            <a:ext cx="2115026" cy="679133"/>
          </a:xfrm>
          <a:prstGeom prst="rect">
            <a:avLst/>
          </a:prstGeom>
          <a:noFill/>
          <a:ln/>
        </p:spPr>
        <p:txBody>
          <a:bodyPr wrap="squar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Energizing, promotes creativity</a:t>
            </a:r>
            <a:endParaRPr lang="en-US" sz="1650" dirty="0"/>
          </a:p>
        </p:txBody>
      </p:sp>
      <p:sp>
        <p:nvSpPr>
          <p:cNvPr id="20" name="Text 17"/>
          <p:cNvSpPr/>
          <p:nvPr/>
        </p:nvSpPr>
        <p:spPr>
          <a:xfrm>
            <a:off x="6061591" y="5337810"/>
            <a:ext cx="2118836" cy="679133"/>
          </a:xfrm>
          <a:prstGeom prst="rect">
            <a:avLst/>
          </a:prstGeom>
          <a:noFill/>
          <a:ln/>
        </p:spPr>
        <p:txBody>
          <a:bodyPr wrap="squar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Breakout areas, brainstorming spaces</a:t>
            </a:r>
            <a:endParaRPr lang="en-US" sz="1650" dirty="0"/>
          </a:p>
        </p:txBody>
      </p:sp>
      <p:sp>
        <p:nvSpPr>
          <p:cNvPr id="21" name="Shape 18"/>
          <p:cNvSpPr/>
          <p:nvPr/>
        </p:nvSpPr>
        <p:spPr>
          <a:xfrm>
            <a:off x="750570" y="6151840"/>
            <a:ext cx="7642027" cy="948928"/>
          </a:xfrm>
          <a:prstGeom prst="rect">
            <a:avLst/>
          </a:prstGeom>
          <a:solidFill>
            <a:srgbClr val="FFFFFF">
              <a:alpha val="4000"/>
            </a:srgbClr>
          </a:solidFill>
          <a:ln/>
        </p:spPr>
        <p:txBody>
          <a:bodyPr/>
          <a:lstStyle/>
          <a:p>
            <a:endParaRPr lang="en-US"/>
          </a:p>
        </p:txBody>
      </p:sp>
      <p:sp>
        <p:nvSpPr>
          <p:cNvPr id="22" name="Text 19"/>
          <p:cNvSpPr/>
          <p:nvPr/>
        </p:nvSpPr>
        <p:spPr>
          <a:xfrm>
            <a:off x="963811" y="6286738"/>
            <a:ext cx="2118836" cy="339566"/>
          </a:xfrm>
          <a:prstGeom prst="rect">
            <a:avLst/>
          </a:prstGeom>
          <a:noFill/>
          <a:ln/>
        </p:spPr>
        <p:txBody>
          <a:bodyPr wrap="non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Orange</a:t>
            </a:r>
            <a:endParaRPr lang="en-US" sz="1650" dirty="0"/>
          </a:p>
        </p:txBody>
      </p:sp>
      <p:sp>
        <p:nvSpPr>
          <p:cNvPr id="23" name="Text 20"/>
          <p:cNvSpPr/>
          <p:nvPr/>
        </p:nvSpPr>
        <p:spPr>
          <a:xfrm>
            <a:off x="3514606" y="6286738"/>
            <a:ext cx="2115026" cy="679133"/>
          </a:xfrm>
          <a:prstGeom prst="rect">
            <a:avLst/>
          </a:prstGeom>
          <a:noFill/>
          <a:ln/>
        </p:spPr>
        <p:txBody>
          <a:bodyPr wrap="squar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Stimulating, boosts energy</a:t>
            </a:r>
            <a:endParaRPr lang="en-US" sz="1650" dirty="0"/>
          </a:p>
        </p:txBody>
      </p:sp>
      <p:sp>
        <p:nvSpPr>
          <p:cNvPr id="24" name="Text 21"/>
          <p:cNvSpPr/>
          <p:nvPr/>
        </p:nvSpPr>
        <p:spPr>
          <a:xfrm>
            <a:off x="6061591" y="6286738"/>
            <a:ext cx="2118836" cy="679133"/>
          </a:xfrm>
          <a:prstGeom prst="rect">
            <a:avLst/>
          </a:prstGeom>
          <a:noFill/>
          <a:ln/>
        </p:spPr>
        <p:txBody>
          <a:bodyPr wrap="square" lIns="0" tIns="0" rIns="0" bIns="0" rtlCol="0" anchor="t"/>
          <a:lstStyle/>
          <a:p>
            <a:pPr marL="0" indent="0">
              <a:lnSpc>
                <a:spcPts val="2650"/>
              </a:lnSpc>
              <a:buNone/>
            </a:pPr>
            <a:r>
              <a:rPr lang="en-US" sz="1650" dirty="0">
                <a:solidFill>
                  <a:srgbClr val="3B3535"/>
                </a:solidFill>
                <a:latin typeface="Roboto Light" pitchFamily="34" charset="0"/>
                <a:ea typeface="Roboto Light" pitchFamily="34" charset="-122"/>
                <a:cs typeface="Roboto Light" pitchFamily="34" charset="-120"/>
              </a:rPr>
              <a:t>Reception areas, waiting lounges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Words>
  <Application>Microsoft Office PowerPoint</Application>
  <PresentationFormat>Custom</PresentationFormat>
  <Paragraphs>63</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Aharoni</vt:lpstr>
      <vt:lpstr>Roboto Bold</vt:lpstr>
      <vt:lpstr>Roboto Light</vt:lpstr>
      <vt:lpstr>Arial Black</vt:lpstr>
      <vt:lpstr>Arial</vt:lpstr>
      <vt:lpstr>Red Hat Text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3</cp:revision>
  <dcterms:created xsi:type="dcterms:W3CDTF">2024-11-14T08:25:44Z</dcterms:created>
  <dcterms:modified xsi:type="dcterms:W3CDTF">2024-11-29T08:37:24Z</dcterms:modified>
</cp:coreProperties>
</file>