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1" r:id="rId2"/>
    <p:sldId id="256" r:id="rId3"/>
    <p:sldId id="257" r:id="rId4"/>
    <p:sldId id="258" r:id="rId5"/>
    <p:sldId id="259" r:id="rId6"/>
  </p:sldIdLst>
  <p:sldSz cx="14630400" cy="8229600"/>
  <p:notesSz cx="8229600" cy="14630400"/>
  <p:embeddedFontLst>
    <p:embeddedFont>
      <p:font typeface="Aharoni" panose="02010803020104030203" pitchFamily="2" charset="-79"/>
      <p:bold r:id="rId8"/>
    </p:embeddedFont>
    <p:embeddedFont>
      <p:font typeface="Arial Black" panose="020B0A04020102020204" pitchFamily="34" charset="0"/>
      <p:bold r:id="rId9"/>
    </p:embeddedFont>
    <p:embeddedFont>
      <p:font typeface="MuseoModerno Medium" panose="020B0604020202020204" charset="0"/>
      <p:regular r:id="rId10"/>
    </p:embeddedFont>
    <p:embeddedFont>
      <p:font typeface="Source Sans Pro" panose="020B0503030403020204" pitchFamily="34" charset="0"/>
      <p:regular r:id="rId11"/>
      <p:bold r:id="rId12"/>
      <p:italic r:id="rId13"/>
      <p:boldItalic r:id="rId14"/>
    </p:embeddedFont>
    <p:embeddedFont>
      <p:font typeface="Source Sans Pro Bold" panose="020B0703030403020204" pitchFamily="34" charset="0"/>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46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8196485"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Office Management</a:t>
            </a:r>
          </a:p>
          <a:p>
            <a:r>
              <a:rPr lang="en-US" sz="2200" b="1" dirty="0">
                <a:solidFill>
                  <a:srgbClr val="FF0000"/>
                </a:solidFill>
                <a:latin typeface="Arial Black" pitchFamily="34" charset="0"/>
                <a:cs typeface="Aharoni" pitchFamily="2" charset="-79"/>
              </a:rPr>
              <a:t>Course Code : 22HRM4EC5</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820675"/>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Unit-IV</a:t>
            </a:r>
          </a:p>
          <a:p>
            <a:pPr algn="ctr"/>
            <a:r>
              <a:rPr lang="en-US" sz="2800" b="1" dirty="0">
                <a:solidFill>
                  <a:srgbClr val="7030A0"/>
                </a:solidFill>
                <a:latin typeface="Arial Black" pitchFamily="34" charset="0"/>
              </a:rPr>
              <a:t>Office Service and Supervision</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51742"/>
            <a:ext cx="7556421" cy="1956435"/>
          </a:xfrm>
          <a:prstGeom prst="rect">
            <a:avLst/>
          </a:prstGeom>
          <a:noFill/>
          <a:ln/>
        </p:spPr>
        <p:txBody>
          <a:bodyPr wrap="square" lIns="0" tIns="0" rIns="0" bIns="0" rtlCol="0" anchor="t"/>
          <a:lstStyle/>
          <a:p>
            <a:pPr marL="0" indent="0">
              <a:lnSpc>
                <a:spcPts val="7700"/>
              </a:lnSpc>
              <a:buNone/>
            </a:pPr>
            <a:r>
              <a:rPr lang="en-US" sz="6150" dirty="0">
                <a:solidFill>
                  <a:srgbClr val="124E73"/>
                </a:solidFill>
                <a:latin typeface="MuseoModerno Medium" pitchFamily="34" charset="0"/>
                <a:ea typeface="MuseoModerno Medium" pitchFamily="34" charset="-122"/>
                <a:cs typeface="MuseoModerno Medium" pitchFamily="34" charset="-120"/>
              </a:rPr>
              <a:t>Office Services and Supervision</a:t>
            </a:r>
            <a:endParaRPr lang="en-US" sz="6150" dirty="0"/>
          </a:p>
        </p:txBody>
      </p:sp>
      <p:sp>
        <p:nvSpPr>
          <p:cNvPr id="4" name="Text 1"/>
          <p:cNvSpPr/>
          <p:nvPr/>
        </p:nvSpPr>
        <p:spPr>
          <a:xfrm>
            <a:off x="793790" y="3848338"/>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Office services and supervision are essential components of any successful organization. They encompass a wide range of activities that ensure the smooth operation of the workplace, enhance employee productivity, and foster a positive work environment. These services are critical for maintaining a high level of efficiency, maintaining a professional image, and ultimately, achieving organizational goals.</a:t>
            </a:r>
            <a:endParaRPr lang="en-US" sz="1750" dirty="0"/>
          </a:p>
        </p:txBody>
      </p:sp>
      <p:sp>
        <p:nvSpPr>
          <p:cNvPr id="5" name="Shape 2"/>
          <p:cNvSpPr/>
          <p:nvPr/>
        </p:nvSpPr>
        <p:spPr>
          <a:xfrm>
            <a:off x="793790" y="6297811"/>
            <a:ext cx="362903" cy="362903"/>
          </a:xfrm>
          <a:prstGeom prst="roundRect">
            <a:avLst>
              <a:gd name="adj" fmla="val 25194296"/>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801410" y="6305431"/>
            <a:ext cx="347663" cy="347663"/>
          </a:xfrm>
          <a:prstGeom prst="rect">
            <a:avLst/>
          </a:prstGeom>
        </p:spPr>
      </p:pic>
      <p:sp>
        <p:nvSpPr>
          <p:cNvPr id="7" name="Text 3"/>
          <p:cNvSpPr/>
          <p:nvPr/>
        </p:nvSpPr>
        <p:spPr>
          <a:xfrm>
            <a:off x="1270040" y="6280904"/>
            <a:ext cx="2183963" cy="396835"/>
          </a:xfrm>
          <a:prstGeom prst="rect">
            <a:avLst/>
          </a:prstGeom>
          <a:noFill/>
          <a:ln/>
        </p:spPr>
        <p:txBody>
          <a:bodyPr wrap="none" lIns="0" tIns="0" rIns="0" bIns="0" rtlCol="0" anchor="t"/>
          <a:lstStyle/>
          <a:p>
            <a:pPr marL="0" indent="0" algn="l">
              <a:lnSpc>
                <a:spcPts val="3100"/>
              </a:lnSpc>
              <a:buNone/>
            </a:pPr>
            <a:r>
              <a:rPr lang="en-US" sz="2200" b="1" dirty="0">
                <a:solidFill>
                  <a:srgbClr val="2B4150"/>
                </a:solidFill>
                <a:latin typeface="Source Sans Pro Bold" pitchFamily="34" charset="0"/>
                <a:ea typeface="Source Sans Pro Bold" pitchFamily="34" charset="-122"/>
                <a:cs typeface="Source Sans Pro Bold" pitchFamily="34" charset="-120"/>
              </a:rPr>
              <a:t>by Presentation 4</a:t>
            </a:r>
            <a:endParaRPr lang="en-US" sz="2200" dirty="0"/>
          </a:p>
        </p:txBody>
      </p:sp>
      <p:pic>
        <p:nvPicPr>
          <p:cNvPr id="9" name="Picture 8">
            <a:extLst>
              <a:ext uri="{FF2B5EF4-FFF2-40B4-BE49-F238E27FC236}">
                <a16:creationId xmlns:a16="http://schemas.microsoft.com/office/drawing/2014/main" id="{5162134E-944F-6081-2B41-02AC03056238}"/>
              </a:ext>
            </a:extLst>
          </p:cNvPr>
          <p:cNvPicPr>
            <a:picLocks noChangeAspect="1"/>
          </p:cNvPicPr>
          <p:nvPr/>
        </p:nvPicPr>
        <p:blipFill>
          <a:blip r:embed="rId5"/>
          <a:stretch>
            <a:fillRect/>
          </a:stretch>
        </p:blipFill>
        <p:spPr>
          <a:xfrm>
            <a:off x="605630" y="6297593"/>
            <a:ext cx="2848373" cy="4001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1520" y="905113"/>
            <a:ext cx="5583912" cy="653177"/>
          </a:xfrm>
          <a:prstGeom prst="rect">
            <a:avLst/>
          </a:prstGeom>
          <a:noFill/>
          <a:ln/>
        </p:spPr>
        <p:txBody>
          <a:bodyPr wrap="none" lIns="0" tIns="0" rIns="0" bIns="0" rtlCol="0" anchor="t"/>
          <a:lstStyle/>
          <a:p>
            <a:pPr marL="0" indent="0">
              <a:lnSpc>
                <a:spcPts val="5100"/>
              </a:lnSpc>
              <a:buNone/>
            </a:pPr>
            <a:r>
              <a:rPr lang="en-US" sz="4100" dirty="0">
                <a:solidFill>
                  <a:srgbClr val="124E73"/>
                </a:solidFill>
                <a:latin typeface="MuseoModerno Medium" pitchFamily="34" charset="0"/>
                <a:ea typeface="MuseoModerno Medium" pitchFamily="34" charset="-122"/>
                <a:cs typeface="MuseoModerno Medium" pitchFamily="34" charset="-120"/>
              </a:rPr>
              <a:t>Office Correspondence</a:t>
            </a:r>
            <a:endParaRPr lang="en-US" sz="4100" dirty="0"/>
          </a:p>
        </p:txBody>
      </p:sp>
      <p:sp>
        <p:nvSpPr>
          <p:cNvPr id="4" name="Text 1"/>
          <p:cNvSpPr/>
          <p:nvPr/>
        </p:nvSpPr>
        <p:spPr>
          <a:xfrm>
            <a:off x="731520" y="1871782"/>
            <a:ext cx="7680960" cy="1672233"/>
          </a:xfrm>
          <a:prstGeom prst="rect">
            <a:avLst/>
          </a:prstGeom>
          <a:noFill/>
          <a:ln/>
        </p:spPr>
        <p:txBody>
          <a:bodyPr wrap="square" lIns="0" tIns="0" rIns="0" bIns="0" rtlCol="0" anchor="t"/>
          <a:lstStyle/>
          <a:p>
            <a:pPr marL="0" indent="0">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Office correspondence is a crucial aspect of business communication. It involves exchanging written messages, either formally or informally, within an organization or with external stakeholders. Effective office correspondence should be clear, concise, and professional, conveying information accurately and efficiently. It plays a vital role in maintaining relationships, building trust, and facilitating business operations.</a:t>
            </a:r>
            <a:endParaRPr lang="en-US" sz="1600" dirty="0"/>
          </a:p>
        </p:txBody>
      </p:sp>
      <p:sp>
        <p:nvSpPr>
          <p:cNvPr id="5" name="Shape 2"/>
          <p:cNvSpPr/>
          <p:nvPr/>
        </p:nvSpPr>
        <p:spPr>
          <a:xfrm>
            <a:off x="731520" y="3779163"/>
            <a:ext cx="3736062" cy="3545324"/>
          </a:xfrm>
          <a:prstGeom prst="roundRect">
            <a:avLst>
              <a:gd name="adj" fmla="val 884"/>
            </a:avLst>
          </a:prstGeom>
          <a:solidFill>
            <a:srgbClr val="F3EEE3"/>
          </a:solidFill>
          <a:ln/>
        </p:spPr>
        <p:txBody>
          <a:bodyPr/>
          <a:lstStyle/>
          <a:p>
            <a:endParaRPr lang="en-US"/>
          </a:p>
        </p:txBody>
      </p:sp>
      <p:sp>
        <p:nvSpPr>
          <p:cNvPr id="6" name="Text 3"/>
          <p:cNvSpPr/>
          <p:nvPr/>
        </p:nvSpPr>
        <p:spPr>
          <a:xfrm>
            <a:off x="940475" y="3988117"/>
            <a:ext cx="3069074" cy="326469"/>
          </a:xfrm>
          <a:prstGeom prst="rect">
            <a:avLst/>
          </a:prstGeom>
          <a:noFill/>
          <a:ln/>
        </p:spPr>
        <p:txBody>
          <a:bodyPr wrap="none" lIns="0" tIns="0" rIns="0" bIns="0" rtlCol="0" anchor="t"/>
          <a:lstStyle/>
          <a:p>
            <a:pPr marL="0" indent="0">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Internal Communication</a:t>
            </a:r>
            <a:endParaRPr lang="en-US" sz="2050" dirty="0"/>
          </a:p>
        </p:txBody>
      </p:sp>
      <p:sp>
        <p:nvSpPr>
          <p:cNvPr id="7" name="Text 4"/>
          <p:cNvSpPr/>
          <p:nvPr/>
        </p:nvSpPr>
        <p:spPr>
          <a:xfrm>
            <a:off x="940475" y="4439960"/>
            <a:ext cx="3318153" cy="2341126"/>
          </a:xfrm>
          <a:prstGeom prst="rect">
            <a:avLst/>
          </a:prstGeom>
          <a:noFill/>
          <a:ln/>
        </p:spPr>
        <p:txBody>
          <a:bodyPr wrap="square" lIns="0" tIns="0" rIns="0" bIns="0" rtlCol="0" anchor="t"/>
          <a:lstStyle/>
          <a:p>
            <a:pPr marL="0" indent="0">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Internal communication encompasses memos, emails, and reports shared within an organization. These documents are essential for coordinating activities, providing updates, and sharing information amongst colleagues.</a:t>
            </a:r>
            <a:endParaRPr lang="en-US" sz="1600" dirty="0"/>
          </a:p>
        </p:txBody>
      </p:sp>
      <p:sp>
        <p:nvSpPr>
          <p:cNvPr id="8" name="Shape 5"/>
          <p:cNvSpPr/>
          <p:nvPr/>
        </p:nvSpPr>
        <p:spPr>
          <a:xfrm>
            <a:off x="4676537" y="3779163"/>
            <a:ext cx="3736062" cy="3545324"/>
          </a:xfrm>
          <a:prstGeom prst="roundRect">
            <a:avLst>
              <a:gd name="adj" fmla="val 884"/>
            </a:avLst>
          </a:prstGeom>
          <a:solidFill>
            <a:srgbClr val="F3EEE3"/>
          </a:solidFill>
          <a:ln/>
        </p:spPr>
        <p:txBody>
          <a:bodyPr/>
          <a:lstStyle/>
          <a:p>
            <a:endParaRPr lang="en-US"/>
          </a:p>
        </p:txBody>
      </p:sp>
      <p:sp>
        <p:nvSpPr>
          <p:cNvPr id="9" name="Text 6"/>
          <p:cNvSpPr/>
          <p:nvPr/>
        </p:nvSpPr>
        <p:spPr>
          <a:xfrm>
            <a:off x="4885492" y="3988117"/>
            <a:ext cx="3084195" cy="326469"/>
          </a:xfrm>
          <a:prstGeom prst="rect">
            <a:avLst/>
          </a:prstGeom>
          <a:noFill/>
          <a:ln/>
        </p:spPr>
        <p:txBody>
          <a:bodyPr wrap="none" lIns="0" tIns="0" rIns="0" bIns="0" rtlCol="0" anchor="t"/>
          <a:lstStyle/>
          <a:p>
            <a:pPr marL="0" indent="0">
              <a:lnSpc>
                <a:spcPts val="2550"/>
              </a:lnSpc>
              <a:buNone/>
            </a:pPr>
            <a:r>
              <a:rPr lang="en-US" sz="2050" dirty="0">
                <a:solidFill>
                  <a:srgbClr val="2B4150"/>
                </a:solidFill>
                <a:latin typeface="MuseoModerno Medium" pitchFamily="34" charset="0"/>
                <a:ea typeface="MuseoModerno Medium" pitchFamily="34" charset="-122"/>
                <a:cs typeface="MuseoModerno Medium" pitchFamily="34" charset="-120"/>
              </a:rPr>
              <a:t>External Communication</a:t>
            </a:r>
            <a:endParaRPr lang="en-US" sz="2050" dirty="0"/>
          </a:p>
        </p:txBody>
      </p:sp>
      <p:sp>
        <p:nvSpPr>
          <p:cNvPr id="10" name="Text 7"/>
          <p:cNvSpPr/>
          <p:nvPr/>
        </p:nvSpPr>
        <p:spPr>
          <a:xfrm>
            <a:off x="4885492" y="4439960"/>
            <a:ext cx="3318153" cy="2675573"/>
          </a:xfrm>
          <a:prstGeom prst="rect">
            <a:avLst/>
          </a:prstGeom>
          <a:noFill/>
          <a:ln/>
        </p:spPr>
        <p:txBody>
          <a:bodyPr wrap="square" lIns="0" tIns="0" rIns="0" bIns="0" rtlCol="0" anchor="t"/>
          <a:lstStyle/>
          <a:p>
            <a:pPr marL="0" indent="0">
              <a:lnSpc>
                <a:spcPts val="2600"/>
              </a:lnSpc>
              <a:buNone/>
            </a:pPr>
            <a:r>
              <a:rPr lang="en-US" sz="1600" dirty="0">
                <a:solidFill>
                  <a:srgbClr val="2B4150"/>
                </a:solidFill>
                <a:latin typeface="Source Sans Pro" pitchFamily="34" charset="0"/>
                <a:ea typeface="Source Sans Pro" pitchFamily="34" charset="-122"/>
                <a:cs typeface="Source Sans Pro" pitchFamily="34" charset="-120"/>
              </a:rPr>
              <a:t>External communication includes letters, emails, and faxes directed towards clients, suppliers, and other external parties. These documents serve to establish and maintain business relationships, negotiate deals, and provide essential information.</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037273"/>
            <a:ext cx="9428798" cy="708779"/>
          </a:xfrm>
          <a:prstGeom prst="rect">
            <a:avLst/>
          </a:prstGeom>
          <a:noFill/>
          <a:ln/>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Features of Good Business Letters</a:t>
            </a:r>
            <a:endParaRPr lang="en-US" sz="4450" dirty="0"/>
          </a:p>
        </p:txBody>
      </p:sp>
      <p:sp>
        <p:nvSpPr>
          <p:cNvPr id="3" name="Text 1"/>
          <p:cNvSpPr/>
          <p:nvPr/>
        </p:nvSpPr>
        <p:spPr>
          <a:xfrm>
            <a:off x="793790" y="2199680"/>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Well-crafted business letters leave a lasting impression and effectively convey important information. Key features of a good business letter include a professional format, clear and concise writing, and a focus on the recipient's needs. A well-structured letter ensures that the message is easily understood and that the recipient feels valued and respected.</a:t>
            </a:r>
            <a:endParaRPr lang="en-US" sz="1750" dirty="0"/>
          </a:p>
        </p:txBody>
      </p:sp>
      <p:sp>
        <p:nvSpPr>
          <p:cNvPr id="4" name="Shape 2"/>
          <p:cNvSpPr/>
          <p:nvPr/>
        </p:nvSpPr>
        <p:spPr>
          <a:xfrm>
            <a:off x="793790" y="3798689"/>
            <a:ext cx="510302" cy="510302"/>
          </a:xfrm>
          <a:prstGeom prst="roundRect">
            <a:avLst>
              <a:gd name="adj" fmla="val 6667"/>
            </a:avLst>
          </a:prstGeom>
          <a:solidFill>
            <a:srgbClr val="F3EEE3"/>
          </a:solidFill>
          <a:ln/>
        </p:spPr>
        <p:txBody>
          <a:bodyPr/>
          <a:lstStyle/>
          <a:p>
            <a:endParaRPr lang="en-US"/>
          </a:p>
        </p:txBody>
      </p:sp>
      <p:sp>
        <p:nvSpPr>
          <p:cNvPr id="5" name="Text 3"/>
          <p:cNvSpPr/>
          <p:nvPr/>
        </p:nvSpPr>
        <p:spPr>
          <a:xfrm>
            <a:off x="969169" y="3883700"/>
            <a:ext cx="159544" cy="34028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1</a:t>
            </a:r>
            <a:endParaRPr lang="en-US" sz="2650" dirty="0"/>
          </a:p>
        </p:txBody>
      </p:sp>
      <p:sp>
        <p:nvSpPr>
          <p:cNvPr id="6" name="Text 4"/>
          <p:cNvSpPr/>
          <p:nvPr/>
        </p:nvSpPr>
        <p:spPr>
          <a:xfrm>
            <a:off x="1530906" y="379868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Professional Format</a:t>
            </a:r>
            <a:endParaRPr lang="en-US" sz="2200" dirty="0"/>
          </a:p>
        </p:txBody>
      </p:sp>
      <p:sp>
        <p:nvSpPr>
          <p:cNvPr id="7" name="Text 5"/>
          <p:cNvSpPr/>
          <p:nvPr/>
        </p:nvSpPr>
        <p:spPr>
          <a:xfrm>
            <a:off x="1530906" y="4289108"/>
            <a:ext cx="3459242" cy="2903220"/>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A business letter should follow a standard format, including a letterhead, date, recipient's address, salutation, body, closing, and signature. Adherence to a professional format demonstrates attention to detail and respect for the recipient.</a:t>
            </a:r>
            <a:endParaRPr lang="en-US" sz="1750" dirty="0"/>
          </a:p>
        </p:txBody>
      </p:sp>
      <p:sp>
        <p:nvSpPr>
          <p:cNvPr id="8" name="Shape 6"/>
          <p:cNvSpPr/>
          <p:nvPr/>
        </p:nvSpPr>
        <p:spPr>
          <a:xfrm>
            <a:off x="5216962" y="3798689"/>
            <a:ext cx="510302" cy="510302"/>
          </a:xfrm>
          <a:prstGeom prst="roundRect">
            <a:avLst>
              <a:gd name="adj" fmla="val 6667"/>
            </a:avLst>
          </a:prstGeom>
          <a:solidFill>
            <a:srgbClr val="F3EEE3"/>
          </a:solidFill>
          <a:ln/>
        </p:spPr>
        <p:txBody>
          <a:bodyPr/>
          <a:lstStyle/>
          <a:p>
            <a:endParaRPr lang="en-US"/>
          </a:p>
        </p:txBody>
      </p:sp>
      <p:sp>
        <p:nvSpPr>
          <p:cNvPr id="9" name="Text 7"/>
          <p:cNvSpPr/>
          <p:nvPr/>
        </p:nvSpPr>
        <p:spPr>
          <a:xfrm>
            <a:off x="5377458" y="3883700"/>
            <a:ext cx="189190" cy="34028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2</a:t>
            </a:r>
            <a:endParaRPr lang="en-US" sz="2650" dirty="0"/>
          </a:p>
        </p:txBody>
      </p:sp>
      <p:sp>
        <p:nvSpPr>
          <p:cNvPr id="10" name="Text 8"/>
          <p:cNvSpPr/>
          <p:nvPr/>
        </p:nvSpPr>
        <p:spPr>
          <a:xfrm>
            <a:off x="5954078" y="3798689"/>
            <a:ext cx="3451741" cy="354330"/>
          </a:xfrm>
          <a:prstGeom prst="rect">
            <a:avLst/>
          </a:prstGeom>
          <a:noFill/>
          <a:ln/>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Clear and Concise Writing</a:t>
            </a:r>
            <a:endParaRPr lang="en-US" sz="2200" dirty="0"/>
          </a:p>
        </p:txBody>
      </p:sp>
      <p:sp>
        <p:nvSpPr>
          <p:cNvPr id="11" name="Text 9"/>
          <p:cNvSpPr/>
          <p:nvPr/>
        </p:nvSpPr>
        <p:spPr>
          <a:xfrm>
            <a:off x="5954078" y="4289108"/>
            <a:ext cx="3459242" cy="2177415"/>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The language used in a business letter should be clear, concise, and easily understood by the intended audience. Avoid jargon or overly complex language, and ensure the message is direct and to the point.</a:t>
            </a:r>
            <a:endParaRPr lang="en-US" sz="1750" dirty="0"/>
          </a:p>
        </p:txBody>
      </p:sp>
      <p:sp>
        <p:nvSpPr>
          <p:cNvPr id="12" name="Shape 10"/>
          <p:cNvSpPr/>
          <p:nvPr/>
        </p:nvSpPr>
        <p:spPr>
          <a:xfrm>
            <a:off x="9640133" y="3798689"/>
            <a:ext cx="510302" cy="510302"/>
          </a:xfrm>
          <a:prstGeom prst="roundRect">
            <a:avLst>
              <a:gd name="adj" fmla="val 6667"/>
            </a:avLst>
          </a:prstGeom>
          <a:solidFill>
            <a:srgbClr val="F3EEE3"/>
          </a:solidFill>
          <a:ln/>
        </p:spPr>
        <p:txBody>
          <a:bodyPr/>
          <a:lstStyle/>
          <a:p>
            <a:endParaRPr lang="en-US"/>
          </a:p>
        </p:txBody>
      </p:sp>
      <p:sp>
        <p:nvSpPr>
          <p:cNvPr id="13" name="Text 11"/>
          <p:cNvSpPr/>
          <p:nvPr/>
        </p:nvSpPr>
        <p:spPr>
          <a:xfrm>
            <a:off x="9799677" y="3883700"/>
            <a:ext cx="191214" cy="34028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3</a:t>
            </a:r>
            <a:endParaRPr lang="en-US" sz="2650" dirty="0"/>
          </a:p>
        </p:txBody>
      </p:sp>
      <p:sp>
        <p:nvSpPr>
          <p:cNvPr id="14" name="Text 12"/>
          <p:cNvSpPr/>
          <p:nvPr/>
        </p:nvSpPr>
        <p:spPr>
          <a:xfrm>
            <a:off x="10377249" y="3798689"/>
            <a:ext cx="3459242" cy="708660"/>
          </a:xfrm>
          <a:prstGeom prst="rect">
            <a:avLst/>
          </a:prstGeom>
          <a:noFill/>
          <a:ln/>
        </p:spPr>
        <p:txBody>
          <a:bodyPr wrap="squar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Focus on the Recipient's Needs</a:t>
            </a:r>
            <a:endParaRPr lang="en-US" sz="2200" dirty="0"/>
          </a:p>
        </p:txBody>
      </p:sp>
      <p:sp>
        <p:nvSpPr>
          <p:cNvPr id="15" name="Text 13"/>
          <p:cNvSpPr/>
          <p:nvPr/>
        </p:nvSpPr>
        <p:spPr>
          <a:xfrm>
            <a:off x="10377249" y="4643438"/>
            <a:ext cx="3459242" cy="2540318"/>
          </a:xfrm>
          <a:prstGeom prst="rect">
            <a:avLst/>
          </a:prstGeom>
          <a:noFill/>
          <a:ln/>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A good business letter should always focus on the recipient's needs and interests. Tailoring the message to their specific situation demonstrates empathy and understanding, making the communication more effective.</a:t>
            </a:r>
            <a:endParaRPr lang="en-US" sz="1750" dirty="0"/>
          </a:p>
        </p:txBody>
      </p:sp>
      <p:pic>
        <p:nvPicPr>
          <p:cNvPr id="17" name="Picture 16">
            <a:extLst>
              <a:ext uri="{FF2B5EF4-FFF2-40B4-BE49-F238E27FC236}">
                <a16:creationId xmlns:a16="http://schemas.microsoft.com/office/drawing/2014/main" id="{BB7556C8-A6CC-8F43-A8D5-0C8E95B83D95}"/>
              </a:ext>
            </a:extLst>
          </p:cNvPr>
          <p:cNvPicPr>
            <a:picLocks noChangeAspect="1"/>
          </p:cNvPicPr>
          <p:nvPr/>
        </p:nvPicPr>
        <p:blipFill>
          <a:blip r:embed="rId3"/>
          <a:stretch>
            <a:fillRect/>
          </a:stretch>
        </p:blipFill>
        <p:spPr>
          <a:xfrm>
            <a:off x="11782027" y="7728464"/>
            <a:ext cx="2848373" cy="4001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03302" y="585192"/>
            <a:ext cx="12377857" cy="627817"/>
          </a:xfrm>
          <a:prstGeom prst="rect">
            <a:avLst/>
          </a:prstGeom>
          <a:noFill/>
          <a:ln/>
        </p:spPr>
        <p:txBody>
          <a:bodyPr wrap="none" lIns="0" tIns="0" rIns="0" bIns="0" rtlCol="0" anchor="t"/>
          <a:lstStyle/>
          <a:p>
            <a:pPr marL="0" indent="0">
              <a:lnSpc>
                <a:spcPts val="4900"/>
              </a:lnSpc>
              <a:buNone/>
            </a:pPr>
            <a:r>
              <a:rPr lang="en-US" sz="3950" dirty="0">
                <a:solidFill>
                  <a:srgbClr val="124E73"/>
                </a:solidFill>
                <a:latin typeface="MuseoModerno Medium" pitchFamily="34" charset="0"/>
                <a:ea typeface="MuseoModerno Medium" pitchFamily="34" charset="-122"/>
                <a:cs typeface="MuseoModerno Medium" pitchFamily="34" charset="-120"/>
              </a:rPr>
              <a:t>Basic Principles and Types of Office Communication</a:t>
            </a:r>
            <a:endParaRPr lang="en-US" sz="3950" dirty="0"/>
          </a:p>
        </p:txBody>
      </p:sp>
      <p:sp>
        <p:nvSpPr>
          <p:cNvPr id="3" name="Text 1"/>
          <p:cNvSpPr/>
          <p:nvPr/>
        </p:nvSpPr>
        <p:spPr>
          <a:xfrm>
            <a:off x="703302" y="1614845"/>
            <a:ext cx="13223796" cy="964406"/>
          </a:xfrm>
          <a:prstGeom prst="rect">
            <a:avLst/>
          </a:prstGeom>
          <a:noFill/>
          <a:ln/>
        </p:spPr>
        <p:txBody>
          <a:bodyPr wrap="square" lIns="0" tIns="0" rIns="0" bIns="0" rtlCol="0" anchor="t"/>
          <a:lstStyle/>
          <a:p>
            <a:pPr marL="0" indent="0">
              <a:lnSpc>
                <a:spcPts val="2500"/>
              </a:lnSpc>
              <a:buNone/>
            </a:pPr>
            <a:r>
              <a:rPr lang="en-US" sz="1550" dirty="0">
                <a:solidFill>
                  <a:srgbClr val="2B4150"/>
                </a:solidFill>
                <a:latin typeface="Source Sans Pro" pitchFamily="34" charset="0"/>
                <a:ea typeface="Source Sans Pro" pitchFamily="34" charset="-122"/>
                <a:cs typeface="Source Sans Pro" pitchFamily="34" charset="-120"/>
              </a:rPr>
              <a:t>Office communication is a multifaceted process that involves the exchange of information within an organization. Effective communication is crucial for success, as it fosters teamwork, promotes collaboration, and ensures that everyone is on the same page. Understanding basic principles and types of office communication can significantly enhance the effectiveness of any organization.</a:t>
            </a:r>
            <a:endParaRPr lang="en-US" sz="1550" dirty="0"/>
          </a:p>
        </p:txBody>
      </p:sp>
      <p:sp>
        <p:nvSpPr>
          <p:cNvPr id="4" name="Shape 2"/>
          <p:cNvSpPr/>
          <p:nvPr/>
        </p:nvSpPr>
        <p:spPr>
          <a:xfrm>
            <a:off x="993219" y="2805232"/>
            <a:ext cx="22860" cy="4839057"/>
          </a:xfrm>
          <a:prstGeom prst="roundRect">
            <a:avLst>
              <a:gd name="adj" fmla="val 131856"/>
            </a:avLst>
          </a:prstGeom>
          <a:solidFill>
            <a:srgbClr val="D9D4C9"/>
          </a:solidFill>
          <a:ln/>
        </p:spPr>
        <p:txBody>
          <a:bodyPr/>
          <a:lstStyle/>
          <a:p>
            <a:endParaRPr lang="en-US"/>
          </a:p>
        </p:txBody>
      </p:sp>
      <p:sp>
        <p:nvSpPr>
          <p:cNvPr id="5" name="Shape 3"/>
          <p:cNvSpPr/>
          <p:nvPr/>
        </p:nvSpPr>
        <p:spPr>
          <a:xfrm>
            <a:off x="1207830" y="3245763"/>
            <a:ext cx="703302" cy="22860"/>
          </a:xfrm>
          <a:prstGeom prst="roundRect">
            <a:avLst>
              <a:gd name="adj" fmla="val 131856"/>
            </a:avLst>
          </a:prstGeom>
          <a:solidFill>
            <a:srgbClr val="D9D4C9"/>
          </a:solidFill>
          <a:ln/>
        </p:spPr>
        <p:txBody>
          <a:bodyPr/>
          <a:lstStyle/>
          <a:p>
            <a:endParaRPr lang="en-US"/>
          </a:p>
        </p:txBody>
      </p:sp>
      <p:sp>
        <p:nvSpPr>
          <p:cNvPr id="6" name="Shape 4"/>
          <p:cNvSpPr/>
          <p:nvPr/>
        </p:nvSpPr>
        <p:spPr>
          <a:xfrm>
            <a:off x="778609" y="3031212"/>
            <a:ext cx="452080" cy="452080"/>
          </a:xfrm>
          <a:prstGeom prst="roundRect">
            <a:avLst>
              <a:gd name="adj" fmla="val 6667"/>
            </a:avLst>
          </a:prstGeom>
          <a:solidFill>
            <a:srgbClr val="F3EEE3"/>
          </a:solidFill>
          <a:ln/>
        </p:spPr>
        <p:txBody>
          <a:bodyPr/>
          <a:lstStyle/>
          <a:p>
            <a:endParaRPr lang="en-US"/>
          </a:p>
        </p:txBody>
      </p:sp>
      <p:sp>
        <p:nvSpPr>
          <p:cNvPr id="7" name="Text 5"/>
          <p:cNvSpPr/>
          <p:nvPr/>
        </p:nvSpPr>
        <p:spPr>
          <a:xfrm>
            <a:off x="933867" y="3106460"/>
            <a:ext cx="141446" cy="301466"/>
          </a:xfrm>
          <a:prstGeom prst="rect">
            <a:avLst/>
          </a:prstGeom>
          <a:noFill/>
          <a:ln/>
        </p:spPr>
        <p:txBody>
          <a:bodyPr wrap="none" lIns="0" tIns="0" rIns="0" bIns="0" rtlCol="0" anchor="t"/>
          <a:lstStyle/>
          <a:p>
            <a:pPr marL="0" indent="0" algn="ctr">
              <a:lnSpc>
                <a:spcPts val="2350"/>
              </a:lnSpc>
              <a:buNone/>
            </a:pPr>
            <a:r>
              <a:rPr lang="en-US" sz="2350" dirty="0">
                <a:solidFill>
                  <a:srgbClr val="2B4150"/>
                </a:solidFill>
                <a:latin typeface="MuseoModerno Medium" pitchFamily="34" charset="0"/>
                <a:ea typeface="MuseoModerno Medium" pitchFamily="34" charset="-122"/>
                <a:cs typeface="MuseoModerno Medium" pitchFamily="34" charset="-120"/>
              </a:rPr>
              <a:t>1</a:t>
            </a:r>
            <a:endParaRPr lang="en-US" sz="2350" dirty="0"/>
          </a:p>
        </p:txBody>
      </p:sp>
      <p:sp>
        <p:nvSpPr>
          <p:cNvPr id="8" name="Text 6"/>
          <p:cNvSpPr/>
          <p:nvPr/>
        </p:nvSpPr>
        <p:spPr>
          <a:xfrm>
            <a:off x="2109788" y="3006090"/>
            <a:ext cx="2748082" cy="313968"/>
          </a:xfrm>
          <a:prstGeom prst="rect">
            <a:avLst/>
          </a:prstGeom>
          <a:noFill/>
          <a:ln/>
        </p:spPr>
        <p:txBody>
          <a:bodyPr wrap="none" lIns="0" tIns="0" rIns="0" bIns="0" rtlCol="0" anchor="t"/>
          <a:lstStyle/>
          <a:p>
            <a:pPr marL="0" indent="0" algn="l">
              <a:lnSpc>
                <a:spcPts val="2450"/>
              </a:lnSpc>
              <a:buNone/>
            </a:pPr>
            <a:r>
              <a:rPr lang="en-US" sz="1950" dirty="0">
                <a:solidFill>
                  <a:srgbClr val="2B4150"/>
                </a:solidFill>
                <a:latin typeface="MuseoModerno Medium" pitchFamily="34" charset="0"/>
                <a:ea typeface="MuseoModerno Medium" pitchFamily="34" charset="-122"/>
                <a:cs typeface="MuseoModerno Medium" pitchFamily="34" charset="-120"/>
              </a:rPr>
              <a:t>Verbal Communication</a:t>
            </a:r>
            <a:endParaRPr lang="en-US" sz="1950" dirty="0"/>
          </a:p>
        </p:txBody>
      </p:sp>
      <p:sp>
        <p:nvSpPr>
          <p:cNvPr id="9" name="Text 7"/>
          <p:cNvSpPr/>
          <p:nvPr/>
        </p:nvSpPr>
        <p:spPr>
          <a:xfrm>
            <a:off x="2109788" y="3440549"/>
            <a:ext cx="11817310" cy="642938"/>
          </a:xfrm>
          <a:prstGeom prst="rect">
            <a:avLst/>
          </a:prstGeom>
          <a:noFill/>
          <a:ln/>
        </p:spPr>
        <p:txBody>
          <a:bodyPr wrap="square" lIns="0" tIns="0" rIns="0" bIns="0" rtlCol="0" anchor="t"/>
          <a:lstStyle/>
          <a:p>
            <a:pPr marL="0" indent="0" algn="l">
              <a:lnSpc>
                <a:spcPts val="2500"/>
              </a:lnSpc>
              <a:buNone/>
            </a:pPr>
            <a:r>
              <a:rPr lang="en-US" sz="1550" dirty="0">
                <a:solidFill>
                  <a:srgbClr val="2B4150"/>
                </a:solidFill>
                <a:latin typeface="Source Sans Pro" pitchFamily="34" charset="0"/>
                <a:ea typeface="Source Sans Pro" pitchFamily="34" charset="-122"/>
                <a:cs typeface="Source Sans Pro" pitchFamily="34" charset="-120"/>
              </a:rPr>
              <a:t>Verbal communication involves the spoken word. It includes meetings, phone calls, and informal conversations, all of which play a vital role in daily office operations.</a:t>
            </a:r>
            <a:endParaRPr lang="en-US" sz="1550" dirty="0"/>
          </a:p>
        </p:txBody>
      </p:sp>
      <p:sp>
        <p:nvSpPr>
          <p:cNvPr id="10" name="Shape 8"/>
          <p:cNvSpPr/>
          <p:nvPr/>
        </p:nvSpPr>
        <p:spPr>
          <a:xfrm>
            <a:off x="1207830" y="4925735"/>
            <a:ext cx="703302" cy="22860"/>
          </a:xfrm>
          <a:prstGeom prst="roundRect">
            <a:avLst>
              <a:gd name="adj" fmla="val 131856"/>
            </a:avLst>
          </a:prstGeom>
          <a:solidFill>
            <a:srgbClr val="D9D4C9"/>
          </a:solidFill>
          <a:ln/>
        </p:spPr>
        <p:txBody>
          <a:bodyPr/>
          <a:lstStyle/>
          <a:p>
            <a:endParaRPr lang="en-US"/>
          </a:p>
        </p:txBody>
      </p:sp>
      <p:sp>
        <p:nvSpPr>
          <p:cNvPr id="11" name="Shape 9"/>
          <p:cNvSpPr/>
          <p:nvPr/>
        </p:nvSpPr>
        <p:spPr>
          <a:xfrm>
            <a:off x="778609" y="4711184"/>
            <a:ext cx="452080" cy="452080"/>
          </a:xfrm>
          <a:prstGeom prst="roundRect">
            <a:avLst>
              <a:gd name="adj" fmla="val 6667"/>
            </a:avLst>
          </a:prstGeom>
          <a:solidFill>
            <a:srgbClr val="F3EEE3"/>
          </a:solidFill>
          <a:ln/>
        </p:spPr>
        <p:txBody>
          <a:bodyPr/>
          <a:lstStyle/>
          <a:p>
            <a:endParaRPr lang="en-US"/>
          </a:p>
        </p:txBody>
      </p:sp>
      <p:sp>
        <p:nvSpPr>
          <p:cNvPr id="12" name="Text 10"/>
          <p:cNvSpPr/>
          <p:nvPr/>
        </p:nvSpPr>
        <p:spPr>
          <a:xfrm>
            <a:off x="920770" y="4786432"/>
            <a:ext cx="167640" cy="301466"/>
          </a:xfrm>
          <a:prstGeom prst="rect">
            <a:avLst/>
          </a:prstGeom>
          <a:noFill/>
          <a:ln/>
        </p:spPr>
        <p:txBody>
          <a:bodyPr wrap="none" lIns="0" tIns="0" rIns="0" bIns="0" rtlCol="0" anchor="t"/>
          <a:lstStyle/>
          <a:p>
            <a:pPr marL="0" indent="0" algn="ctr">
              <a:lnSpc>
                <a:spcPts val="2350"/>
              </a:lnSpc>
              <a:buNone/>
            </a:pPr>
            <a:r>
              <a:rPr lang="en-US" sz="2350" dirty="0">
                <a:solidFill>
                  <a:srgbClr val="2B4150"/>
                </a:solidFill>
                <a:latin typeface="MuseoModerno Medium" pitchFamily="34" charset="0"/>
                <a:ea typeface="MuseoModerno Medium" pitchFamily="34" charset="-122"/>
                <a:cs typeface="MuseoModerno Medium" pitchFamily="34" charset="-120"/>
              </a:rPr>
              <a:t>2</a:t>
            </a:r>
            <a:endParaRPr lang="en-US" sz="2350" dirty="0"/>
          </a:p>
        </p:txBody>
      </p:sp>
      <p:sp>
        <p:nvSpPr>
          <p:cNvPr id="13" name="Text 11"/>
          <p:cNvSpPr/>
          <p:nvPr/>
        </p:nvSpPr>
        <p:spPr>
          <a:xfrm>
            <a:off x="2109788" y="4686062"/>
            <a:ext cx="2890480" cy="313968"/>
          </a:xfrm>
          <a:prstGeom prst="rect">
            <a:avLst/>
          </a:prstGeom>
          <a:noFill/>
          <a:ln/>
        </p:spPr>
        <p:txBody>
          <a:bodyPr wrap="none" lIns="0" tIns="0" rIns="0" bIns="0" rtlCol="0" anchor="t"/>
          <a:lstStyle/>
          <a:p>
            <a:pPr marL="0" indent="0" algn="l">
              <a:lnSpc>
                <a:spcPts val="2450"/>
              </a:lnSpc>
              <a:buNone/>
            </a:pPr>
            <a:r>
              <a:rPr lang="en-US" sz="1950" dirty="0">
                <a:solidFill>
                  <a:srgbClr val="2B4150"/>
                </a:solidFill>
                <a:latin typeface="MuseoModerno Medium" pitchFamily="34" charset="0"/>
                <a:ea typeface="MuseoModerno Medium" pitchFamily="34" charset="-122"/>
                <a:cs typeface="MuseoModerno Medium" pitchFamily="34" charset="-120"/>
              </a:rPr>
              <a:t>Written Communication</a:t>
            </a:r>
            <a:endParaRPr lang="en-US" sz="1950" dirty="0"/>
          </a:p>
        </p:txBody>
      </p:sp>
      <p:sp>
        <p:nvSpPr>
          <p:cNvPr id="14" name="Text 12"/>
          <p:cNvSpPr/>
          <p:nvPr/>
        </p:nvSpPr>
        <p:spPr>
          <a:xfrm>
            <a:off x="2109788" y="5120521"/>
            <a:ext cx="11817310" cy="642938"/>
          </a:xfrm>
          <a:prstGeom prst="rect">
            <a:avLst/>
          </a:prstGeom>
          <a:noFill/>
          <a:ln/>
        </p:spPr>
        <p:txBody>
          <a:bodyPr wrap="square" lIns="0" tIns="0" rIns="0" bIns="0" rtlCol="0" anchor="t"/>
          <a:lstStyle/>
          <a:p>
            <a:pPr marL="0" indent="0" algn="l">
              <a:lnSpc>
                <a:spcPts val="2500"/>
              </a:lnSpc>
              <a:buNone/>
            </a:pPr>
            <a:r>
              <a:rPr lang="en-US" sz="1550" dirty="0">
                <a:solidFill>
                  <a:srgbClr val="2B4150"/>
                </a:solidFill>
                <a:latin typeface="Source Sans Pro" pitchFamily="34" charset="0"/>
                <a:ea typeface="Source Sans Pro" pitchFamily="34" charset="-122"/>
                <a:cs typeface="Source Sans Pro" pitchFamily="34" charset="-120"/>
              </a:rPr>
              <a:t>Written communication involves the exchange of written documents such as emails, memos, reports, and letters. Written communication ensures a clear and documented record of information.</a:t>
            </a:r>
            <a:endParaRPr lang="en-US" sz="1550" dirty="0"/>
          </a:p>
        </p:txBody>
      </p:sp>
      <p:sp>
        <p:nvSpPr>
          <p:cNvPr id="15" name="Shape 13"/>
          <p:cNvSpPr/>
          <p:nvPr/>
        </p:nvSpPr>
        <p:spPr>
          <a:xfrm>
            <a:off x="1207830" y="6605707"/>
            <a:ext cx="703302" cy="22860"/>
          </a:xfrm>
          <a:prstGeom prst="roundRect">
            <a:avLst>
              <a:gd name="adj" fmla="val 131856"/>
            </a:avLst>
          </a:prstGeom>
          <a:solidFill>
            <a:srgbClr val="D9D4C9"/>
          </a:solidFill>
          <a:ln/>
        </p:spPr>
        <p:txBody>
          <a:bodyPr/>
          <a:lstStyle/>
          <a:p>
            <a:endParaRPr lang="en-US"/>
          </a:p>
        </p:txBody>
      </p:sp>
      <p:sp>
        <p:nvSpPr>
          <p:cNvPr id="16" name="Shape 14"/>
          <p:cNvSpPr/>
          <p:nvPr/>
        </p:nvSpPr>
        <p:spPr>
          <a:xfrm>
            <a:off x="778609" y="6391156"/>
            <a:ext cx="452080" cy="452080"/>
          </a:xfrm>
          <a:prstGeom prst="roundRect">
            <a:avLst>
              <a:gd name="adj" fmla="val 6667"/>
            </a:avLst>
          </a:prstGeom>
          <a:solidFill>
            <a:srgbClr val="F3EEE3"/>
          </a:solidFill>
          <a:ln/>
        </p:spPr>
        <p:txBody>
          <a:bodyPr/>
          <a:lstStyle/>
          <a:p>
            <a:endParaRPr lang="en-US"/>
          </a:p>
        </p:txBody>
      </p:sp>
      <p:sp>
        <p:nvSpPr>
          <p:cNvPr id="17" name="Text 15"/>
          <p:cNvSpPr/>
          <p:nvPr/>
        </p:nvSpPr>
        <p:spPr>
          <a:xfrm>
            <a:off x="919936" y="6466403"/>
            <a:ext cx="169426" cy="301466"/>
          </a:xfrm>
          <a:prstGeom prst="rect">
            <a:avLst/>
          </a:prstGeom>
          <a:noFill/>
          <a:ln/>
        </p:spPr>
        <p:txBody>
          <a:bodyPr wrap="none" lIns="0" tIns="0" rIns="0" bIns="0" rtlCol="0" anchor="t"/>
          <a:lstStyle/>
          <a:p>
            <a:pPr marL="0" indent="0" algn="ctr">
              <a:lnSpc>
                <a:spcPts val="2350"/>
              </a:lnSpc>
              <a:buNone/>
            </a:pPr>
            <a:r>
              <a:rPr lang="en-US" sz="2350" dirty="0">
                <a:solidFill>
                  <a:srgbClr val="2B4150"/>
                </a:solidFill>
                <a:latin typeface="MuseoModerno Medium" pitchFamily="34" charset="0"/>
                <a:ea typeface="MuseoModerno Medium" pitchFamily="34" charset="-122"/>
                <a:cs typeface="MuseoModerno Medium" pitchFamily="34" charset="-120"/>
              </a:rPr>
              <a:t>3</a:t>
            </a:r>
            <a:endParaRPr lang="en-US" sz="2350" dirty="0"/>
          </a:p>
        </p:txBody>
      </p:sp>
      <p:sp>
        <p:nvSpPr>
          <p:cNvPr id="18" name="Text 16"/>
          <p:cNvSpPr/>
          <p:nvPr/>
        </p:nvSpPr>
        <p:spPr>
          <a:xfrm>
            <a:off x="2109788" y="6366034"/>
            <a:ext cx="3225165" cy="313968"/>
          </a:xfrm>
          <a:prstGeom prst="rect">
            <a:avLst/>
          </a:prstGeom>
          <a:noFill/>
          <a:ln/>
        </p:spPr>
        <p:txBody>
          <a:bodyPr wrap="none" lIns="0" tIns="0" rIns="0" bIns="0" rtlCol="0" anchor="t"/>
          <a:lstStyle/>
          <a:p>
            <a:pPr marL="0" indent="0" algn="l">
              <a:lnSpc>
                <a:spcPts val="2450"/>
              </a:lnSpc>
              <a:buNone/>
            </a:pPr>
            <a:r>
              <a:rPr lang="en-US" sz="1950" dirty="0">
                <a:solidFill>
                  <a:srgbClr val="2B4150"/>
                </a:solidFill>
                <a:latin typeface="MuseoModerno Medium" pitchFamily="34" charset="0"/>
                <a:ea typeface="MuseoModerno Medium" pitchFamily="34" charset="-122"/>
                <a:cs typeface="MuseoModerno Medium" pitchFamily="34" charset="-120"/>
              </a:rPr>
              <a:t>Nonverbal Communication</a:t>
            </a:r>
            <a:endParaRPr lang="en-US" sz="1950" dirty="0"/>
          </a:p>
        </p:txBody>
      </p:sp>
      <p:sp>
        <p:nvSpPr>
          <p:cNvPr id="19" name="Text 17"/>
          <p:cNvSpPr/>
          <p:nvPr/>
        </p:nvSpPr>
        <p:spPr>
          <a:xfrm>
            <a:off x="2109788" y="6800493"/>
            <a:ext cx="11817310" cy="642938"/>
          </a:xfrm>
          <a:prstGeom prst="rect">
            <a:avLst/>
          </a:prstGeom>
          <a:noFill/>
          <a:ln/>
        </p:spPr>
        <p:txBody>
          <a:bodyPr wrap="square" lIns="0" tIns="0" rIns="0" bIns="0" rtlCol="0" anchor="t"/>
          <a:lstStyle/>
          <a:p>
            <a:pPr marL="0" indent="0" algn="l">
              <a:lnSpc>
                <a:spcPts val="2500"/>
              </a:lnSpc>
              <a:buNone/>
            </a:pPr>
            <a:r>
              <a:rPr lang="en-US" sz="1550" dirty="0">
                <a:solidFill>
                  <a:srgbClr val="2B4150"/>
                </a:solidFill>
                <a:latin typeface="Source Sans Pro" pitchFamily="34" charset="0"/>
                <a:ea typeface="Source Sans Pro" pitchFamily="34" charset="-122"/>
                <a:cs typeface="Source Sans Pro" pitchFamily="34" charset="-120"/>
              </a:rPr>
              <a:t>Nonverbal communication encompasses body language, facial expressions, and tone of voice. These cues often convey more than spoken words and can significantly impact communication effectiveness.</a:t>
            </a:r>
            <a:endParaRPr lang="en-US" sz="1550" dirty="0"/>
          </a:p>
        </p:txBody>
      </p:sp>
      <p:pic>
        <p:nvPicPr>
          <p:cNvPr id="20" name="Picture 19">
            <a:extLst>
              <a:ext uri="{FF2B5EF4-FFF2-40B4-BE49-F238E27FC236}">
                <a16:creationId xmlns:a16="http://schemas.microsoft.com/office/drawing/2014/main" id="{26AD0F21-CDDE-2323-EED6-6834BED345B2}"/>
              </a:ext>
            </a:extLst>
          </p:cNvPr>
          <p:cNvPicPr>
            <a:picLocks noChangeAspect="1"/>
          </p:cNvPicPr>
          <p:nvPr/>
        </p:nvPicPr>
        <p:blipFill>
          <a:blip r:embed="rId3"/>
          <a:stretch>
            <a:fillRect/>
          </a:stretch>
        </p:blipFill>
        <p:spPr>
          <a:xfrm>
            <a:off x="11782027" y="7728464"/>
            <a:ext cx="2848373" cy="4001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Custom</PresentationFormat>
  <Paragraphs>47</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Source Sans Pro</vt:lpstr>
      <vt:lpstr>Aharoni</vt:lpstr>
      <vt:lpstr>MuseoModerno Medium</vt:lpstr>
      <vt:lpstr>Arial Black</vt:lpstr>
      <vt:lpstr>Arial</vt:lpstr>
      <vt:lpstr>Source Sans Pro Bold</vt:lpstr>
      <vt:lpstr>Office Theme</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2024-11-14T08:17:41Z</dcterms:created>
  <dcterms:modified xsi:type="dcterms:W3CDTF">2024-11-29T08:37:43Z</dcterms:modified>
</cp:coreProperties>
</file>