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56" r:id="rId3"/>
    <p:sldId id="257" r:id="rId4"/>
    <p:sldId id="258" r:id="rId5"/>
  </p:sldIdLst>
  <p:sldSz cx="14630400" cy="8229600"/>
  <p:notesSz cx="8229600" cy="14630400"/>
  <p:embeddedFontLst>
    <p:embeddedFont>
      <p:font typeface="Aharoni" panose="02010803020104030203" pitchFamily="2" charset="-79"/>
      <p:bold r:id="rId7"/>
    </p:embeddedFont>
    <p:embeddedFont>
      <p:font typeface="Arial Black" panose="020B0A04020102020204" pitchFamily="34" charset="0"/>
      <p:bold r:id="rId8"/>
    </p:embeddedFont>
    <p:embeddedFont>
      <p:font typeface="Open Sans" panose="020B0606030504020204" pitchFamily="34" charset="0"/>
      <p:regular r:id="rId9"/>
      <p:bold r:id="rId10"/>
      <p:italic r:id="rId11"/>
      <p:boldItalic r:id="rId12"/>
    </p:embeddedFont>
    <p:embeddedFont>
      <p:font typeface="Open Sans Bold" panose="020B0806030504020204" pitchFamily="34" charset="0"/>
      <p:bold r:id="rId13"/>
    </p:embeddedFont>
    <p:embeddedFont>
      <p:font typeface="Playfair Display Bold" panose="00000800000000000000" pitchFamily="2" charset="0"/>
      <p:bold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73" d="100"/>
          <a:sy n="73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0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C0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3F3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011" y="411997"/>
            <a:ext cx="2314575" cy="198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01586" y="361378"/>
            <a:ext cx="101513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6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60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6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88932" y="2946206"/>
            <a:ext cx="9807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 </a:t>
            </a:r>
            <a:r>
              <a:rPr lang="en-US" sz="3200" b="1" dirty="0" err="1">
                <a:solidFill>
                  <a:srgbClr val="7030A0"/>
                </a:solidFill>
              </a:rPr>
              <a:t>Programme</a:t>
            </a:r>
            <a:r>
              <a:rPr lang="en-US" sz="32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2488931" y="3699269"/>
            <a:ext cx="81964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Office Management</a:t>
            </a:r>
          </a:p>
          <a:p>
            <a:r>
              <a:rPr lang="en-US" sz="220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22HRM4EC5</a:t>
            </a:r>
            <a:endParaRPr lang="en-US" sz="22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89364" y="4820675"/>
            <a:ext cx="84516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 Unit-I</a:t>
            </a:r>
          </a:p>
          <a:p>
            <a:pPr algn="ctr"/>
            <a:r>
              <a:rPr lang="en-US" sz="2800" b="1" dirty="0">
                <a:solidFill>
                  <a:srgbClr val="7030A0"/>
                </a:solidFill>
                <a:latin typeface="Arial Black" pitchFamily="34" charset="0"/>
              </a:rPr>
              <a:t>Office – Nature, Functions and Importance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7599" y="5904854"/>
            <a:ext cx="73152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800" b="1" dirty="0">
                <a:solidFill>
                  <a:schemeClr val="accent6"/>
                </a:solidFill>
              </a:rPr>
              <a:t>Department of Lifelong Learning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3790" y="1188839"/>
            <a:ext cx="7556421" cy="195643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7700"/>
              </a:lnSpc>
              <a:buNone/>
            </a:pPr>
            <a:r>
              <a:rPr lang="en-US" sz="61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Office Management: An Overview</a:t>
            </a:r>
            <a:endParaRPr lang="en-US" sz="6150" dirty="0"/>
          </a:p>
        </p:txBody>
      </p:sp>
      <p:sp>
        <p:nvSpPr>
          <p:cNvPr id="4" name="Text 1"/>
          <p:cNvSpPr/>
          <p:nvPr/>
        </p:nvSpPr>
        <p:spPr>
          <a:xfrm>
            <a:off x="793790" y="3485436"/>
            <a:ext cx="7556421" cy="2903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Office management is the administrative and operational function responsible for ensuring the smooth and efficient running of an office environment. It encompasses a wide range of activities, from managing office space and resources to handling administrative tasks, coordinating communication, and maintaining a productive work environment. Effective office management plays a critical role in supporting organizational goals and fostering a positive and productive workplace.</a:t>
            </a:r>
            <a:endParaRPr lang="en-US" sz="1750" dirty="0"/>
          </a:p>
        </p:txBody>
      </p:sp>
      <p:sp>
        <p:nvSpPr>
          <p:cNvPr id="5" name="Shape 2"/>
          <p:cNvSpPr/>
          <p:nvPr/>
        </p:nvSpPr>
        <p:spPr>
          <a:xfrm>
            <a:off x="793790" y="6660713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410" y="6668333"/>
            <a:ext cx="347663" cy="34766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270040" y="6643807"/>
            <a:ext cx="2248019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39393C"/>
                </a:solidFill>
                <a:latin typeface="Open Sans Bold" pitchFamily="34" charset="0"/>
                <a:ea typeface="Open Sans Bold" pitchFamily="34" charset="-122"/>
                <a:cs typeface="Open Sans Bold" pitchFamily="34" charset="-120"/>
              </a:rPr>
              <a:t>by Presentation</a:t>
            </a:r>
            <a:endParaRPr lang="en-US" sz="2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22F2531-DAA3-42C9-CA02-3CB8AB196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410" y="6633176"/>
            <a:ext cx="2717361" cy="54957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96132" y="935831"/>
            <a:ext cx="7606903" cy="633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Functions of Office Management</a:t>
            </a:r>
            <a:endParaRPr lang="en-US" sz="3950" dirty="0"/>
          </a:p>
        </p:txBody>
      </p:sp>
      <p:sp>
        <p:nvSpPr>
          <p:cNvPr id="4" name="Shape 1"/>
          <p:cNvSpPr/>
          <p:nvPr/>
        </p:nvSpPr>
        <p:spPr>
          <a:xfrm>
            <a:off x="6196132" y="2101691"/>
            <a:ext cx="456248" cy="456248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65915" y="2177653"/>
            <a:ext cx="116562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1</a:t>
            </a:r>
            <a:endParaRPr lang="en-US" sz="2350" dirty="0"/>
          </a:p>
        </p:txBody>
      </p:sp>
      <p:sp>
        <p:nvSpPr>
          <p:cNvPr id="6" name="Text 3"/>
          <p:cNvSpPr/>
          <p:nvPr/>
        </p:nvSpPr>
        <p:spPr>
          <a:xfrm>
            <a:off x="6855143" y="2101691"/>
            <a:ext cx="2657832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Resource Management</a:t>
            </a:r>
            <a:endParaRPr lang="en-US" sz="1950" dirty="0"/>
          </a:p>
        </p:txBody>
      </p:sp>
      <p:sp>
        <p:nvSpPr>
          <p:cNvPr id="7" name="Text 4"/>
          <p:cNvSpPr/>
          <p:nvPr/>
        </p:nvSpPr>
        <p:spPr>
          <a:xfrm>
            <a:off x="6855143" y="2540079"/>
            <a:ext cx="3101935" cy="1945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Office managers are responsible for the efficient allocation and utilization of office resources, including office space, equipment, supplies, and technology.</a:t>
            </a:r>
            <a:endParaRPr lang="en-US" sz="1550" dirty="0"/>
          </a:p>
        </p:txBody>
      </p:sp>
      <p:sp>
        <p:nvSpPr>
          <p:cNvPr id="8" name="Shape 5"/>
          <p:cNvSpPr/>
          <p:nvPr/>
        </p:nvSpPr>
        <p:spPr>
          <a:xfrm>
            <a:off x="10159841" y="2101691"/>
            <a:ext cx="456248" cy="456248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9" name="Text 6"/>
          <p:cNvSpPr/>
          <p:nvPr/>
        </p:nvSpPr>
        <p:spPr>
          <a:xfrm>
            <a:off x="10308431" y="2177653"/>
            <a:ext cx="159068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7"/>
          <p:cNvSpPr/>
          <p:nvPr/>
        </p:nvSpPr>
        <p:spPr>
          <a:xfrm>
            <a:off x="10818852" y="2101691"/>
            <a:ext cx="2534960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Administrative Tasks</a:t>
            </a:r>
            <a:endParaRPr lang="en-US" sz="1950" dirty="0"/>
          </a:p>
        </p:txBody>
      </p:sp>
      <p:sp>
        <p:nvSpPr>
          <p:cNvPr id="11" name="Text 8"/>
          <p:cNvSpPr/>
          <p:nvPr/>
        </p:nvSpPr>
        <p:spPr>
          <a:xfrm>
            <a:off x="10818852" y="2540079"/>
            <a:ext cx="3101935" cy="1945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handle a variety of administrative tasks, such as managing calendars, scheduling meetings, handling correspondence, and processing paperwork.</a:t>
            </a:r>
            <a:endParaRPr lang="en-US" sz="1550" dirty="0"/>
          </a:p>
        </p:txBody>
      </p:sp>
      <p:sp>
        <p:nvSpPr>
          <p:cNvPr id="12" name="Shape 9"/>
          <p:cNvSpPr/>
          <p:nvPr/>
        </p:nvSpPr>
        <p:spPr>
          <a:xfrm>
            <a:off x="6196132" y="4916924"/>
            <a:ext cx="456248" cy="456248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Text 10"/>
          <p:cNvSpPr/>
          <p:nvPr/>
        </p:nvSpPr>
        <p:spPr>
          <a:xfrm>
            <a:off x="6349960" y="4992886"/>
            <a:ext cx="148471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3</a:t>
            </a:r>
            <a:endParaRPr lang="en-US" sz="2350" dirty="0"/>
          </a:p>
        </p:txBody>
      </p:sp>
      <p:sp>
        <p:nvSpPr>
          <p:cNvPr id="14" name="Text 11"/>
          <p:cNvSpPr/>
          <p:nvPr/>
        </p:nvSpPr>
        <p:spPr>
          <a:xfrm>
            <a:off x="6855143" y="4916924"/>
            <a:ext cx="3101935" cy="6336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Communication and Coordination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6855143" y="5672138"/>
            <a:ext cx="3101935" cy="1621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facilitate communication and coordination among different departments and individuals within the organization.</a:t>
            </a:r>
            <a:endParaRPr lang="en-US" sz="1550" dirty="0"/>
          </a:p>
        </p:txBody>
      </p:sp>
      <p:sp>
        <p:nvSpPr>
          <p:cNvPr id="16" name="Shape 13"/>
          <p:cNvSpPr/>
          <p:nvPr/>
        </p:nvSpPr>
        <p:spPr>
          <a:xfrm>
            <a:off x="10159841" y="4916924"/>
            <a:ext cx="456248" cy="456248"/>
          </a:xfrm>
          <a:prstGeom prst="roundRect">
            <a:avLst>
              <a:gd name="adj" fmla="val 6668"/>
            </a:avLst>
          </a:prstGeom>
          <a:solidFill>
            <a:srgbClr val="E0E0E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10307598" y="4992886"/>
            <a:ext cx="160615" cy="3042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4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10818852" y="4916924"/>
            <a:ext cx="2534960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39393C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Employee Support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10818852" y="5355312"/>
            <a:ext cx="3101935" cy="16216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50"/>
              </a:lnSpc>
              <a:buNone/>
            </a:pPr>
            <a:r>
              <a:rPr lang="en-US" sz="15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They provide support to employees, addressing their needs and concerns and ensuring a positive and productive work environment.</a:t>
            </a:r>
            <a:endParaRPr lang="en-US" sz="155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033E9CC-880E-7303-26BC-B3EC875F6F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3039" y="7680021"/>
            <a:ext cx="2717361" cy="5495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85511"/>
            <a:ext cx="130428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Scientific Management: Optimizing Office Efficiency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170045"/>
            <a:ext cx="32761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Time and Motion Studies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751189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Analyzing tasks to identify inefficiencies and optimize workflow.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5332928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Standardization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5332928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Establishing standard procedures and methods for tasks to ensure consistency and efficiency.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9872067" y="417004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101014"/>
                </a:solidFill>
                <a:latin typeface="Playfair Display Bold" pitchFamily="34" charset="0"/>
                <a:ea typeface="Playfair Display Bold" pitchFamily="34" charset="-122"/>
                <a:cs typeface="Playfair Display Bold" pitchFamily="34" charset="-120"/>
              </a:rPr>
              <a:t>Worker Training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9872067" y="4751189"/>
            <a:ext cx="39781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939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Providing employees with the necessary skills and knowledge to perform their tasks effectively.</a:t>
            </a:r>
            <a:endParaRPr lang="en-US" sz="175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C782DB-82F1-C09B-3968-761963D6F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3039" y="7571428"/>
            <a:ext cx="2717361" cy="5495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279</Words>
  <Application>Microsoft Office PowerPoint</Application>
  <PresentationFormat>Custom</PresentationFormat>
  <Paragraphs>38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Aharoni</vt:lpstr>
      <vt:lpstr>Open Sans</vt:lpstr>
      <vt:lpstr>Arial Black</vt:lpstr>
      <vt:lpstr>Arial</vt:lpstr>
      <vt:lpstr>Open Sans Bold</vt:lpstr>
      <vt:lpstr>Playfair Display 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Aadhi N</cp:lastModifiedBy>
  <cp:revision>4</cp:revision>
  <dcterms:created xsi:type="dcterms:W3CDTF">2024-11-14T08:03:24Z</dcterms:created>
  <dcterms:modified xsi:type="dcterms:W3CDTF">2024-11-29T08:35:31Z</dcterms:modified>
</cp:coreProperties>
</file>