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62" r:id="rId2"/>
    <p:sldId id="256" r:id="rId3"/>
    <p:sldId id="257" r:id="rId4"/>
    <p:sldId id="258" r:id="rId5"/>
    <p:sldId id="259" r:id="rId6"/>
    <p:sldId id="260" r:id="rId7"/>
    <p:sldId id="261" r:id="rId8"/>
  </p:sldIdLst>
  <p:sldSz cx="14630400" cy="8229600"/>
  <p:notesSz cx="8229600" cy="14630400"/>
  <p:embeddedFontLst>
    <p:embeddedFont>
      <p:font typeface="Noto Sans TC" panose="020B0604020202020204" charset="-128"/>
      <p:regular r:id="rId10"/>
    </p:embeddedFont>
    <p:embeddedFont>
      <p:font typeface="Aharoni" panose="02010803020104030203" pitchFamily="2" charset="-79"/>
      <p:bold r:id="rId11"/>
    </p:embeddedFont>
    <p:embeddedFont>
      <p:font typeface="Arial Black" panose="020B0A04020102020204" pitchFamily="34" charset="0"/>
      <p:bold r:id="rId12"/>
    </p:embeddedFont>
    <p:embeddedFont>
      <p:font typeface="Sora Medium"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7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7070C"/>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8196485"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Office Management</a:t>
            </a:r>
          </a:p>
          <a:p>
            <a:r>
              <a:rPr lang="en-US" sz="2200" b="1" dirty="0">
                <a:solidFill>
                  <a:srgbClr val="FF0000"/>
                </a:solidFill>
                <a:latin typeface="Arial Black" pitchFamily="34" charset="0"/>
                <a:cs typeface="Aharoni" pitchFamily="2" charset="-79"/>
              </a:rPr>
              <a:t>Course Code : 22HRM4EC5</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820675"/>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Unit-III</a:t>
            </a:r>
          </a:p>
          <a:p>
            <a:pPr algn="ctr"/>
            <a:r>
              <a:rPr lang="en-US" sz="2800" b="1" dirty="0">
                <a:solidFill>
                  <a:srgbClr val="7030A0"/>
                </a:solidFill>
                <a:latin typeface="Arial Black" pitchFamily="34" charset="0"/>
              </a:rPr>
              <a:t>Records Management and Filing</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70290"/>
            <a:ext cx="7556421" cy="1956435"/>
          </a:xfrm>
          <a:prstGeom prst="rect">
            <a:avLst/>
          </a:prstGeom>
          <a:noFill/>
          <a:ln/>
        </p:spPr>
        <p:txBody>
          <a:bodyPr wrap="square" lIns="0" tIns="0" rIns="0" bIns="0" rtlCol="0" anchor="t"/>
          <a:lstStyle/>
          <a:p>
            <a:pPr marL="0" indent="0">
              <a:lnSpc>
                <a:spcPts val="7700"/>
              </a:lnSpc>
              <a:buNone/>
            </a:pPr>
            <a:r>
              <a:rPr lang="en-US" sz="6150" dirty="0">
                <a:solidFill>
                  <a:srgbClr val="97B8FF"/>
                </a:solidFill>
                <a:latin typeface="Sora Medium" pitchFamily="34" charset="0"/>
                <a:ea typeface="Sora Medium" pitchFamily="34" charset="-122"/>
                <a:cs typeface="Sora Medium" pitchFamily="34" charset="-120"/>
              </a:rPr>
              <a:t>Records Management</a:t>
            </a:r>
            <a:endParaRPr lang="en-US" sz="6150" dirty="0"/>
          </a:p>
        </p:txBody>
      </p:sp>
      <p:sp>
        <p:nvSpPr>
          <p:cNvPr id="4" name="Text 1"/>
          <p:cNvSpPr/>
          <p:nvPr/>
        </p:nvSpPr>
        <p:spPr>
          <a:xfrm>
            <a:off x="793790" y="3666887"/>
            <a:ext cx="7556421" cy="2540318"/>
          </a:xfrm>
          <a:prstGeom prst="rect">
            <a:avLst/>
          </a:prstGeom>
          <a:noFill/>
          <a:ln/>
        </p:spPr>
        <p:txBody>
          <a:bodyPr wrap="square" lIns="0" tIns="0" rIns="0" bIns="0" rtlCol="0" anchor="t"/>
          <a:lstStyle/>
          <a:p>
            <a:pPr marL="0" indent="0">
              <a:lnSpc>
                <a:spcPts val="2850"/>
              </a:lnSpc>
              <a:buNone/>
            </a:pPr>
            <a:r>
              <a:rPr lang="en-US" sz="1750" dirty="0">
                <a:solidFill>
                  <a:srgbClr val="E0D6DE"/>
                </a:solidFill>
                <a:latin typeface="Noto Sans TC" pitchFamily="34" charset="0"/>
                <a:ea typeface="Noto Sans TC" pitchFamily="34" charset="-122"/>
                <a:cs typeface="Noto Sans TC" pitchFamily="34" charset="-120"/>
              </a:rPr>
              <a:t>Records management is a crucial aspect of any organization, regardless of its size or industry. It encompasses the systematic control of the creation, use, maintenance, storage, retrieval, and disposition of records. Effective records management ensures that organizations can access and utilize information efficiently and securely, supporting decision-making, compliance with regulations, and preservation of institutional memory.</a:t>
            </a:r>
            <a:endParaRPr lang="en-US" sz="1750" dirty="0"/>
          </a:p>
        </p:txBody>
      </p:sp>
      <p:sp>
        <p:nvSpPr>
          <p:cNvPr id="5" name="Shape 2"/>
          <p:cNvSpPr/>
          <p:nvPr/>
        </p:nvSpPr>
        <p:spPr>
          <a:xfrm>
            <a:off x="793790" y="6479262"/>
            <a:ext cx="362903" cy="362903"/>
          </a:xfrm>
          <a:prstGeom prst="roundRect">
            <a:avLst>
              <a:gd name="adj" fmla="val 25194296"/>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801410" y="6486882"/>
            <a:ext cx="347663" cy="347663"/>
          </a:xfrm>
          <a:prstGeom prst="rect">
            <a:avLst/>
          </a:prstGeom>
        </p:spPr>
      </p:pic>
      <p:sp>
        <p:nvSpPr>
          <p:cNvPr id="7" name="Text 3"/>
          <p:cNvSpPr/>
          <p:nvPr/>
        </p:nvSpPr>
        <p:spPr>
          <a:xfrm>
            <a:off x="1270040" y="6462355"/>
            <a:ext cx="2432209" cy="396835"/>
          </a:xfrm>
          <a:prstGeom prst="rect">
            <a:avLst/>
          </a:prstGeom>
          <a:noFill/>
          <a:ln/>
        </p:spPr>
        <p:txBody>
          <a:bodyPr wrap="none" lIns="0" tIns="0" rIns="0" bIns="0" rtlCol="0" anchor="t"/>
          <a:lstStyle/>
          <a:p>
            <a:pPr marL="0" indent="0" algn="l">
              <a:lnSpc>
                <a:spcPts val="3100"/>
              </a:lnSpc>
              <a:buNone/>
            </a:pPr>
            <a:r>
              <a:rPr lang="en-US" sz="2200" b="1" dirty="0">
                <a:solidFill>
                  <a:srgbClr val="E0D6DE"/>
                </a:solidFill>
                <a:latin typeface="Noto Sans TC Bold" pitchFamily="34" charset="0"/>
                <a:ea typeface="Noto Sans TC Bold" pitchFamily="34" charset="-122"/>
                <a:cs typeface="Noto Sans TC Bold" pitchFamily="34" charset="-120"/>
              </a:rPr>
              <a:t>by Presentation 4</a:t>
            </a:r>
            <a:endParaRPr lang="en-US" sz="2200" dirty="0"/>
          </a:p>
        </p:txBody>
      </p:sp>
      <p:pic>
        <p:nvPicPr>
          <p:cNvPr id="9" name="Picture 8">
            <a:extLst>
              <a:ext uri="{FF2B5EF4-FFF2-40B4-BE49-F238E27FC236}">
                <a16:creationId xmlns:a16="http://schemas.microsoft.com/office/drawing/2014/main" id="{B4B59F57-BBA6-DA2B-FD3C-1B1207CD6AAD}"/>
              </a:ext>
            </a:extLst>
          </p:cNvPr>
          <p:cNvPicPr>
            <a:picLocks noChangeAspect="1"/>
          </p:cNvPicPr>
          <p:nvPr/>
        </p:nvPicPr>
        <p:blipFill>
          <a:blip r:embed="rId5"/>
          <a:stretch>
            <a:fillRect/>
          </a:stretch>
        </p:blipFill>
        <p:spPr>
          <a:xfrm>
            <a:off x="654146" y="6462355"/>
            <a:ext cx="2858488" cy="438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69119" y="579001"/>
            <a:ext cx="4065746" cy="508159"/>
          </a:xfrm>
          <a:prstGeom prst="rect">
            <a:avLst/>
          </a:prstGeom>
          <a:noFill/>
          <a:ln/>
        </p:spPr>
        <p:txBody>
          <a:bodyPr wrap="none" lIns="0" tIns="0" rIns="0" bIns="0" rtlCol="0" anchor="t"/>
          <a:lstStyle/>
          <a:p>
            <a:pPr marL="0" indent="0">
              <a:lnSpc>
                <a:spcPts val="4000"/>
              </a:lnSpc>
              <a:buNone/>
            </a:pPr>
            <a:r>
              <a:rPr lang="en-US" sz="3200" dirty="0">
                <a:solidFill>
                  <a:srgbClr val="97B8FF"/>
                </a:solidFill>
                <a:latin typeface="Sora Medium" pitchFamily="34" charset="0"/>
                <a:ea typeface="Sora Medium" pitchFamily="34" charset="-122"/>
                <a:cs typeface="Sora Medium" pitchFamily="34" charset="-120"/>
              </a:rPr>
              <a:t>Definition-Scope</a:t>
            </a:r>
            <a:endParaRPr lang="en-US" sz="3200" dirty="0"/>
          </a:p>
        </p:txBody>
      </p:sp>
      <p:sp>
        <p:nvSpPr>
          <p:cNvPr id="3" name="Text 1"/>
          <p:cNvSpPr/>
          <p:nvPr/>
        </p:nvSpPr>
        <p:spPr>
          <a:xfrm>
            <a:off x="569119" y="1412319"/>
            <a:ext cx="13492162" cy="780455"/>
          </a:xfrm>
          <a:prstGeom prst="rect">
            <a:avLst/>
          </a:prstGeom>
          <a:noFill/>
          <a:ln/>
        </p:spPr>
        <p:txBody>
          <a:bodyPr wrap="square" lIns="0" tIns="0" rIns="0" bIns="0" rtlCol="0" anchor="t"/>
          <a:lstStyle/>
          <a:p>
            <a:pPr marL="0" indent="0">
              <a:lnSpc>
                <a:spcPts val="2000"/>
              </a:lnSpc>
              <a:buNone/>
            </a:pPr>
            <a:r>
              <a:rPr lang="en-US" sz="1250" dirty="0">
                <a:solidFill>
                  <a:srgbClr val="E0D6DE"/>
                </a:solidFill>
                <a:latin typeface="Noto Sans TC" pitchFamily="34" charset="0"/>
                <a:ea typeface="Noto Sans TC" pitchFamily="34" charset="-122"/>
                <a:cs typeface="Noto Sans TC" pitchFamily="34" charset="-120"/>
              </a:rPr>
              <a:t>Records management defines the processes for handling documents and information throughout their lifecycle. It involves establishing policies and procedures for creating, managing, storing, and ultimately disposing of records. The scope of records management is broad, encompassing both paper-based and electronic records. Its implementation ensures that organizations adhere to legal and regulatory requirements, maintain data integrity, and safeguard sensitive information.</a:t>
            </a:r>
            <a:endParaRPr lang="en-US" sz="1250" dirty="0"/>
          </a:p>
        </p:txBody>
      </p:sp>
      <p:sp>
        <p:nvSpPr>
          <p:cNvPr id="4" name="Shape 2"/>
          <p:cNvSpPr/>
          <p:nvPr/>
        </p:nvSpPr>
        <p:spPr>
          <a:xfrm>
            <a:off x="801529" y="2375654"/>
            <a:ext cx="22860" cy="5274826"/>
          </a:xfrm>
          <a:prstGeom prst="roundRect">
            <a:avLst>
              <a:gd name="adj" fmla="val 106714"/>
            </a:avLst>
          </a:prstGeom>
          <a:solidFill>
            <a:srgbClr val="3F3F44"/>
          </a:solidFill>
          <a:ln/>
        </p:spPr>
        <p:txBody>
          <a:bodyPr/>
          <a:lstStyle/>
          <a:p>
            <a:endParaRPr lang="en-US"/>
          </a:p>
        </p:txBody>
      </p:sp>
      <p:sp>
        <p:nvSpPr>
          <p:cNvPr id="5" name="Shape 3"/>
          <p:cNvSpPr/>
          <p:nvPr/>
        </p:nvSpPr>
        <p:spPr>
          <a:xfrm>
            <a:off x="973038" y="2729984"/>
            <a:ext cx="569119" cy="22860"/>
          </a:xfrm>
          <a:prstGeom prst="roundRect">
            <a:avLst>
              <a:gd name="adj" fmla="val 106714"/>
            </a:avLst>
          </a:prstGeom>
          <a:solidFill>
            <a:srgbClr val="3F3F44"/>
          </a:solidFill>
          <a:ln/>
        </p:spPr>
        <p:txBody>
          <a:bodyPr/>
          <a:lstStyle/>
          <a:p>
            <a:endParaRPr lang="en-US"/>
          </a:p>
        </p:txBody>
      </p:sp>
      <p:sp>
        <p:nvSpPr>
          <p:cNvPr id="6" name="Shape 4"/>
          <p:cNvSpPr/>
          <p:nvPr/>
        </p:nvSpPr>
        <p:spPr>
          <a:xfrm>
            <a:off x="630019" y="2558534"/>
            <a:ext cx="365879" cy="365879"/>
          </a:xfrm>
          <a:prstGeom prst="roundRect">
            <a:avLst>
              <a:gd name="adj" fmla="val 6667"/>
            </a:avLst>
          </a:prstGeom>
          <a:solidFill>
            <a:srgbClr val="26262B"/>
          </a:solidFill>
          <a:ln/>
        </p:spPr>
        <p:txBody>
          <a:bodyPr/>
          <a:lstStyle/>
          <a:p>
            <a:endParaRPr lang="en-US"/>
          </a:p>
        </p:txBody>
      </p:sp>
      <p:sp>
        <p:nvSpPr>
          <p:cNvPr id="7" name="Text 5"/>
          <p:cNvSpPr/>
          <p:nvPr/>
        </p:nvSpPr>
        <p:spPr>
          <a:xfrm>
            <a:off x="761345" y="2619494"/>
            <a:ext cx="103227" cy="243959"/>
          </a:xfrm>
          <a:prstGeom prst="rect">
            <a:avLst/>
          </a:prstGeom>
          <a:noFill/>
          <a:ln/>
        </p:spPr>
        <p:txBody>
          <a:bodyPr wrap="none" lIns="0" tIns="0" rIns="0" bIns="0" rtlCol="0" anchor="t"/>
          <a:lstStyle/>
          <a:p>
            <a:pPr marL="0" indent="0" algn="ctr">
              <a:lnSpc>
                <a:spcPts val="1900"/>
              </a:lnSpc>
              <a:buNone/>
            </a:pPr>
            <a:r>
              <a:rPr lang="en-US" sz="1900" dirty="0">
                <a:solidFill>
                  <a:srgbClr val="E0D6DE"/>
                </a:solidFill>
                <a:latin typeface="Sora Medium" pitchFamily="34" charset="0"/>
                <a:ea typeface="Sora Medium" pitchFamily="34" charset="-122"/>
                <a:cs typeface="Sora Medium" pitchFamily="34" charset="-120"/>
              </a:rPr>
              <a:t>1</a:t>
            </a:r>
            <a:endParaRPr lang="en-US" sz="1900" dirty="0"/>
          </a:p>
        </p:txBody>
      </p:sp>
      <p:sp>
        <p:nvSpPr>
          <p:cNvPr id="8" name="Text 6"/>
          <p:cNvSpPr/>
          <p:nvPr/>
        </p:nvSpPr>
        <p:spPr>
          <a:xfrm>
            <a:off x="1707356" y="2538174"/>
            <a:ext cx="2032873" cy="253960"/>
          </a:xfrm>
          <a:prstGeom prst="rect">
            <a:avLst/>
          </a:prstGeom>
          <a:noFill/>
          <a:ln/>
        </p:spPr>
        <p:txBody>
          <a:bodyPr wrap="none" lIns="0" tIns="0" rIns="0" bIns="0" rtlCol="0" anchor="t"/>
          <a:lstStyle/>
          <a:p>
            <a:pPr marL="0" indent="0" algn="l">
              <a:lnSpc>
                <a:spcPts val="2000"/>
              </a:lnSpc>
              <a:buNone/>
            </a:pPr>
            <a:r>
              <a:rPr lang="en-US" sz="1600" dirty="0">
                <a:solidFill>
                  <a:srgbClr val="E0D6DE"/>
                </a:solidFill>
                <a:latin typeface="Sora Medium" pitchFamily="34" charset="0"/>
                <a:ea typeface="Sora Medium" pitchFamily="34" charset="-122"/>
                <a:cs typeface="Sora Medium" pitchFamily="34" charset="-120"/>
              </a:rPr>
              <a:t>Creation</a:t>
            </a:r>
            <a:endParaRPr lang="en-US" sz="1600" dirty="0"/>
          </a:p>
        </p:txBody>
      </p:sp>
      <p:sp>
        <p:nvSpPr>
          <p:cNvPr id="9" name="Text 7"/>
          <p:cNvSpPr/>
          <p:nvPr/>
        </p:nvSpPr>
        <p:spPr>
          <a:xfrm>
            <a:off x="1707356" y="2889647"/>
            <a:ext cx="12353925" cy="520303"/>
          </a:xfrm>
          <a:prstGeom prst="rect">
            <a:avLst/>
          </a:prstGeom>
          <a:noFill/>
          <a:ln/>
        </p:spPr>
        <p:txBody>
          <a:bodyPr wrap="square" lIns="0" tIns="0" rIns="0" bIns="0" rtlCol="0" anchor="t"/>
          <a:lstStyle/>
          <a:p>
            <a:pPr marL="0" indent="0" algn="l">
              <a:lnSpc>
                <a:spcPts val="2000"/>
              </a:lnSpc>
              <a:buNone/>
            </a:pPr>
            <a:r>
              <a:rPr lang="en-US" sz="1250" dirty="0">
                <a:solidFill>
                  <a:srgbClr val="E0D6DE"/>
                </a:solidFill>
                <a:latin typeface="Noto Sans TC" pitchFamily="34" charset="0"/>
                <a:ea typeface="Noto Sans TC" pitchFamily="34" charset="-122"/>
                <a:cs typeface="Noto Sans TC" pitchFamily="34" charset="-120"/>
              </a:rPr>
              <a:t>This stage involves generating new documents, including emails, reports, and contracts. Records management ensures that these documents are created in a controlled manner, with appropriate metadata and security measures.</a:t>
            </a:r>
            <a:endParaRPr lang="en-US" sz="1250" dirty="0"/>
          </a:p>
        </p:txBody>
      </p:sp>
      <p:sp>
        <p:nvSpPr>
          <p:cNvPr id="10" name="Shape 8"/>
          <p:cNvSpPr/>
          <p:nvPr/>
        </p:nvSpPr>
        <p:spPr>
          <a:xfrm>
            <a:off x="973038" y="4089321"/>
            <a:ext cx="569119" cy="22860"/>
          </a:xfrm>
          <a:prstGeom prst="roundRect">
            <a:avLst>
              <a:gd name="adj" fmla="val 106714"/>
            </a:avLst>
          </a:prstGeom>
          <a:solidFill>
            <a:srgbClr val="3F3F44"/>
          </a:solidFill>
          <a:ln/>
        </p:spPr>
        <p:txBody>
          <a:bodyPr/>
          <a:lstStyle/>
          <a:p>
            <a:endParaRPr lang="en-US"/>
          </a:p>
        </p:txBody>
      </p:sp>
      <p:sp>
        <p:nvSpPr>
          <p:cNvPr id="11" name="Shape 9"/>
          <p:cNvSpPr/>
          <p:nvPr/>
        </p:nvSpPr>
        <p:spPr>
          <a:xfrm>
            <a:off x="630019" y="3917871"/>
            <a:ext cx="365879" cy="365879"/>
          </a:xfrm>
          <a:prstGeom prst="roundRect">
            <a:avLst>
              <a:gd name="adj" fmla="val 6667"/>
            </a:avLst>
          </a:prstGeom>
          <a:solidFill>
            <a:srgbClr val="26262B"/>
          </a:solidFill>
          <a:ln/>
        </p:spPr>
        <p:txBody>
          <a:bodyPr/>
          <a:lstStyle/>
          <a:p>
            <a:endParaRPr lang="en-US"/>
          </a:p>
        </p:txBody>
      </p:sp>
      <p:sp>
        <p:nvSpPr>
          <p:cNvPr id="12" name="Text 10"/>
          <p:cNvSpPr/>
          <p:nvPr/>
        </p:nvSpPr>
        <p:spPr>
          <a:xfrm>
            <a:off x="736937" y="3978831"/>
            <a:ext cx="151924" cy="243959"/>
          </a:xfrm>
          <a:prstGeom prst="rect">
            <a:avLst/>
          </a:prstGeom>
          <a:noFill/>
          <a:ln/>
        </p:spPr>
        <p:txBody>
          <a:bodyPr wrap="none" lIns="0" tIns="0" rIns="0" bIns="0" rtlCol="0" anchor="t"/>
          <a:lstStyle/>
          <a:p>
            <a:pPr marL="0" indent="0" algn="ctr">
              <a:lnSpc>
                <a:spcPts val="1900"/>
              </a:lnSpc>
              <a:buNone/>
            </a:pPr>
            <a:r>
              <a:rPr lang="en-US" sz="1900" dirty="0">
                <a:solidFill>
                  <a:srgbClr val="E0D6DE"/>
                </a:solidFill>
                <a:latin typeface="Sora Medium" pitchFamily="34" charset="0"/>
                <a:ea typeface="Sora Medium" pitchFamily="34" charset="-122"/>
                <a:cs typeface="Sora Medium" pitchFamily="34" charset="-120"/>
              </a:rPr>
              <a:t>2</a:t>
            </a:r>
            <a:endParaRPr lang="en-US" sz="1900" dirty="0"/>
          </a:p>
        </p:txBody>
      </p:sp>
      <p:sp>
        <p:nvSpPr>
          <p:cNvPr id="13" name="Text 11"/>
          <p:cNvSpPr/>
          <p:nvPr/>
        </p:nvSpPr>
        <p:spPr>
          <a:xfrm>
            <a:off x="1707356" y="3897511"/>
            <a:ext cx="2032873" cy="253960"/>
          </a:xfrm>
          <a:prstGeom prst="rect">
            <a:avLst/>
          </a:prstGeom>
          <a:noFill/>
          <a:ln/>
        </p:spPr>
        <p:txBody>
          <a:bodyPr wrap="none" lIns="0" tIns="0" rIns="0" bIns="0" rtlCol="0" anchor="t"/>
          <a:lstStyle/>
          <a:p>
            <a:pPr marL="0" indent="0" algn="l">
              <a:lnSpc>
                <a:spcPts val="2000"/>
              </a:lnSpc>
              <a:buNone/>
            </a:pPr>
            <a:r>
              <a:rPr lang="en-US" sz="1600" dirty="0">
                <a:solidFill>
                  <a:srgbClr val="E0D6DE"/>
                </a:solidFill>
                <a:latin typeface="Sora Medium" pitchFamily="34" charset="0"/>
                <a:ea typeface="Sora Medium" pitchFamily="34" charset="-122"/>
                <a:cs typeface="Sora Medium" pitchFamily="34" charset="-120"/>
              </a:rPr>
              <a:t>Use</a:t>
            </a:r>
            <a:endParaRPr lang="en-US" sz="1600" dirty="0"/>
          </a:p>
        </p:txBody>
      </p:sp>
      <p:sp>
        <p:nvSpPr>
          <p:cNvPr id="14" name="Text 12"/>
          <p:cNvSpPr/>
          <p:nvPr/>
        </p:nvSpPr>
        <p:spPr>
          <a:xfrm>
            <a:off x="1707356" y="4248983"/>
            <a:ext cx="12353925" cy="520303"/>
          </a:xfrm>
          <a:prstGeom prst="rect">
            <a:avLst/>
          </a:prstGeom>
          <a:noFill/>
          <a:ln/>
        </p:spPr>
        <p:txBody>
          <a:bodyPr wrap="square" lIns="0" tIns="0" rIns="0" bIns="0" rtlCol="0" anchor="t"/>
          <a:lstStyle/>
          <a:p>
            <a:pPr marL="0" indent="0" algn="l">
              <a:lnSpc>
                <a:spcPts val="2000"/>
              </a:lnSpc>
              <a:buNone/>
            </a:pPr>
            <a:r>
              <a:rPr lang="en-US" sz="1250" dirty="0">
                <a:solidFill>
                  <a:srgbClr val="E0D6DE"/>
                </a:solidFill>
                <a:latin typeface="Noto Sans TC" pitchFamily="34" charset="0"/>
                <a:ea typeface="Noto Sans TC" pitchFamily="34" charset="-122"/>
                <a:cs typeface="Noto Sans TC" pitchFamily="34" charset="-120"/>
              </a:rPr>
              <a:t>Records are actively used for operational tasks, decision-making, and communication. Records management ensures that authorized personnel can access and utilize records efficiently and securely.</a:t>
            </a:r>
            <a:endParaRPr lang="en-US" sz="1250" dirty="0"/>
          </a:p>
        </p:txBody>
      </p:sp>
      <p:sp>
        <p:nvSpPr>
          <p:cNvPr id="15" name="Shape 13"/>
          <p:cNvSpPr/>
          <p:nvPr/>
        </p:nvSpPr>
        <p:spPr>
          <a:xfrm>
            <a:off x="973038" y="5448657"/>
            <a:ext cx="569119" cy="22860"/>
          </a:xfrm>
          <a:prstGeom prst="roundRect">
            <a:avLst>
              <a:gd name="adj" fmla="val 106714"/>
            </a:avLst>
          </a:prstGeom>
          <a:solidFill>
            <a:srgbClr val="3F3F44"/>
          </a:solidFill>
          <a:ln/>
        </p:spPr>
        <p:txBody>
          <a:bodyPr/>
          <a:lstStyle/>
          <a:p>
            <a:endParaRPr lang="en-US"/>
          </a:p>
        </p:txBody>
      </p:sp>
      <p:sp>
        <p:nvSpPr>
          <p:cNvPr id="16" name="Shape 14"/>
          <p:cNvSpPr/>
          <p:nvPr/>
        </p:nvSpPr>
        <p:spPr>
          <a:xfrm>
            <a:off x="630019" y="5277207"/>
            <a:ext cx="365879" cy="365879"/>
          </a:xfrm>
          <a:prstGeom prst="roundRect">
            <a:avLst>
              <a:gd name="adj" fmla="val 6667"/>
            </a:avLst>
          </a:prstGeom>
          <a:solidFill>
            <a:srgbClr val="26262B"/>
          </a:solidFill>
          <a:ln/>
        </p:spPr>
        <p:txBody>
          <a:bodyPr/>
          <a:lstStyle/>
          <a:p>
            <a:endParaRPr lang="en-US"/>
          </a:p>
        </p:txBody>
      </p:sp>
      <p:sp>
        <p:nvSpPr>
          <p:cNvPr id="17" name="Text 15"/>
          <p:cNvSpPr/>
          <p:nvPr/>
        </p:nvSpPr>
        <p:spPr>
          <a:xfrm>
            <a:off x="737295" y="5338167"/>
            <a:ext cx="151209" cy="243959"/>
          </a:xfrm>
          <a:prstGeom prst="rect">
            <a:avLst/>
          </a:prstGeom>
          <a:noFill/>
          <a:ln/>
        </p:spPr>
        <p:txBody>
          <a:bodyPr wrap="none" lIns="0" tIns="0" rIns="0" bIns="0" rtlCol="0" anchor="t"/>
          <a:lstStyle/>
          <a:p>
            <a:pPr marL="0" indent="0" algn="ctr">
              <a:lnSpc>
                <a:spcPts val="1900"/>
              </a:lnSpc>
              <a:buNone/>
            </a:pPr>
            <a:r>
              <a:rPr lang="en-US" sz="1900" dirty="0">
                <a:solidFill>
                  <a:srgbClr val="E0D6DE"/>
                </a:solidFill>
                <a:latin typeface="Sora Medium" pitchFamily="34" charset="0"/>
                <a:ea typeface="Sora Medium" pitchFamily="34" charset="-122"/>
                <a:cs typeface="Sora Medium" pitchFamily="34" charset="-120"/>
              </a:rPr>
              <a:t>3</a:t>
            </a:r>
            <a:endParaRPr lang="en-US" sz="1900" dirty="0"/>
          </a:p>
        </p:txBody>
      </p:sp>
      <p:sp>
        <p:nvSpPr>
          <p:cNvPr id="18" name="Text 16"/>
          <p:cNvSpPr/>
          <p:nvPr/>
        </p:nvSpPr>
        <p:spPr>
          <a:xfrm>
            <a:off x="1707356" y="5256848"/>
            <a:ext cx="2032873" cy="253960"/>
          </a:xfrm>
          <a:prstGeom prst="rect">
            <a:avLst/>
          </a:prstGeom>
          <a:noFill/>
          <a:ln/>
        </p:spPr>
        <p:txBody>
          <a:bodyPr wrap="none" lIns="0" tIns="0" rIns="0" bIns="0" rtlCol="0" anchor="t"/>
          <a:lstStyle/>
          <a:p>
            <a:pPr marL="0" indent="0" algn="l">
              <a:lnSpc>
                <a:spcPts val="2000"/>
              </a:lnSpc>
              <a:buNone/>
            </a:pPr>
            <a:r>
              <a:rPr lang="en-US" sz="1600" dirty="0">
                <a:solidFill>
                  <a:srgbClr val="E0D6DE"/>
                </a:solidFill>
                <a:latin typeface="Sora Medium" pitchFamily="34" charset="0"/>
                <a:ea typeface="Sora Medium" pitchFamily="34" charset="-122"/>
                <a:cs typeface="Sora Medium" pitchFamily="34" charset="-120"/>
              </a:rPr>
              <a:t>Storage</a:t>
            </a:r>
            <a:endParaRPr lang="en-US" sz="1600" dirty="0"/>
          </a:p>
        </p:txBody>
      </p:sp>
      <p:sp>
        <p:nvSpPr>
          <p:cNvPr id="19" name="Text 17"/>
          <p:cNvSpPr/>
          <p:nvPr/>
        </p:nvSpPr>
        <p:spPr>
          <a:xfrm>
            <a:off x="1707356" y="5608320"/>
            <a:ext cx="12353925" cy="520303"/>
          </a:xfrm>
          <a:prstGeom prst="rect">
            <a:avLst/>
          </a:prstGeom>
          <a:noFill/>
          <a:ln/>
        </p:spPr>
        <p:txBody>
          <a:bodyPr wrap="square" lIns="0" tIns="0" rIns="0" bIns="0" rtlCol="0" anchor="t"/>
          <a:lstStyle/>
          <a:p>
            <a:pPr marL="0" indent="0" algn="l">
              <a:lnSpc>
                <a:spcPts val="2000"/>
              </a:lnSpc>
              <a:buNone/>
            </a:pPr>
            <a:r>
              <a:rPr lang="en-US" sz="1250" dirty="0">
                <a:solidFill>
                  <a:srgbClr val="E0D6DE"/>
                </a:solidFill>
                <a:latin typeface="Noto Sans TC" pitchFamily="34" charset="0"/>
                <a:ea typeface="Noto Sans TC" pitchFamily="34" charset="-122"/>
                <a:cs typeface="Noto Sans TC" pitchFamily="34" charset="-120"/>
              </a:rPr>
              <a:t>Records are stored in a safe and organized manner, ensuring their preservation and accessibility. This can involve physical storage in filing cabinets or digital storage in cloud platforms.</a:t>
            </a:r>
            <a:endParaRPr lang="en-US" sz="1250" dirty="0"/>
          </a:p>
        </p:txBody>
      </p:sp>
      <p:sp>
        <p:nvSpPr>
          <p:cNvPr id="20" name="Shape 18"/>
          <p:cNvSpPr/>
          <p:nvPr/>
        </p:nvSpPr>
        <p:spPr>
          <a:xfrm>
            <a:off x="973038" y="6807994"/>
            <a:ext cx="569119" cy="22860"/>
          </a:xfrm>
          <a:prstGeom prst="roundRect">
            <a:avLst>
              <a:gd name="adj" fmla="val 106714"/>
            </a:avLst>
          </a:prstGeom>
          <a:solidFill>
            <a:srgbClr val="3F3F44"/>
          </a:solidFill>
          <a:ln/>
        </p:spPr>
        <p:txBody>
          <a:bodyPr/>
          <a:lstStyle/>
          <a:p>
            <a:endParaRPr lang="en-US"/>
          </a:p>
        </p:txBody>
      </p:sp>
      <p:sp>
        <p:nvSpPr>
          <p:cNvPr id="21" name="Shape 19"/>
          <p:cNvSpPr/>
          <p:nvPr/>
        </p:nvSpPr>
        <p:spPr>
          <a:xfrm>
            <a:off x="630019" y="6636544"/>
            <a:ext cx="365879" cy="365879"/>
          </a:xfrm>
          <a:prstGeom prst="roundRect">
            <a:avLst>
              <a:gd name="adj" fmla="val 6667"/>
            </a:avLst>
          </a:prstGeom>
          <a:solidFill>
            <a:srgbClr val="26262B"/>
          </a:solidFill>
          <a:ln/>
        </p:spPr>
        <p:txBody>
          <a:bodyPr/>
          <a:lstStyle/>
          <a:p>
            <a:endParaRPr lang="en-US"/>
          </a:p>
        </p:txBody>
      </p:sp>
      <p:sp>
        <p:nvSpPr>
          <p:cNvPr id="22" name="Text 20"/>
          <p:cNvSpPr/>
          <p:nvPr/>
        </p:nvSpPr>
        <p:spPr>
          <a:xfrm>
            <a:off x="733365" y="6697504"/>
            <a:ext cx="159068" cy="243959"/>
          </a:xfrm>
          <a:prstGeom prst="rect">
            <a:avLst/>
          </a:prstGeom>
          <a:noFill/>
          <a:ln/>
        </p:spPr>
        <p:txBody>
          <a:bodyPr wrap="none" lIns="0" tIns="0" rIns="0" bIns="0" rtlCol="0" anchor="t"/>
          <a:lstStyle/>
          <a:p>
            <a:pPr marL="0" indent="0" algn="ctr">
              <a:lnSpc>
                <a:spcPts val="1900"/>
              </a:lnSpc>
              <a:buNone/>
            </a:pPr>
            <a:r>
              <a:rPr lang="en-US" sz="1900" dirty="0">
                <a:solidFill>
                  <a:srgbClr val="E0D6DE"/>
                </a:solidFill>
                <a:latin typeface="Sora Medium" pitchFamily="34" charset="0"/>
                <a:ea typeface="Sora Medium" pitchFamily="34" charset="-122"/>
                <a:cs typeface="Sora Medium" pitchFamily="34" charset="-120"/>
              </a:rPr>
              <a:t>4</a:t>
            </a:r>
            <a:endParaRPr lang="en-US" sz="1900" dirty="0"/>
          </a:p>
        </p:txBody>
      </p:sp>
      <p:sp>
        <p:nvSpPr>
          <p:cNvPr id="23" name="Text 21"/>
          <p:cNvSpPr/>
          <p:nvPr/>
        </p:nvSpPr>
        <p:spPr>
          <a:xfrm>
            <a:off x="1707356" y="6616184"/>
            <a:ext cx="2032873" cy="253960"/>
          </a:xfrm>
          <a:prstGeom prst="rect">
            <a:avLst/>
          </a:prstGeom>
          <a:noFill/>
          <a:ln/>
        </p:spPr>
        <p:txBody>
          <a:bodyPr wrap="none" lIns="0" tIns="0" rIns="0" bIns="0" rtlCol="0" anchor="t"/>
          <a:lstStyle/>
          <a:p>
            <a:pPr marL="0" indent="0" algn="l">
              <a:lnSpc>
                <a:spcPts val="2000"/>
              </a:lnSpc>
              <a:buNone/>
            </a:pPr>
            <a:r>
              <a:rPr lang="en-US" sz="1600" dirty="0">
                <a:solidFill>
                  <a:srgbClr val="E0D6DE"/>
                </a:solidFill>
                <a:latin typeface="Sora Medium" pitchFamily="34" charset="0"/>
                <a:ea typeface="Sora Medium" pitchFamily="34" charset="-122"/>
                <a:cs typeface="Sora Medium" pitchFamily="34" charset="-120"/>
              </a:rPr>
              <a:t>Disposition</a:t>
            </a:r>
            <a:endParaRPr lang="en-US" sz="1600" dirty="0"/>
          </a:p>
        </p:txBody>
      </p:sp>
      <p:sp>
        <p:nvSpPr>
          <p:cNvPr id="24" name="Text 22"/>
          <p:cNvSpPr/>
          <p:nvPr/>
        </p:nvSpPr>
        <p:spPr>
          <a:xfrm>
            <a:off x="1707356" y="6967657"/>
            <a:ext cx="12353925" cy="520303"/>
          </a:xfrm>
          <a:prstGeom prst="rect">
            <a:avLst/>
          </a:prstGeom>
          <a:noFill/>
          <a:ln/>
        </p:spPr>
        <p:txBody>
          <a:bodyPr wrap="square" lIns="0" tIns="0" rIns="0" bIns="0" rtlCol="0" anchor="t"/>
          <a:lstStyle/>
          <a:p>
            <a:pPr marL="0" indent="0" algn="l">
              <a:lnSpc>
                <a:spcPts val="2000"/>
              </a:lnSpc>
              <a:buNone/>
            </a:pPr>
            <a:r>
              <a:rPr lang="en-US" sz="1250" dirty="0">
                <a:solidFill>
                  <a:srgbClr val="E0D6DE"/>
                </a:solidFill>
                <a:latin typeface="Noto Sans TC" pitchFamily="34" charset="0"/>
                <a:ea typeface="Noto Sans TC" pitchFamily="34" charset="-122"/>
                <a:cs typeface="Noto Sans TC" pitchFamily="34" charset="-120"/>
              </a:rPr>
              <a:t>Records are eventually disposed of, either through destruction or permanent archiving. This stage is carefully managed to ensure compliance with legal and regulatory requirements.</a:t>
            </a:r>
            <a:endParaRPr lang="en-US" sz="1250" dirty="0"/>
          </a:p>
        </p:txBody>
      </p:sp>
      <p:pic>
        <p:nvPicPr>
          <p:cNvPr id="26" name="Picture 25">
            <a:extLst>
              <a:ext uri="{FF2B5EF4-FFF2-40B4-BE49-F238E27FC236}">
                <a16:creationId xmlns:a16="http://schemas.microsoft.com/office/drawing/2014/main" id="{4C7F3749-A9AE-36E7-09B7-E6AA201B147F}"/>
              </a:ext>
            </a:extLst>
          </p:cNvPr>
          <p:cNvPicPr>
            <a:picLocks noChangeAspect="1"/>
          </p:cNvPicPr>
          <p:nvPr/>
        </p:nvPicPr>
        <p:blipFill>
          <a:blip r:embed="rId3"/>
          <a:stretch>
            <a:fillRect/>
          </a:stretch>
        </p:blipFill>
        <p:spPr>
          <a:xfrm>
            <a:off x="12124975" y="7783455"/>
            <a:ext cx="2505425" cy="4382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448395"/>
            <a:ext cx="6883718" cy="708779"/>
          </a:xfrm>
          <a:prstGeom prst="rect">
            <a:avLst/>
          </a:prstGeom>
          <a:noFill/>
          <a:ln/>
        </p:spPr>
        <p:txBody>
          <a:bodyPr wrap="none" lIns="0" tIns="0" rIns="0" bIns="0" rtlCol="0" anchor="t"/>
          <a:lstStyle/>
          <a:p>
            <a:pPr marL="0" indent="0">
              <a:lnSpc>
                <a:spcPts val="5550"/>
              </a:lnSpc>
              <a:buNone/>
            </a:pPr>
            <a:r>
              <a:rPr lang="en-US" sz="4450" dirty="0">
                <a:solidFill>
                  <a:srgbClr val="97B8FF"/>
                </a:solidFill>
                <a:latin typeface="Sora Medium" pitchFamily="34" charset="0"/>
                <a:ea typeface="Sora Medium" pitchFamily="34" charset="-122"/>
                <a:cs typeface="Sora Medium" pitchFamily="34" charset="-120"/>
              </a:rPr>
              <a:t>Significance of Records</a:t>
            </a:r>
            <a:endParaRPr lang="en-US" sz="4450" dirty="0"/>
          </a:p>
        </p:txBody>
      </p:sp>
      <p:sp>
        <p:nvSpPr>
          <p:cNvPr id="3" name="Text 1"/>
          <p:cNvSpPr/>
          <p:nvPr/>
        </p:nvSpPr>
        <p:spPr>
          <a:xfrm>
            <a:off x="793790" y="2610803"/>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E0D6DE"/>
                </a:solidFill>
                <a:latin typeface="Noto Sans TC" pitchFamily="34" charset="0"/>
                <a:ea typeface="Noto Sans TC" pitchFamily="34" charset="-122"/>
                <a:cs typeface="Noto Sans TC" pitchFamily="34" charset="-120"/>
              </a:rPr>
              <a:t>Records hold immense significance for various reasons. They serve as a source of evidence, documenting events, transactions, and decisions. They provide accountability and transparency, allowing organizations to track their activities and demonstrate compliance with regulations. Records also contribute to continuity, preserving institutional memory and facilitating knowledge transfer across generations.</a:t>
            </a:r>
            <a:endParaRPr lang="en-US" sz="1750" dirty="0"/>
          </a:p>
        </p:txBody>
      </p:sp>
      <p:sp>
        <p:nvSpPr>
          <p:cNvPr id="4" name="Text 2"/>
          <p:cNvSpPr/>
          <p:nvPr/>
        </p:nvSpPr>
        <p:spPr>
          <a:xfrm>
            <a:off x="793790" y="454437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97B8FF"/>
                </a:solidFill>
                <a:latin typeface="Sora Medium" pitchFamily="34" charset="0"/>
                <a:ea typeface="Sora Medium" pitchFamily="34" charset="-122"/>
                <a:cs typeface="Sora Medium" pitchFamily="34" charset="-120"/>
              </a:rPr>
              <a:t>Evidence</a:t>
            </a:r>
            <a:endParaRPr lang="en-US" sz="2200" dirty="0"/>
          </a:p>
        </p:txBody>
      </p:sp>
      <p:sp>
        <p:nvSpPr>
          <p:cNvPr id="5" name="Text 3"/>
          <p:cNvSpPr/>
          <p:nvPr/>
        </p:nvSpPr>
        <p:spPr>
          <a:xfrm>
            <a:off x="793790" y="5125522"/>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E0D6DE"/>
                </a:solidFill>
                <a:latin typeface="Noto Sans TC" pitchFamily="34" charset="0"/>
                <a:ea typeface="Noto Sans TC" pitchFamily="34" charset="-122"/>
                <a:cs typeface="Noto Sans TC" pitchFamily="34" charset="-120"/>
              </a:rPr>
              <a:t>Records provide proof of events, decisions, and transactions, which can be crucial for legal proceedings, audits, or investigations.</a:t>
            </a:r>
            <a:endParaRPr lang="en-US" sz="1750" dirty="0"/>
          </a:p>
        </p:txBody>
      </p:sp>
      <p:sp>
        <p:nvSpPr>
          <p:cNvPr id="6" name="Text 4"/>
          <p:cNvSpPr/>
          <p:nvPr/>
        </p:nvSpPr>
        <p:spPr>
          <a:xfrm>
            <a:off x="5332928" y="454437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97B8FF"/>
                </a:solidFill>
                <a:latin typeface="Sora Medium" pitchFamily="34" charset="0"/>
                <a:ea typeface="Sora Medium" pitchFamily="34" charset="-122"/>
                <a:cs typeface="Sora Medium" pitchFamily="34" charset="-120"/>
              </a:rPr>
              <a:t>Accountability</a:t>
            </a:r>
            <a:endParaRPr lang="en-US" sz="2200" dirty="0"/>
          </a:p>
        </p:txBody>
      </p:sp>
      <p:sp>
        <p:nvSpPr>
          <p:cNvPr id="7" name="Text 5"/>
          <p:cNvSpPr/>
          <p:nvPr/>
        </p:nvSpPr>
        <p:spPr>
          <a:xfrm>
            <a:off x="5332928" y="5125522"/>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E0D6DE"/>
                </a:solidFill>
                <a:latin typeface="Noto Sans TC" pitchFamily="34" charset="0"/>
                <a:ea typeface="Noto Sans TC" pitchFamily="34" charset="-122"/>
                <a:cs typeface="Noto Sans TC" pitchFamily="34" charset="-120"/>
              </a:rPr>
              <a:t>Records demonstrate an organization's actions and adherence to policies, ensuring transparency and accountability.</a:t>
            </a:r>
            <a:endParaRPr lang="en-US" sz="1750" dirty="0"/>
          </a:p>
        </p:txBody>
      </p:sp>
      <p:sp>
        <p:nvSpPr>
          <p:cNvPr id="8" name="Text 6"/>
          <p:cNvSpPr/>
          <p:nvPr/>
        </p:nvSpPr>
        <p:spPr>
          <a:xfrm>
            <a:off x="9872067" y="454437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97B8FF"/>
                </a:solidFill>
                <a:latin typeface="Sora Medium" pitchFamily="34" charset="0"/>
                <a:ea typeface="Sora Medium" pitchFamily="34" charset="-122"/>
                <a:cs typeface="Sora Medium" pitchFamily="34" charset="-120"/>
              </a:rPr>
              <a:t>Continuity</a:t>
            </a:r>
            <a:endParaRPr lang="en-US" sz="2200" dirty="0"/>
          </a:p>
        </p:txBody>
      </p:sp>
      <p:sp>
        <p:nvSpPr>
          <p:cNvPr id="9" name="Text 7"/>
          <p:cNvSpPr/>
          <p:nvPr/>
        </p:nvSpPr>
        <p:spPr>
          <a:xfrm>
            <a:off x="9872067" y="5125522"/>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E0D6DE"/>
                </a:solidFill>
                <a:latin typeface="Noto Sans TC" pitchFamily="34" charset="0"/>
                <a:ea typeface="Noto Sans TC" pitchFamily="34" charset="-122"/>
                <a:cs typeface="Noto Sans TC" pitchFamily="34" charset="-120"/>
              </a:rPr>
              <a:t>Records preserve organizational knowledge, allowing new employees to learn from past experiences and decisions.</a:t>
            </a:r>
            <a:endParaRPr lang="en-US" sz="1750" dirty="0"/>
          </a:p>
        </p:txBody>
      </p:sp>
      <p:pic>
        <p:nvPicPr>
          <p:cNvPr id="11" name="Picture 10">
            <a:extLst>
              <a:ext uri="{FF2B5EF4-FFF2-40B4-BE49-F238E27FC236}">
                <a16:creationId xmlns:a16="http://schemas.microsoft.com/office/drawing/2014/main" id="{8336C37C-D1BF-44C5-76F2-FBF6730F8A5A}"/>
              </a:ext>
            </a:extLst>
          </p:cNvPr>
          <p:cNvPicPr>
            <a:picLocks noChangeAspect="1"/>
          </p:cNvPicPr>
          <p:nvPr/>
        </p:nvPicPr>
        <p:blipFill>
          <a:blip r:embed="rId3"/>
          <a:stretch>
            <a:fillRect/>
          </a:stretch>
        </p:blipFill>
        <p:spPr>
          <a:xfrm>
            <a:off x="12124975" y="7791389"/>
            <a:ext cx="2505425" cy="4382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4824" y="738783"/>
            <a:ext cx="7687151" cy="1300639"/>
          </a:xfrm>
          <a:prstGeom prst="rect">
            <a:avLst/>
          </a:prstGeom>
          <a:noFill/>
          <a:ln/>
        </p:spPr>
        <p:txBody>
          <a:bodyPr wrap="square" lIns="0" tIns="0" rIns="0" bIns="0" rtlCol="0" anchor="t"/>
          <a:lstStyle/>
          <a:p>
            <a:pPr marL="0" indent="0">
              <a:lnSpc>
                <a:spcPts val="5100"/>
              </a:lnSpc>
              <a:buNone/>
            </a:pPr>
            <a:r>
              <a:rPr lang="en-US" sz="4050" dirty="0">
                <a:solidFill>
                  <a:srgbClr val="97B8FF"/>
                </a:solidFill>
                <a:latin typeface="Sora Medium" pitchFamily="34" charset="0"/>
                <a:ea typeface="Sora Medium" pitchFamily="34" charset="-122"/>
                <a:cs typeface="Sora Medium" pitchFamily="34" charset="-120"/>
              </a:rPr>
              <a:t>Essentials of Good Filing System</a:t>
            </a:r>
            <a:endParaRPr lang="en-US" sz="4050" dirty="0"/>
          </a:p>
        </p:txBody>
      </p:sp>
      <p:sp>
        <p:nvSpPr>
          <p:cNvPr id="4" name="Text 1"/>
          <p:cNvSpPr/>
          <p:nvPr/>
        </p:nvSpPr>
        <p:spPr>
          <a:xfrm>
            <a:off x="6214824" y="2351603"/>
            <a:ext cx="7687151" cy="665798"/>
          </a:xfrm>
          <a:prstGeom prst="rect">
            <a:avLst/>
          </a:prstGeom>
          <a:noFill/>
          <a:ln/>
        </p:spPr>
        <p:txBody>
          <a:bodyPr wrap="square" lIns="0" tIns="0" rIns="0" bIns="0" rtlCol="0" anchor="t"/>
          <a:lstStyle/>
          <a:p>
            <a:pPr marL="0" indent="0">
              <a:lnSpc>
                <a:spcPts val="2600"/>
              </a:lnSpc>
              <a:buNone/>
            </a:pPr>
            <a:r>
              <a:rPr lang="en-US" sz="1600" dirty="0">
                <a:solidFill>
                  <a:srgbClr val="E0D6DE"/>
                </a:solidFill>
                <a:latin typeface="Noto Sans TC" pitchFamily="34" charset="0"/>
                <a:ea typeface="Noto Sans TC" pitchFamily="34" charset="-122"/>
                <a:cs typeface="Noto Sans TC" pitchFamily="34" charset="-120"/>
              </a:rPr>
              <a:t>A good filing system is the foundation of efficient records management. It should be organized, consistent, and easy to navigate. Key elements include:</a:t>
            </a:r>
            <a:endParaRPr lang="en-US" sz="1600" dirty="0"/>
          </a:p>
        </p:txBody>
      </p:sp>
      <p:sp>
        <p:nvSpPr>
          <p:cNvPr id="5" name="Shape 2"/>
          <p:cNvSpPr/>
          <p:nvPr/>
        </p:nvSpPr>
        <p:spPr>
          <a:xfrm>
            <a:off x="6214824" y="3485555"/>
            <a:ext cx="468273" cy="468273"/>
          </a:xfrm>
          <a:prstGeom prst="roundRect">
            <a:avLst>
              <a:gd name="adj" fmla="val 6667"/>
            </a:avLst>
          </a:prstGeom>
          <a:solidFill>
            <a:srgbClr val="26262B"/>
          </a:solidFill>
          <a:ln/>
        </p:spPr>
        <p:txBody>
          <a:bodyPr/>
          <a:lstStyle/>
          <a:p>
            <a:endParaRPr lang="en-US"/>
          </a:p>
        </p:txBody>
      </p:sp>
      <p:sp>
        <p:nvSpPr>
          <p:cNvPr id="6" name="Text 3"/>
          <p:cNvSpPr/>
          <p:nvPr/>
        </p:nvSpPr>
        <p:spPr>
          <a:xfrm>
            <a:off x="6382822" y="3563541"/>
            <a:ext cx="132159" cy="312182"/>
          </a:xfrm>
          <a:prstGeom prst="rect">
            <a:avLst/>
          </a:prstGeom>
          <a:noFill/>
          <a:ln/>
        </p:spPr>
        <p:txBody>
          <a:bodyPr wrap="none" lIns="0" tIns="0" rIns="0" bIns="0" rtlCol="0" anchor="t"/>
          <a:lstStyle/>
          <a:p>
            <a:pPr marL="0" indent="0" algn="ctr">
              <a:lnSpc>
                <a:spcPts val="2450"/>
              </a:lnSpc>
              <a:buNone/>
            </a:pPr>
            <a:r>
              <a:rPr lang="en-US" sz="2450" dirty="0">
                <a:solidFill>
                  <a:srgbClr val="E0D6DE"/>
                </a:solidFill>
                <a:latin typeface="Sora Medium" pitchFamily="34" charset="0"/>
                <a:ea typeface="Sora Medium" pitchFamily="34" charset="-122"/>
                <a:cs typeface="Sora Medium" pitchFamily="34" charset="-120"/>
              </a:rPr>
              <a:t>1</a:t>
            </a:r>
            <a:endParaRPr lang="en-US" sz="2450" dirty="0"/>
          </a:p>
        </p:txBody>
      </p:sp>
      <p:sp>
        <p:nvSpPr>
          <p:cNvPr id="7" name="Text 4"/>
          <p:cNvSpPr/>
          <p:nvPr/>
        </p:nvSpPr>
        <p:spPr>
          <a:xfrm>
            <a:off x="6891218" y="3485555"/>
            <a:ext cx="2601635" cy="325160"/>
          </a:xfrm>
          <a:prstGeom prst="rect">
            <a:avLst/>
          </a:prstGeom>
          <a:noFill/>
          <a:ln/>
        </p:spPr>
        <p:txBody>
          <a:bodyPr wrap="none" lIns="0" tIns="0" rIns="0" bIns="0" rtlCol="0" anchor="t"/>
          <a:lstStyle/>
          <a:p>
            <a:pPr marL="0" indent="0">
              <a:lnSpc>
                <a:spcPts val="2550"/>
              </a:lnSpc>
              <a:buNone/>
            </a:pPr>
            <a:r>
              <a:rPr lang="en-US" sz="2000" dirty="0">
                <a:solidFill>
                  <a:srgbClr val="E0D6DE"/>
                </a:solidFill>
                <a:latin typeface="Sora Medium" pitchFamily="34" charset="0"/>
                <a:ea typeface="Sora Medium" pitchFamily="34" charset="-122"/>
                <a:cs typeface="Sora Medium" pitchFamily="34" charset="-120"/>
              </a:rPr>
              <a:t>Classification</a:t>
            </a:r>
            <a:endParaRPr lang="en-US" sz="2000" dirty="0"/>
          </a:p>
        </p:txBody>
      </p:sp>
      <p:sp>
        <p:nvSpPr>
          <p:cNvPr id="8" name="Text 5"/>
          <p:cNvSpPr/>
          <p:nvPr/>
        </p:nvSpPr>
        <p:spPr>
          <a:xfrm>
            <a:off x="6891218" y="3935492"/>
            <a:ext cx="3063121" cy="1331595"/>
          </a:xfrm>
          <a:prstGeom prst="rect">
            <a:avLst/>
          </a:prstGeom>
          <a:noFill/>
          <a:ln/>
        </p:spPr>
        <p:txBody>
          <a:bodyPr wrap="square" lIns="0" tIns="0" rIns="0" bIns="0" rtlCol="0" anchor="t"/>
          <a:lstStyle/>
          <a:p>
            <a:pPr marL="0" indent="0">
              <a:lnSpc>
                <a:spcPts val="2600"/>
              </a:lnSpc>
              <a:buNone/>
            </a:pPr>
            <a:r>
              <a:rPr lang="en-US" sz="1600" dirty="0">
                <a:solidFill>
                  <a:srgbClr val="E0D6DE"/>
                </a:solidFill>
                <a:latin typeface="Noto Sans TC" pitchFamily="34" charset="0"/>
                <a:ea typeface="Noto Sans TC" pitchFamily="34" charset="-122"/>
                <a:cs typeface="Noto Sans TC" pitchFamily="34" charset="-120"/>
              </a:rPr>
              <a:t>Grouping records based on their subject matter, using a consistent classification scheme.</a:t>
            </a:r>
            <a:endParaRPr lang="en-US" sz="1600" dirty="0"/>
          </a:p>
        </p:txBody>
      </p:sp>
      <p:sp>
        <p:nvSpPr>
          <p:cNvPr id="9" name="Shape 6"/>
          <p:cNvSpPr/>
          <p:nvPr/>
        </p:nvSpPr>
        <p:spPr>
          <a:xfrm>
            <a:off x="10162461" y="3485555"/>
            <a:ext cx="468273" cy="468273"/>
          </a:xfrm>
          <a:prstGeom prst="roundRect">
            <a:avLst>
              <a:gd name="adj" fmla="val 6667"/>
            </a:avLst>
          </a:prstGeom>
          <a:solidFill>
            <a:srgbClr val="26262B"/>
          </a:solidFill>
          <a:ln/>
        </p:spPr>
        <p:txBody>
          <a:bodyPr/>
          <a:lstStyle/>
          <a:p>
            <a:endParaRPr lang="en-US"/>
          </a:p>
        </p:txBody>
      </p:sp>
      <p:sp>
        <p:nvSpPr>
          <p:cNvPr id="10" name="Text 7"/>
          <p:cNvSpPr/>
          <p:nvPr/>
        </p:nvSpPr>
        <p:spPr>
          <a:xfrm>
            <a:off x="10299263" y="3563541"/>
            <a:ext cx="194548" cy="312182"/>
          </a:xfrm>
          <a:prstGeom prst="rect">
            <a:avLst/>
          </a:prstGeom>
          <a:noFill/>
          <a:ln/>
        </p:spPr>
        <p:txBody>
          <a:bodyPr wrap="none" lIns="0" tIns="0" rIns="0" bIns="0" rtlCol="0" anchor="t"/>
          <a:lstStyle/>
          <a:p>
            <a:pPr marL="0" indent="0" algn="ctr">
              <a:lnSpc>
                <a:spcPts val="2450"/>
              </a:lnSpc>
              <a:buNone/>
            </a:pPr>
            <a:r>
              <a:rPr lang="en-US" sz="2450" dirty="0">
                <a:solidFill>
                  <a:srgbClr val="E0D6DE"/>
                </a:solidFill>
                <a:latin typeface="Sora Medium" pitchFamily="34" charset="0"/>
                <a:ea typeface="Sora Medium" pitchFamily="34" charset="-122"/>
                <a:cs typeface="Sora Medium" pitchFamily="34" charset="-120"/>
              </a:rPr>
              <a:t>2</a:t>
            </a:r>
            <a:endParaRPr lang="en-US" sz="2450" dirty="0"/>
          </a:p>
        </p:txBody>
      </p:sp>
      <p:sp>
        <p:nvSpPr>
          <p:cNvPr id="11" name="Text 8"/>
          <p:cNvSpPr/>
          <p:nvPr/>
        </p:nvSpPr>
        <p:spPr>
          <a:xfrm>
            <a:off x="10838855" y="3485555"/>
            <a:ext cx="2601635" cy="325160"/>
          </a:xfrm>
          <a:prstGeom prst="rect">
            <a:avLst/>
          </a:prstGeom>
          <a:noFill/>
          <a:ln/>
        </p:spPr>
        <p:txBody>
          <a:bodyPr wrap="none" lIns="0" tIns="0" rIns="0" bIns="0" rtlCol="0" anchor="t"/>
          <a:lstStyle/>
          <a:p>
            <a:pPr marL="0" indent="0">
              <a:lnSpc>
                <a:spcPts val="2550"/>
              </a:lnSpc>
              <a:buNone/>
            </a:pPr>
            <a:r>
              <a:rPr lang="en-US" sz="2000" dirty="0">
                <a:solidFill>
                  <a:srgbClr val="E0D6DE"/>
                </a:solidFill>
                <a:latin typeface="Sora Medium" pitchFamily="34" charset="0"/>
                <a:ea typeface="Sora Medium" pitchFamily="34" charset="-122"/>
                <a:cs typeface="Sora Medium" pitchFamily="34" charset="-120"/>
              </a:rPr>
              <a:t>Indexing</a:t>
            </a:r>
            <a:endParaRPr lang="en-US" sz="2000" dirty="0"/>
          </a:p>
        </p:txBody>
      </p:sp>
      <p:sp>
        <p:nvSpPr>
          <p:cNvPr id="12" name="Text 9"/>
          <p:cNvSpPr/>
          <p:nvPr/>
        </p:nvSpPr>
        <p:spPr>
          <a:xfrm>
            <a:off x="10838855" y="3935492"/>
            <a:ext cx="3063121" cy="998696"/>
          </a:xfrm>
          <a:prstGeom prst="rect">
            <a:avLst/>
          </a:prstGeom>
          <a:noFill/>
          <a:ln/>
        </p:spPr>
        <p:txBody>
          <a:bodyPr wrap="square" lIns="0" tIns="0" rIns="0" bIns="0" rtlCol="0" anchor="t"/>
          <a:lstStyle/>
          <a:p>
            <a:pPr marL="0" indent="0">
              <a:lnSpc>
                <a:spcPts val="2600"/>
              </a:lnSpc>
              <a:buNone/>
            </a:pPr>
            <a:r>
              <a:rPr lang="en-US" sz="1600" dirty="0">
                <a:solidFill>
                  <a:srgbClr val="E0D6DE"/>
                </a:solidFill>
                <a:latin typeface="Noto Sans TC" pitchFamily="34" charset="0"/>
                <a:ea typeface="Noto Sans TC" pitchFamily="34" charset="-122"/>
                <a:cs typeface="Noto Sans TC" pitchFamily="34" charset="-120"/>
              </a:rPr>
              <a:t>Assigning unique identifiers or keywords to records, facilitating retrieval.</a:t>
            </a:r>
            <a:endParaRPr lang="en-US" sz="1600" dirty="0"/>
          </a:p>
        </p:txBody>
      </p:sp>
      <p:sp>
        <p:nvSpPr>
          <p:cNvPr id="13" name="Shape 10"/>
          <p:cNvSpPr/>
          <p:nvPr/>
        </p:nvSpPr>
        <p:spPr>
          <a:xfrm>
            <a:off x="6214824" y="5709285"/>
            <a:ext cx="468273" cy="468273"/>
          </a:xfrm>
          <a:prstGeom prst="roundRect">
            <a:avLst>
              <a:gd name="adj" fmla="val 6667"/>
            </a:avLst>
          </a:prstGeom>
          <a:solidFill>
            <a:srgbClr val="26262B"/>
          </a:solidFill>
          <a:ln/>
        </p:spPr>
        <p:txBody>
          <a:bodyPr/>
          <a:lstStyle/>
          <a:p>
            <a:endParaRPr lang="en-US"/>
          </a:p>
        </p:txBody>
      </p:sp>
      <p:sp>
        <p:nvSpPr>
          <p:cNvPr id="14" name="Text 11"/>
          <p:cNvSpPr/>
          <p:nvPr/>
        </p:nvSpPr>
        <p:spPr>
          <a:xfrm>
            <a:off x="6352103" y="5787271"/>
            <a:ext cx="193596" cy="312182"/>
          </a:xfrm>
          <a:prstGeom prst="rect">
            <a:avLst/>
          </a:prstGeom>
          <a:noFill/>
          <a:ln/>
        </p:spPr>
        <p:txBody>
          <a:bodyPr wrap="none" lIns="0" tIns="0" rIns="0" bIns="0" rtlCol="0" anchor="t"/>
          <a:lstStyle/>
          <a:p>
            <a:pPr marL="0" indent="0" algn="ctr">
              <a:lnSpc>
                <a:spcPts val="2450"/>
              </a:lnSpc>
              <a:buNone/>
            </a:pPr>
            <a:r>
              <a:rPr lang="en-US" sz="2450" dirty="0">
                <a:solidFill>
                  <a:srgbClr val="E0D6DE"/>
                </a:solidFill>
                <a:latin typeface="Sora Medium" pitchFamily="34" charset="0"/>
                <a:ea typeface="Sora Medium" pitchFamily="34" charset="-122"/>
                <a:cs typeface="Sora Medium" pitchFamily="34" charset="-120"/>
              </a:rPr>
              <a:t>3</a:t>
            </a:r>
            <a:endParaRPr lang="en-US" sz="2450" dirty="0"/>
          </a:p>
        </p:txBody>
      </p:sp>
      <p:sp>
        <p:nvSpPr>
          <p:cNvPr id="15" name="Text 12"/>
          <p:cNvSpPr/>
          <p:nvPr/>
        </p:nvSpPr>
        <p:spPr>
          <a:xfrm>
            <a:off x="6891218" y="5709285"/>
            <a:ext cx="2601635" cy="325160"/>
          </a:xfrm>
          <a:prstGeom prst="rect">
            <a:avLst/>
          </a:prstGeom>
          <a:noFill/>
          <a:ln/>
        </p:spPr>
        <p:txBody>
          <a:bodyPr wrap="none" lIns="0" tIns="0" rIns="0" bIns="0" rtlCol="0" anchor="t"/>
          <a:lstStyle/>
          <a:p>
            <a:pPr marL="0" indent="0">
              <a:lnSpc>
                <a:spcPts val="2550"/>
              </a:lnSpc>
              <a:buNone/>
            </a:pPr>
            <a:r>
              <a:rPr lang="en-US" sz="2000" dirty="0">
                <a:solidFill>
                  <a:srgbClr val="E0D6DE"/>
                </a:solidFill>
                <a:latin typeface="Sora Medium" pitchFamily="34" charset="0"/>
                <a:ea typeface="Sora Medium" pitchFamily="34" charset="-122"/>
                <a:cs typeface="Sora Medium" pitchFamily="34" charset="-120"/>
              </a:rPr>
              <a:t>Storage</a:t>
            </a:r>
            <a:endParaRPr lang="en-US" sz="2000" dirty="0"/>
          </a:p>
        </p:txBody>
      </p:sp>
      <p:sp>
        <p:nvSpPr>
          <p:cNvPr id="16" name="Text 13"/>
          <p:cNvSpPr/>
          <p:nvPr/>
        </p:nvSpPr>
        <p:spPr>
          <a:xfrm>
            <a:off x="6891218" y="6159222"/>
            <a:ext cx="3063121" cy="1331595"/>
          </a:xfrm>
          <a:prstGeom prst="rect">
            <a:avLst/>
          </a:prstGeom>
          <a:noFill/>
          <a:ln/>
        </p:spPr>
        <p:txBody>
          <a:bodyPr wrap="square" lIns="0" tIns="0" rIns="0" bIns="0" rtlCol="0" anchor="t"/>
          <a:lstStyle/>
          <a:p>
            <a:pPr marL="0" indent="0">
              <a:lnSpc>
                <a:spcPts val="2600"/>
              </a:lnSpc>
              <a:buNone/>
            </a:pPr>
            <a:r>
              <a:rPr lang="en-US" sz="1600" dirty="0">
                <a:solidFill>
                  <a:srgbClr val="E0D6DE"/>
                </a:solidFill>
                <a:latin typeface="Noto Sans TC" pitchFamily="34" charset="0"/>
                <a:ea typeface="Noto Sans TC" pitchFamily="34" charset="-122"/>
                <a:cs typeface="Noto Sans TC" pitchFamily="34" charset="-120"/>
              </a:rPr>
              <a:t>Maintaining a secure and organized storage environment, whether physical or digital.</a:t>
            </a:r>
            <a:endParaRPr lang="en-US" sz="1600" dirty="0"/>
          </a:p>
        </p:txBody>
      </p:sp>
      <p:sp>
        <p:nvSpPr>
          <p:cNvPr id="17" name="Shape 14"/>
          <p:cNvSpPr/>
          <p:nvPr/>
        </p:nvSpPr>
        <p:spPr>
          <a:xfrm>
            <a:off x="10162461" y="5709285"/>
            <a:ext cx="468273" cy="468273"/>
          </a:xfrm>
          <a:prstGeom prst="roundRect">
            <a:avLst>
              <a:gd name="adj" fmla="val 6667"/>
            </a:avLst>
          </a:prstGeom>
          <a:solidFill>
            <a:srgbClr val="26262B"/>
          </a:solidFill>
          <a:ln/>
        </p:spPr>
        <p:txBody>
          <a:bodyPr/>
          <a:lstStyle/>
          <a:p>
            <a:endParaRPr lang="en-US"/>
          </a:p>
        </p:txBody>
      </p:sp>
      <p:sp>
        <p:nvSpPr>
          <p:cNvPr id="18" name="Text 15"/>
          <p:cNvSpPr/>
          <p:nvPr/>
        </p:nvSpPr>
        <p:spPr>
          <a:xfrm>
            <a:off x="10294739" y="5787271"/>
            <a:ext cx="203597" cy="312182"/>
          </a:xfrm>
          <a:prstGeom prst="rect">
            <a:avLst/>
          </a:prstGeom>
          <a:noFill/>
          <a:ln/>
        </p:spPr>
        <p:txBody>
          <a:bodyPr wrap="none" lIns="0" tIns="0" rIns="0" bIns="0" rtlCol="0" anchor="t"/>
          <a:lstStyle/>
          <a:p>
            <a:pPr marL="0" indent="0" algn="ctr">
              <a:lnSpc>
                <a:spcPts val="2450"/>
              </a:lnSpc>
              <a:buNone/>
            </a:pPr>
            <a:r>
              <a:rPr lang="en-US" sz="2450" dirty="0">
                <a:solidFill>
                  <a:srgbClr val="E0D6DE"/>
                </a:solidFill>
                <a:latin typeface="Sora Medium" pitchFamily="34" charset="0"/>
                <a:ea typeface="Sora Medium" pitchFamily="34" charset="-122"/>
                <a:cs typeface="Sora Medium" pitchFamily="34" charset="-120"/>
              </a:rPr>
              <a:t>4</a:t>
            </a:r>
            <a:endParaRPr lang="en-US" sz="2450" dirty="0"/>
          </a:p>
        </p:txBody>
      </p:sp>
      <p:sp>
        <p:nvSpPr>
          <p:cNvPr id="19" name="Text 16"/>
          <p:cNvSpPr/>
          <p:nvPr/>
        </p:nvSpPr>
        <p:spPr>
          <a:xfrm>
            <a:off x="10838855" y="5709285"/>
            <a:ext cx="2601635" cy="325160"/>
          </a:xfrm>
          <a:prstGeom prst="rect">
            <a:avLst/>
          </a:prstGeom>
          <a:noFill/>
          <a:ln/>
        </p:spPr>
        <p:txBody>
          <a:bodyPr wrap="none" lIns="0" tIns="0" rIns="0" bIns="0" rtlCol="0" anchor="t"/>
          <a:lstStyle/>
          <a:p>
            <a:pPr marL="0" indent="0">
              <a:lnSpc>
                <a:spcPts val="2550"/>
              </a:lnSpc>
              <a:buNone/>
            </a:pPr>
            <a:r>
              <a:rPr lang="en-US" sz="2000" dirty="0">
                <a:solidFill>
                  <a:srgbClr val="E0D6DE"/>
                </a:solidFill>
                <a:latin typeface="Sora Medium" pitchFamily="34" charset="0"/>
                <a:ea typeface="Sora Medium" pitchFamily="34" charset="-122"/>
                <a:cs typeface="Sora Medium" pitchFamily="34" charset="-120"/>
              </a:rPr>
              <a:t>Retrieval</a:t>
            </a:r>
            <a:endParaRPr lang="en-US" sz="2000" dirty="0"/>
          </a:p>
        </p:txBody>
      </p:sp>
      <p:sp>
        <p:nvSpPr>
          <p:cNvPr id="20" name="Text 17"/>
          <p:cNvSpPr/>
          <p:nvPr/>
        </p:nvSpPr>
        <p:spPr>
          <a:xfrm>
            <a:off x="10838855" y="6159222"/>
            <a:ext cx="3063121" cy="998696"/>
          </a:xfrm>
          <a:prstGeom prst="rect">
            <a:avLst/>
          </a:prstGeom>
          <a:noFill/>
          <a:ln/>
        </p:spPr>
        <p:txBody>
          <a:bodyPr wrap="square" lIns="0" tIns="0" rIns="0" bIns="0" rtlCol="0" anchor="t"/>
          <a:lstStyle/>
          <a:p>
            <a:pPr marL="0" indent="0">
              <a:lnSpc>
                <a:spcPts val="2600"/>
              </a:lnSpc>
              <a:buNone/>
            </a:pPr>
            <a:r>
              <a:rPr lang="en-US" sz="1600" dirty="0">
                <a:solidFill>
                  <a:srgbClr val="E0D6DE"/>
                </a:solidFill>
                <a:latin typeface="Noto Sans TC" pitchFamily="34" charset="0"/>
                <a:ea typeface="Noto Sans TC" pitchFamily="34" charset="-122"/>
                <a:cs typeface="Noto Sans TC" pitchFamily="34" charset="-120"/>
              </a:rPr>
              <a:t>Developing a system for quickly and easily retrieving records when needed.</a:t>
            </a:r>
            <a:endParaRPr lang="en-US" sz="1600" dirty="0"/>
          </a:p>
        </p:txBody>
      </p:sp>
      <p:pic>
        <p:nvPicPr>
          <p:cNvPr id="21" name="Picture 20">
            <a:extLst>
              <a:ext uri="{FF2B5EF4-FFF2-40B4-BE49-F238E27FC236}">
                <a16:creationId xmlns:a16="http://schemas.microsoft.com/office/drawing/2014/main" id="{71B37D6F-19DC-E670-A7EA-1F9DEAC9B3CC}"/>
              </a:ext>
            </a:extLst>
          </p:cNvPr>
          <p:cNvPicPr>
            <a:picLocks noChangeAspect="1"/>
          </p:cNvPicPr>
          <p:nvPr/>
        </p:nvPicPr>
        <p:blipFill>
          <a:blip r:embed="rId4"/>
          <a:stretch>
            <a:fillRect/>
          </a:stretch>
        </p:blipFill>
        <p:spPr>
          <a:xfrm>
            <a:off x="12124975" y="7791389"/>
            <a:ext cx="2505425" cy="4382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7345" y="827842"/>
            <a:ext cx="5391507" cy="595908"/>
          </a:xfrm>
          <a:prstGeom prst="rect">
            <a:avLst/>
          </a:prstGeom>
          <a:noFill/>
          <a:ln/>
        </p:spPr>
        <p:txBody>
          <a:bodyPr wrap="none" lIns="0" tIns="0" rIns="0" bIns="0" rtlCol="0" anchor="t"/>
          <a:lstStyle/>
          <a:p>
            <a:pPr marL="0" indent="0">
              <a:lnSpc>
                <a:spcPts val="4650"/>
              </a:lnSpc>
              <a:buNone/>
            </a:pPr>
            <a:r>
              <a:rPr lang="en-US" sz="3750" dirty="0">
                <a:solidFill>
                  <a:srgbClr val="97B8FF"/>
                </a:solidFill>
                <a:latin typeface="Sora Medium" pitchFamily="34" charset="0"/>
                <a:ea typeface="Sora Medium" pitchFamily="34" charset="-122"/>
                <a:cs typeface="Sora Medium" pitchFamily="34" charset="-120"/>
              </a:rPr>
              <a:t>Modern Method of file</a:t>
            </a:r>
            <a:endParaRPr lang="en-US" sz="3750" dirty="0"/>
          </a:p>
        </p:txBody>
      </p:sp>
      <p:sp>
        <p:nvSpPr>
          <p:cNvPr id="4" name="Text 1"/>
          <p:cNvSpPr/>
          <p:nvPr/>
        </p:nvSpPr>
        <p:spPr>
          <a:xfrm>
            <a:off x="667345" y="1709738"/>
            <a:ext cx="7809309" cy="915472"/>
          </a:xfrm>
          <a:prstGeom prst="rect">
            <a:avLst/>
          </a:prstGeom>
          <a:noFill/>
          <a:ln/>
        </p:spPr>
        <p:txBody>
          <a:bodyPr wrap="square" lIns="0" tIns="0" rIns="0" bIns="0" rtlCol="0" anchor="t"/>
          <a:lstStyle/>
          <a:p>
            <a:pPr marL="0" indent="0">
              <a:lnSpc>
                <a:spcPts val="2400"/>
              </a:lnSpc>
              <a:buNone/>
            </a:pPr>
            <a:r>
              <a:rPr lang="en-US" sz="1500" dirty="0">
                <a:solidFill>
                  <a:srgbClr val="E0D6DE"/>
                </a:solidFill>
                <a:latin typeface="Noto Sans TC" pitchFamily="34" charset="0"/>
                <a:ea typeface="Noto Sans TC" pitchFamily="34" charset="-122"/>
                <a:cs typeface="Noto Sans TC" pitchFamily="34" charset="-120"/>
              </a:rPr>
              <a:t>Modern methods of file management have evolved significantly. Traditional paper-based systems have been replaced or complemented by digital solutions. Electronic document management systems (EDMS) offer numerous advantages, including:</a:t>
            </a:r>
            <a:endParaRPr lang="en-US" sz="1500" dirty="0"/>
          </a:p>
        </p:txBody>
      </p:sp>
      <p:pic>
        <p:nvPicPr>
          <p:cNvPr id="5" name="Image 1" descr="preencoded.png"/>
          <p:cNvPicPr>
            <a:picLocks noChangeAspect="1"/>
          </p:cNvPicPr>
          <p:nvPr/>
        </p:nvPicPr>
        <p:blipFill>
          <a:blip r:embed="rId4"/>
          <a:stretch>
            <a:fillRect/>
          </a:stretch>
        </p:blipFill>
        <p:spPr>
          <a:xfrm>
            <a:off x="667345" y="2839641"/>
            <a:ext cx="476726" cy="476726"/>
          </a:xfrm>
          <a:prstGeom prst="rect">
            <a:avLst/>
          </a:prstGeom>
        </p:spPr>
      </p:pic>
      <p:sp>
        <p:nvSpPr>
          <p:cNvPr id="6" name="Text 2"/>
          <p:cNvSpPr/>
          <p:nvPr/>
        </p:nvSpPr>
        <p:spPr>
          <a:xfrm>
            <a:off x="667345" y="3506986"/>
            <a:ext cx="2383631" cy="297894"/>
          </a:xfrm>
          <a:prstGeom prst="rect">
            <a:avLst/>
          </a:prstGeom>
          <a:noFill/>
          <a:ln/>
        </p:spPr>
        <p:txBody>
          <a:bodyPr wrap="none" lIns="0" tIns="0" rIns="0" bIns="0" rtlCol="0" anchor="t"/>
          <a:lstStyle/>
          <a:p>
            <a:pPr marL="0" indent="0" algn="l">
              <a:lnSpc>
                <a:spcPts val="2300"/>
              </a:lnSpc>
              <a:buNone/>
            </a:pPr>
            <a:r>
              <a:rPr lang="en-US" sz="1850" dirty="0">
                <a:solidFill>
                  <a:srgbClr val="E0D6DE"/>
                </a:solidFill>
                <a:latin typeface="Sora Medium" pitchFamily="34" charset="0"/>
                <a:ea typeface="Sora Medium" pitchFamily="34" charset="-122"/>
                <a:cs typeface="Sora Medium" pitchFamily="34" charset="-120"/>
              </a:rPr>
              <a:t>Cloud Storage</a:t>
            </a:r>
            <a:endParaRPr lang="en-US" sz="1850" dirty="0"/>
          </a:p>
        </p:txBody>
      </p:sp>
      <p:sp>
        <p:nvSpPr>
          <p:cNvPr id="7" name="Text 3"/>
          <p:cNvSpPr/>
          <p:nvPr/>
        </p:nvSpPr>
        <p:spPr>
          <a:xfrm>
            <a:off x="667345" y="3919180"/>
            <a:ext cx="3761661" cy="915472"/>
          </a:xfrm>
          <a:prstGeom prst="rect">
            <a:avLst/>
          </a:prstGeom>
          <a:noFill/>
          <a:ln/>
        </p:spPr>
        <p:txBody>
          <a:bodyPr wrap="square" lIns="0" tIns="0" rIns="0" bIns="0" rtlCol="0" anchor="t"/>
          <a:lstStyle/>
          <a:p>
            <a:pPr marL="0" indent="0" algn="l">
              <a:lnSpc>
                <a:spcPts val="2400"/>
              </a:lnSpc>
              <a:buNone/>
            </a:pPr>
            <a:r>
              <a:rPr lang="en-US" sz="1500" dirty="0">
                <a:solidFill>
                  <a:srgbClr val="E0D6DE"/>
                </a:solidFill>
                <a:latin typeface="Noto Sans TC" pitchFamily="34" charset="0"/>
                <a:ea typeface="Noto Sans TC" pitchFamily="34" charset="-122"/>
                <a:cs typeface="Noto Sans TC" pitchFamily="34" charset="-120"/>
              </a:rPr>
              <a:t>Cloud-based storage solutions provide secure and scalable storage for large volumes of data.</a:t>
            </a:r>
            <a:endParaRPr lang="en-US" sz="1500" dirty="0"/>
          </a:p>
        </p:txBody>
      </p:sp>
      <p:pic>
        <p:nvPicPr>
          <p:cNvPr id="8" name="Image 2" descr="preencoded.png"/>
          <p:cNvPicPr>
            <a:picLocks noChangeAspect="1"/>
          </p:cNvPicPr>
          <p:nvPr/>
        </p:nvPicPr>
        <p:blipFill>
          <a:blip r:embed="rId5"/>
          <a:stretch>
            <a:fillRect/>
          </a:stretch>
        </p:blipFill>
        <p:spPr>
          <a:xfrm>
            <a:off x="4714994" y="2839641"/>
            <a:ext cx="476726" cy="476726"/>
          </a:xfrm>
          <a:prstGeom prst="rect">
            <a:avLst/>
          </a:prstGeom>
        </p:spPr>
      </p:pic>
      <p:sp>
        <p:nvSpPr>
          <p:cNvPr id="9" name="Text 4"/>
          <p:cNvSpPr/>
          <p:nvPr/>
        </p:nvSpPr>
        <p:spPr>
          <a:xfrm>
            <a:off x="4714994" y="3506986"/>
            <a:ext cx="2488763" cy="297894"/>
          </a:xfrm>
          <a:prstGeom prst="rect">
            <a:avLst/>
          </a:prstGeom>
          <a:noFill/>
          <a:ln/>
        </p:spPr>
        <p:txBody>
          <a:bodyPr wrap="none" lIns="0" tIns="0" rIns="0" bIns="0" rtlCol="0" anchor="t"/>
          <a:lstStyle/>
          <a:p>
            <a:pPr marL="0" indent="0" algn="l">
              <a:lnSpc>
                <a:spcPts val="2300"/>
              </a:lnSpc>
              <a:buNone/>
            </a:pPr>
            <a:r>
              <a:rPr lang="en-US" sz="1850" dirty="0">
                <a:solidFill>
                  <a:srgbClr val="E0D6DE"/>
                </a:solidFill>
                <a:latin typeface="Sora Medium" pitchFamily="34" charset="0"/>
                <a:ea typeface="Sora Medium" pitchFamily="34" charset="-122"/>
                <a:cs typeface="Sora Medium" pitchFamily="34" charset="-120"/>
              </a:rPr>
              <a:t>Search Functionality</a:t>
            </a:r>
            <a:endParaRPr lang="en-US" sz="1850" dirty="0"/>
          </a:p>
        </p:txBody>
      </p:sp>
      <p:sp>
        <p:nvSpPr>
          <p:cNvPr id="10" name="Text 5"/>
          <p:cNvSpPr/>
          <p:nvPr/>
        </p:nvSpPr>
        <p:spPr>
          <a:xfrm>
            <a:off x="4714994" y="3919180"/>
            <a:ext cx="3761661" cy="915472"/>
          </a:xfrm>
          <a:prstGeom prst="rect">
            <a:avLst/>
          </a:prstGeom>
          <a:noFill/>
          <a:ln/>
        </p:spPr>
        <p:txBody>
          <a:bodyPr wrap="square" lIns="0" tIns="0" rIns="0" bIns="0" rtlCol="0" anchor="t"/>
          <a:lstStyle/>
          <a:p>
            <a:pPr marL="0" indent="0" algn="l">
              <a:lnSpc>
                <a:spcPts val="2400"/>
              </a:lnSpc>
              <a:buNone/>
            </a:pPr>
            <a:r>
              <a:rPr lang="en-US" sz="1500" dirty="0">
                <a:solidFill>
                  <a:srgbClr val="E0D6DE"/>
                </a:solidFill>
                <a:latin typeface="Noto Sans TC" pitchFamily="34" charset="0"/>
                <a:ea typeface="Noto Sans TC" pitchFamily="34" charset="-122"/>
                <a:cs typeface="Noto Sans TC" pitchFamily="34" charset="-120"/>
              </a:rPr>
              <a:t>EDMS systems allow for quick and efficient searching of records, using keywords or metadata.</a:t>
            </a:r>
            <a:endParaRPr lang="en-US" sz="1500" dirty="0"/>
          </a:p>
        </p:txBody>
      </p:sp>
      <p:pic>
        <p:nvPicPr>
          <p:cNvPr id="11" name="Image 3" descr="preencoded.png"/>
          <p:cNvPicPr>
            <a:picLocks noChangeAspect="1"/>
          </p:cNvPicPr>
          <p:nvPr/>
        </p:nvPicPr>
        <p:blipFill>
          <a:blip r:embed="rId6"/>
          <a:stretch>
            <a:fillRect/>
          </a:stretch>
        </p:blipFill>
        <p:spPr>
          <a:xfrm>
            <a:off x="667345" y="5406628"/>
            <a:ext cx="476726" cy="476726"/>
          </a:xfrm>
          <a:prstGeom prst="rect">
            <a:avLst/>
          </a:prstGeom>
        </p:spPr>
      </p:pic>
      <p:sp>
        <p:nvSpPr>
          <p:cNvPr id="12" name="Text 6"/>
          <p:cNvSpPr/>
          <p:nvPr/>
        </p:nvSpPr>
        <p:spPr>
          <a:xfrm>
            <a:off x="667345" y="6073973"/>
            <a:ext cx="2383631" cy="297894"/>
          </a:xfrm>
          <a:prstGeom prst="rect">
            <a:avLst/>
          </a:prstGeom>
          <a:noFill/>
          <a:ln/>
        </p:spPr>
        <p:txBody>
          <a:bodyPr wrap="none" lIns="0" tIns="0" rIns="0" bIns="0" rtlCol="0" anchor="t"/>
          <a:lstStyle/>
          <a:p>
            <a:pPr marL="0" indent="0" algn="l">
              <a:lnSpc>
                <a:spcPts val="2300"/>
              </a:lnSpc>
              <a:buNone/>
            </a:pPr>
            <a:r>
              <a:rPr lang="en-US" sz="1850" dirty="0">
                <a:solidFill>
                  <a:srgbClr val="E0D6DE"/>
                </a:solidFill>
                <a:latin typeface="Sora Medium" pitchFamily="34" charset="0"/>
                <a:ea typeface="Sora Medium" pitchFamily="34" charset="-122"/>
                <a:cs typeface="Sora Medium" pitchFamily="34" charset="-120"/>
              </a:rPr>
              <a:t>Remote Access</a:t>
            </a:r>
            <a:endParaRPr lang="en-US" sz="1850" dirty="0"/>
          </a:p>
        </p:txBody>
      </p:sp>
      <p:sp>
        <p:nvSpPr>
          <p:cNvPr id="13" name="Text 7"/>
          <p:cNvSpPr/>
          <p:nvPr/>
        </p:nvSpPr>
        <p:spPr>
          <a:xfrm>
            <a:off x="667345" y="6486168"/>
            <a:ext cx="3761661" cy="610314"/>
          </a:xfrm>
          <a:prstGeom prst="rect">
            <a:avLst/>
          </a:prstGeom>
          <a:noFill/>
          <a:ln/>
        </p:spPr>
        <p:txBody>
          <a:bodyPr wrap="square" lIns="0" tIns="0" rIns="0" bIns="0" rtlCol="0" anchor="t"/>
          <a:lstStyle/>
          <a:p>
            <a:pPr marL="0" indent="0" algn="l">
              <a:lnSpc>
                <a:spcPts val="2400"/>
              </a:lnSpc>
              <a:buNone/>
            </a:pPr>
            <a:r>
              <a:rPr lang="en-US" sz="1500" dirty="0">
                <a:solidFill>
                  <a:srgbClr val="E0D6DE"/>
                </a:solidFill>
                <a:latin typeface="Noto Sans TC" pitchFamily="34" charset="0"/>
                <a:ea typeface="Noto Sans TC" pitchFamily="34" charset="-122"/>
                <a:cs typeface="Noto Sans TC" pitchFamily="34" charset="-120"/>
              </a:rPr>
              <a:t>Authorized users can access records from anywhere with an internet connection.</a:t>
            </a:r>
            <a:endParaRPr lang="en-US" sz="1500" dirty="0"/>
          </a:p>
        </p:txBody>
      </p:sp>
      <p:pic>
        <p:nvPicPr>
          <p:cNvPr id="14" name="Image 4" descr="preencoded.png"/>
          <p:cNvPicPr>
            <a:picLocks noChangeAspect="1"/>
          </p:cNvPicPr>
          <p:nvPr/>
        </p:nvPicPr>
        <p:blipFill>
          <a:blip r:embed="rId7"/>
          <a:stretch>
            <a:fillRect/>
          </a:stretch>
        </p:blipFill>
        <p:spPr>
          <a:xfrm>
            <a:off x="4714994" y="5406628"/>
            <a:ext cx="476726" cy="476726"/>
          </a:xfrm>
          <a:prstGeom prst="rect">
            <a:avLst/>
          </a:prstGeom>
        </p:spPr>
      </p:pic>
      <p:sp>
        <p:nvSpPr>
          <p:cNvPr id="15" name="Text 8"/>
          <p:cNvSpPr/>
          <p:nvPr/>
        </p:nvSpPr>
        <p:spPr>
          <a:xfrm>
            <a:off x="4714994" y="6073973"/>
            <a:ext cx="2782729" cy="297894"/>
          </a:xfrm>
          <a:prstGeom prst="rect">
            <a:avLst/>
          </a:prstGeom>
          <a:noFill/>
          <a:ln/>
        </p:spPr>
        <p:txBody>
          <a:bodyPr wrap="none" lIns="0" tIns="0" rIns="0" bIns="0" rtlCol="0" anchor="t"/>
          <a:lstStyle/>
          <a:p>
            <a:pPr marL="0" indent="0" algn="l">
              <a:lnSpc>
                <a:spcPts val="2300"/>
              </a:lnSpc>
              <a:buNone/>
            </a:pPr>
            <a:r>
              <a:rPr lang="en-US" sz="1850" dirty="0">
                <a:solidFill>
                  <a:srgbClr val="E0D6DE"/>
                </a:solidFill>
                <a:latin typeface="Sora Medium" pitchFamily="34" charset="0"/>
                <a:ea typeface="Sora Medium" pitchFamily="34" charset="-122"/>
                <a:cs typeface="Sora Medium" pitchFamily="34" charset="-120"/>
              </a:rPr>
              <a:t>Collaboration Features</a:t>
            </a:r>
            <a:endParaRPr lang="en-US" sz="1850" dirty="0"/>
          </a:p>
        </p:txBody>
      </p:sp>
      <p:sp>
        <p:nvSpPr>
          <p:cNvPr id="16" name="Text 9"/>
          <p:cNvSpPr/>
          <p:nvPr/>
        </p:nvSpPr>
        <p:spPr>
          <a:xfrm>
            <a:off x="4714994" y="6486168"/>
            <a:ext cx="3761661" cy="915472"/>
          </a:xfrm>
          <a:prstGeom prst="rect">
            <a:avLst/>
          </a:prstGeom>
          <a:noFill/>
          <a:ln/>
        </p:spPr>
        <p:txBody>
          <a:bodyPr wrap="square" lIns="0" tIns="0" rIns="0" bIns="0" rtlCol="0" anchor="t"/>
          <a:lstStyle/>
          <a:p>
            <a:pPr marL="0" indent="0" algn="l">
              <a:lnSpc>
                <a:spcPts val="2400"/>
              </a:lnSpc>
              <a:buNone/>
            </a:pPr>
            <a:r>
              <a:rPr lang="en-US" sz="1500" dirty="0">
                <a:solidFill>
                  <a:srgbClr val="E0D6DE"/>
                </a:solidFill>
                <a:latin typeface="Noto Sans TC" pitchFamily="34" charset="0"/>
                <a:ea typeface="Noto Sans TC" pitchFamily="34" charset="-122"/>
                <a:cs typeface="Noto Sans TC" pitchFamily="34" charset="-120"/>
              </a:rPr>
              <a:t>Many EDMS platforms facilitate collaboration on documents, allowing for real-time editing and version control.</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070378"/>
          </a:xfrm>
          <a:prstGeom prst="rect">
            <a:avLst/>
          </a:prstGeom>
        </p:spPr>
      </p:pic>
      <p:sp>
        <p:nvSpPr>
          <p:cNvPr id="3" name="Text 0"/>
          <p:cNvSpPr/>
          <p:nvPr/>
        </p:nvSpPr>
        <p:spPr>
          <a:xfrm>
            <a:off x="579596" y="3046452"/>
            <a:ext cx="12229028" cy="517565"/>
          </a:xfrm>
          <a:prstGeom prst="rect">
            <a:avLst/>
          </a:prstGeom>
          <a:noFill/>
          <a:ln/>
        </p:spPr>
        <p:txBody>
          <a:bodyPr wrap="none" lIns="0" tIns="0" rIns="0" bIns="0" rtlCol="0" anchor="t"/>
          <a:lstStyle/>
          <a:p>
            <a:pPr marL="0" indent="0">
              <a:lnSpc>
                <a:spcPts val="4050"/>
              </a:lnSpc>
              <a:buNone/>
            </a:pPr>
            <a:r>
              <a:rPr lang="en-US" sz="3250" dirty="0">
                <a:solidFill>
                  <a:srgbClr val="97B8FF"/>
                </a:solidFill>
                <a:latin typeface="Sora Medium" pitchFamily="34" charset="0"/>
                <a:ea typeface="Sora Medium" pitchFamily="34" charset="-122"/>
                <a:cs typeface="Sora Medium" pitchFamily="34" charset="-120"/>
              </a:rPr>
              <a:t>Office Forms and Office Report and Types of office reports</a:t>
            </a:r>
            <a:endParaRPr lang="en-US" sz="3250" dirty="0"/>
          </a:p>
        </p:txBody>
      </p:sp>
      <p:sp>
        <p:nvSpPr>
          <p:cNvPr id="4" name="Text 1"/>
          <p:cNvSpPr/>
          <p:nvPr/>
        </p:nvSpPr>
        <p:spPr>
          <a:xfrm>
            <a:off x="579596" y="3812381"/>
            <a:ext cx="13471208" cy="529828"/>
          </a:xfrm>
          <a:prstGeom prst="rect">
            <a:avLst/>
          </a:prstGeom>
          <a:noFill/>
          <a:ln/>
        </p:spPr>
        <p:txBody>
          <a:bodyPr wrap="square" lIns="0" tIns="0" rIns="0" bIns="0" rtlCol="0" anchor="t"/>
          <a:lstStyle/>
          <a:p>
            <a:pPr marL="0" indent="0">
              <a:lnSpc>
                <a:spcPts val="2050"/>
              </a:lnSpc>
              <a:buNone/>
            </a:pPr>
            <a:r>
              <a:rPr lang="en-US" sz="1300" dirty="0">
                <a:solidFill>
                  <a:srgbClr val="E0D6DE"/>
                </a:solidFill>
                <a:latin typeface="Noto Sans TC" pitchFamily="34" charset="0"/>
                <a:ea typeface="Noto Sans TC" pitchFamily="34" charset="-122"/>
                <a:cs typeface="Noto Sans TC" pitchFamily="34" charset="-120"/>
              </a:rPr>
              <a:t>Office forms and reports are essential tools for communication, recordkeeping, and decision-making within organizations. Forms are standardized documents used to gather data or request information, while reports summarize information and provide insights. The types of office reports are diverse, ranging from:</a:t>
            </a:r>
            <a:endParaRPr lang="en-US" sz="1300" dirty="0"/>
          </a:p>
        </p:txBody>
      </p:sp>
      <p:sp>
        <p:nvSpPr>
          <p:cNvPr id="5" name="Shape 2"/>
          <p:cNvSpPr/>
          <p:nvPr/>
        </p:nvSpPr>
        <p:spPr>
          <a:xfrm>
            <a:off x="579596" y="4528542"/>
            <a:ext cx="13471208" cy="2724983"/>
          </a:xfrm>
          <a:prstGeom prst="roundRect">
            <a:avLst>
              <a:gd name="adj" fmla="val 912"/>
            </a:avLst>
          </a:prstGeom>
          <a:noFill/>
          <a:ln w="7620">
            <a:solidFill>
              <a:srgbClr val="FFFFFF">
                <a:alpha val="24000"/>
              </a:srgbClr>
            </a:solidFill>
            <a:prstDash val="solid"/>
          </a:ln>
        </p:spPr>
        <p:txBody>
          <a:bodyPr/>
          <a:lstStyle/>
          <a:p>
            <a:endParaRPr lang="en-US"/>
          </a:p>
        </p:txBody>
      </p:sp>
      <p:sp>
        <p:nvSpPr>
          <p:cNvPr id="6" name="Shape 3"/>
          <p:cNvSpPr/>
          <p:nvPr/>
        </p:nvSpPr>
        <p:spPr>
          <a:xfrm>
            <a:off x="587216" y="4536162"/>
            <a:ext cx="13455968" cy="743664"/>
          </a:xfrm>
          <a:prstGeom prst="rect">
            <a:avLst/>
          </a:prstGeom>
          <a:solidFill>
            <a:srgbClr val="FFFFFF">
              <a:alpha val="4000"/>
            </a:srgbClr>
          </a:solidFill>
          <a:ln/>
        </p:spPr>
        <p:txBody>
          <a:bodyPr/>
          <a:lstStyle/>
          <a:p>
            <a:endParaRPr lang="en-US"/>
          </a:p>
        </p:txBody>
      </p:sp>
      <p:sp>
        <p:nvSpPr>
          <p:cNvPr id="7" name="Text 4"/>
          <p:cNvSpPr/>
          <p:nvPr/>
        </p:nvSpPr>
        <p:spPr>
          <a:xfrm>
            <a:off x="752832" y="4643080"/>
            <a:ext cx="6392942" cy="264914"/>
          </a:xfrm>
          <a:prstGeom prst="rect">
            <a:avLst/>
          </a:prstGeom>
          <a:noFill/>
          <a:ln/>
        </p:spPr>
        <p:txBody>
          <a:bodyPr wrap="none" lIns="0" tIns="0" rIns="0" bIns="0" rtlCol="0" anchor="t"/>
          <a:lstStyle/>
          <a:p>
            <a:pPr marL="0" indent="0">
              <a:lnSpc>
                <a:spcPts val="2050"/>
              </a:lnSpc>
              <a:buNone/>
            </a:pPr>
            <a:r>
              <a:rPr lang="en-US" sz="1300" b="1" dirty="0">
                <a:solidFill>
                  <a:srgbClr val="E0D6DE"/>
                </a:solidFill>
                <a:latin typeface="Noto Sans TC" pitchFamily="34" charset="0"/>
                <a:ea typeface="Noto Sans TC" pitchFamily="34" charset="-122"/>
                <a:cs typeface="Noto Sans TC" pitchFamily="34" charset="-120"/>
              </a:rPr>
              <a:t>Financial Reports</a:t>
            </a:r>
            <a:endParaRPr lang="en-US" sz="1300" dirty="0"/>
          </a:p>
        </p:txBody>
      </p:sp>
      <p:sp>
        <p:nvSpPr>
          <p:cNvPr id="8" name="Text 5"/>
          <p:cNvSpPr/>
          <p:nvPr/>
        </p:nvSpPr>
        <p:spPr>
          <a:xfrm>
            <a:off x="7484626" y="4643080"/>
            <a:ext cx="6392942" cy="529828"/>
          </a:xfrm>
          <a:prstGeom prst="rect">
            <a:avLst/>
          </a:prstGeom>
          <a:noFill/>
          <a:ln/>
        </p:spPr>
        <p:txBody>
          <a:bodyPr wrap="square" lIns="0" tIns="0" rIns="0" bIns="0" rtlCol="0" anchor="t"/>
          <a:lstStyle/>
          <a:p>
            <a:pPr marL="0" indent="0">
              <a:lnSpc>
                <a:spcPts val="2050"/>
              </a:lnSpc>
              <a:buNone/>
            </a:pPr>
            <a:r>
              <a:rPr lang="en-US" sz="1300" dirty="0">
                <a:solidFill>
                  <a:srgbClr val="E0D6DE"/>
                </a:solidFill>
                <a:latin typeface="Noto Sans TC" pitchFamily="34" charset="0"/>
                <a:ea typeface="Noto Sans TC" pitchFamily="34" charset="-122"/>
                <a:cs typeface="Noto Sans TC" pitchFamily="34" charset="-120"/>
              </a:rPr>
              <a:t>Summarize financial performance, including income statements, balance sheets, and cash flow statements.</a:t>
            </a:r>
            <a:endParaRPr lang="en-US" sz="1300" dirty="0"/>
          </a:p>
        </p:txBody>
      </p:sp>
      <p:sp>
        <p:nvSpPr>
          <p:cNvPr id="9" name="Shape 6"/>
          <p:cNvSpPr/>
          <p:nvPr/>
        </p:nvSpPr>
        <p:spPr>
          <a:xfrm>
            <a:off x="587216" y="5279827"/>
            <a:ext cx="13455968" cy="743664"/>
          </a:xfrm>
          <a:prstGeom prst="rect">
            <a:avLst/>
          </a:prstGeom>
          <a:solidFill>
            <a:srgbClr val="000000">
              <a:alpha val="4000"/>
            </a:srgbClr>
          </a:solidFill>
          <a:ln/>
        </p:spPr>
        <p:txBody>
          <a:bodyPr/>
          <a:lstStyle/>
          <a:p>
            <a:endParaRPr lang="en-US"/>
          </a:p>
        </p:txBody>
      </p:sp>
      <p:sp>
        <p:nvSpPr>
          <p:cNvPr id="10" name="Text 7"/>
          <p:cNvSpPr/>
          <p:nvPr/>
        </p:nvSpPr>
        <p:spPr>
          <a:xfrm>
            <a:off x="752832" y="5386745"/>
            <a:ext cx="6392942" cy="264914"/>
          </a:xfrm>
          <a:prstGeom prst="rect">
            <a:avLst/>
          </a:prstGeom>
          <a:noFill/>
          <a:ln/>
        </p:spPr>
        <p:txBody>
          <a:bodyPr wrap="none" lIns="0" tIns="0" rIns="0" bIns="0" rtlCol="0" anchor="t"/>
          <a:lstStyle/>
          <a:p>
            <a:pPr marL="0" indent="0">
              <a:lnSpc>
                <a:spcPts val="2050"/>
              </a:lnSpc>
              <a:buNone/>
            </a:pPr>
            <a:r>
              <a:rPr lang="en-US" sz="1300" b="1" dirty="0">
                <a:solidFill>
                  <a:srgbClr val="E0D6DE"/>
                </a:solidFill>
                <a:latin typeface="Noto Sans TC" pitchFamily="34" charset="0"/>
                <a:ea typeface="Noto Sans TC" pitchFamily="34" charset="-122"/>
                <a:cs typeface="Noto Sans TC" pitchFamily="34" charset="-120"/>
              </a:rPr>
              <a:t>Operational Reports</a:t>
            </a:r>
            <a:endParaRPr lang="en-US" sz="1300" dirty="0"/>
          </a:p>
        </p:txBody>
      </p:sp>
      <p:sp>
        <p:nvSpPr>
          <p:cNvPr id="11" name="Text 8"/>
          <p:cNvSpPr/>
          <p:nvPr/>
        </p:nvSpPr>
        <p:spPr>
          <a:xfrm>
            <a:off x="7484626" y="5386745"/>
            <a:ext cx="6392942" cy="529828"/>
          </a:xfrm>
          <a:prstGeom prst="rect">
            <a:avLst/>
          </a:prstGeom>
          <a:noFill/>
          <a:ln/>
        </p:spPr>
        <p:txBody>
          <a:bodyPr wrap="square" lIns="0" tIns="0" rIns="0" bIns="0" rtlCol="0" anchor="t"/>
          <a:lstStyle/>
          <a:p>
            <a:pPr marL="0" indent="0">
              <a:lnSpc>
                <a:spcPts val="2050"/>
              </a:lnSpc>
              <a:buNone/>
            </a:pPr>
            <a:r>
              <a:rPr lang="en-US" sz="1300" dirty="0">
                <a:solidFill>
                  <a:srgbClr val="E0D6DE"/>
                </a:solidFill>
                <a:latin typeface="Noto Sans TC" pitchFamily="34" charset="0"/>
                <a:ea typeface="Noto Sans TC" pitchFamily="34" charset="-122"/>
                <a:cs typeface="Noto Sans TC" pitchFamily="34" charset="-120"/>
              </a:rPr>
              <a:t>Track key operational metrics, such as sales figures, production volumes, and customer satisfaction rates.</a:t>
            </a:r>
            <a:endParaRPr lang="en-US" sz="1300" dirty="0"/>
          </a:p>
        </p:txBody>
      </p:sp>
      <p:sp>
        <p:nvSpPr>
          <p:cNvPr id="12" name="Shape 9"/>
          <p:cNvSpPr/>
          <p:nvPr/>
        </p:nvSpPr>
        <p:spPr>
          <a:xfrm>
            <a:off x="587216" y="6023491"/>
            <a:ext cx="13455968" cy="743664"/>
          </a:xfrm>
          <a:prstGeom prst="rect">
            <a:avLst/>
          </a:prstGeom>
          <a:solidFill>
            <a:srgbClr val="FFFFFF">
              <a:alpha val="4000"/>
            </a:srgbClr>
          </a:solidFill>
          <a:ln/>
        </p:spPr>
        <p:txBody>
          <a:bodyPr/>
          <a:lstStyle/>
          <a:p>
            <a:endParaRPr lang="en-US"/>
          </a:p>
        </p:txBody>
      </p:sp>
      <p:sp>
        <p:nvSpPr>
          <p:cNvPr id="13" name="Text 10"/>
          <p:cNvSpPr/>
          <p:nvPr/>
        </p:nvSpPr>
        <p:spPr>
          <a:xfrm>
            <a:off x="752832" y="6130409"/>
            <a:ext cx="6392942" cy="264914"/>
          </a:xfrm>
          <a:prstGeom prst="rect">
            <a:avLst/>
          </a:prstGeom>
          <a:noFill/>
          <a:ln/>
        </p:spPr>
        <p:txBody>
          <a:bodyPr wrap="none" lIns="0" tIns="0" rIns="0" bIns="0" rtlCol="0" anchor="t"/>
          <a:lstStyle/>
          <a:p>
            <a:pPr marL="0" indent="0">
              <a:lnSpc>
                <a:spcPts val="2050"/>
              </a:lnSpc>
              <a:buNone/>
            </a:pPr>
            <a:r>
              <a:rPr lang="en-US" sz="1300" b="1" dirty="0">
                <a:solidFill>
                  <a:srgbClr val="E0D6DE"/>
                </a:solidFill>
                <a:latin typeface="Noto Sans TC" pitchFamily="34" charset="0"/>
                <a:ea typeface="Noto Sans TC" pitchFamily="34" charset="-122"/>
                <a:cs typeface="Noto Sans TC" pitchFamily="34" charset="-120"/>
              </a:rPr>
              <a:t>Marketing Reports</a:t>
            </a:r>
            <a:endParaRPr lang="en-US" sz="1300" dirty="0"/>
          </a:p>
        </p:txBody>
      </p:sp>
      <p:sp>
        <p:nvSpPr>
          <p:cNvPr id="14" name="Text 11"/>
          <p:cNvSpPr/>
          <p:nvPr/>
        </p:nvSpPr>
        <p:spPr>
          <a:xfrm>
            <a:off x="7484626" y="6130409"/>
            <a:ext cx="6392942" cy="529828"/>
          </a:xfrm>
          <a:prstGeom prst="rect">
            <a:avLst/>
          </a:prstGeom>
          <a:noFill/>
          <a:ln/>
        </p:spPr>
        <p:txBody>
          <a:bodyPr wrap="square" lIns="0" tIns="0" rIns="0" bIns="0" rtlCol="0" anchor="t"/>
          <a:lstStyle/>
          <a:p>
            <a:pPr marL="0" indent="0">
              <a:lnSpc>
                <a:spcPts val="2050"/>
              </a:lnSpc>
              <a:buNone/>
            </a:pPr>
            <a:r>
              <a:rPr lang="en-US" sz="1300" dirty="0">
                <a:solidFill>
                  <a:srgbClr val="E0D6DE"/>
                </a:solidFill>
                <a:latin typeface="Noto Sans TC" pitchFamily="34" charset="0"/>
                <a:ea typeface="Noto Sans TC" pitchFamily="34" charset="-122"/>
                <a:cs typeface="Noto Sans TC" pitchFamily="34" charset="-120"/>
              </a:rPr>
              <a:t>Analyze marketing campaign performance, website traffic, and customer engagement metrics.</a:t>
            </a:r>
            <a:endParaRPr lang="en-US" sz="1300" dirty="0"/>
          </a:p>
        </p:txBody>
      </p:sp>
      <p:sp>
        <p:nvSpPr>
          <p:cNvPr id="15" name="Shape 12"/>
          <p:cNvSpPr/>
          <p:nvPr/>
        </p:nvSpPr>
        <p:spPr>
          <a:xfrm>
            <a:off x="587216" y="6767155"/>
            <a:ext cx="13455968" cy="478750"/>
          </a:xfrm>
          <a:prstGeom prst="rect">
            <a:avLst/>
          </a:prstGeom>
          <a:solidFill>
            <a:srgbClr val="000000">
              <a:alpha val="4000"/>
            </a:srgbClr>
          </a:solidFill>
          <a:ln/>
        </p:spPr>
        <p:txBody>
          <a:bodyPr/>
          <a:lstStyle/>
          <a:p>
            <a:endParaRPr lang="en-US"/>
          </a:p>
        </p:txBody>
      </p:sp>
      <p:sp>
        <p:nvSpPr>
          <p:cNvPr id="16" name="Text 13"/>
          <p:cNvSpPr/>
          <p:nvPr/>
        </p:nvSpPr>
        <p:spPr>
          <a:xfrm>
            <a:off x="752832" y="6874073"/>
            <a:ext cx="6392942" cy="264914"/>
          </a:xfrm>
          <a:prstGeom prst="rect">
            <a:avLst/>
          </a:prstGeom>
          <a:noFill/>
          <a:ln/>
        </p:spPr>
        <p:txBody>
          <a:bodyPr wrap="none" lIns="0" tIns="0" rIns="0" bIns="0" rtlCol="0" anchor="t"/>
          <a:lstStyle/>
          <a:p>
            <a:pPr marL="0" indent="0">
              <a:lnSpc>
                <a:spcPts val="2050"/>
              </a:lnSpc>
              <a:buNone/>
            </a:pPr>
            <a:r>
              <a:rPr lang="en-US" sz="1300" b="1" dirty="0">
                <a:solidFill>
                  <a:srgbClr val="E0D6DE"/>
                </a:solidFill>
                <a:latin typeface="Noto Sans TC" pitchFamily="34" charset="0"/>
                <a:ea typeface="Noto Sans TC" pitchFamily="34" charset="-122"/>
                <a:cs typeface="Noto Sans TC" pitchFamily="34" charset="-120"/>
              </a:rPr>
              <a:t>Project Reports</a:t>
            </a:r>
            <a:endParaRPr lang="en-US" sz="1300" dirty="0"/>
          </a:p>
        </p:txBody>
      </p:sp>
      <p:sp>
        <p:nvSpPr>
          <p:cNvPr id="17" name="Text 14"/>
          <p:cNvSpPr/>
          <p:nvPr/>
        </p:nvSpPr>
        <p:spPr>
          <a:xfrm>
            <a:off x="7484626" y="6874073"/>
            <a:ext cx="6392942" cy="264914"/>
          </a:xfrm>
          <a:prstGeom prst="rect">
            <a:avLst/>
          </a:prstGeom>
          <a:noFill/>
          <a:ln/>
        </p:spPr>
        <p:txBody>
          <a:bodyPr wrap="none" lIns="0" tIns="0" rIns="0" bIns="0" rtlCol="0" anchor="t"/>
          <a:lstStyle/>
          <a:p>
            <a:pPr marL="0" indent="0">
              <a:lnSpc>
                <a:spcPts val="2050"/>
              </a:lnSpc>
              <a:buNone/>
            </a:pPr>
            <a:r>
              <a:rPr lang="en-US" sz="1300" dirty="0">
                <a:solidFill>
                  <a:srgbClr val="E0D6DE"/>
                </a:solidFill>
                <a:latin typeface="Noto Sans TC" pitchFamily="34" charset="0"/>
                <a:ea typeface="Noto Sans TC" pitchFamily="34" charset="-122"/>
                <a:cs typeface="Noto Sans TC" pitchFamily="34" charset="-120"/>
              </a:rPr>
              <a:t>Document progress, milestones, and challenges associated with specific projects.</a:t>
            </a:r>
            <a:endParaRPr lang="en-US" sz="1300" dirty="0"/>
          </a:p>
        </p:txBody>
      </p:sp>
      <p:pic>
        <p:nvPicPr>
          <p:cNvPr id="18" name="Picture 17">
            <a:extLst>
              <a:ext uri="{FF2B5EF4-FFF2-40B4-BE49-F238E27FC236}">
                <a16:creationId xmlns:a16="http://schemas.microsoft.com/office/drawing/2014/main" id="{EDCB1497-3A16-DD55-4CDC-8FAC135E3A46}"/>
              </a:ext>
            </a:extLst>
          </p:cNvPr>
          <p:cNvPicPr>
            <a:picLocks noChangeAspect="1"/>
          </p:cNvPicPr>
          <p:nvPr/>
        </p:nvPicPr>
        <p:blipFill>
          <a:blip r:embed="rId4"/>
          <a:stretch>
            <a:fillRect/>
          </a:stretch>
        </p:blipFill>
        <p:spPr>
          <a:xfrm>
            <a:off x="12124975" y="7791389"/>
            <a:ext cx="2505425" cy="4382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Custom</PresentationFormat>
  <Paragraphs>77</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Aharoni</vt:lpstr>
      <vt:lpstr>Noto Sans TC</vt:lpstr>
      <vt:lpstr>Arial Black</vt:lpstr>
      <vt:lpstr>Arial</vt:lpstr>
      <vt:lpstr>Sora Medium</vt:lpstr>
      <vt:lpstr>Noto Sans TC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3</cp:revision>
  <dcterms:created xsi:type="dcterms:W3CDTF">2024-11-14T08:14:23Z</dcterms:created>
  <dcterms:modified xsi:type="dcterms:W3CDTF">2024-11-29T08:35:39Z</dcterms:modified>
</cp:coreProperties>
</file>