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4630400" cy="8229600"/>
  <p:notesSz cx="8229600" cy="14630400"/>
  <p:embeddedFontLst>
    <p:embeddedFont>
      <p:font typeface="Aharoni" pitchFamily="2" charset="-79"/>
      <p:bold r:id="rId11"/>
    </p:embeddedFont>
    <p:embeddedFont>
      <p:font typeface="DFKai-SB" pitchFamily="65" charset="-12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Arial Black" pitchFamily="34" charset="0"/>
      <p:bold r:id="rId17"/>
    </p:embeddedFont>
    <p:embeddedFont>
      <p:font typeface="Open Sans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4706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9626" y="84873"/>
            <a:ext cx="10151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DEPARTMENT OF LIFELONG LEARNING</a:t>
            </a:r>
            <a:r>
              <a:rPr lang="en-US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Tiruchirappalli-620024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1586" y="2729805"/>
            <a:ext cx="9329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3200" b="1" dirty="0" smtClean="0">
                <a:solidFill>
                  <a:srgbClr val="002060"/>
                </a:solidFill>
              </a:rPr>
              <a:t>: M.A.,HUMAN RESOURCE MANAGEMENT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760" y="3586896"/>
            <a:ext cx="9051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Natural Resource Management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22HRM4EC4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7701" y="4928461"/>
            <a:ext cx="9252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Arial Black" pitchFamily="34" charset="0"/>
              </a:rPr>
              <a:t>Unit-VI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	Sustainable NRM and Management of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CIR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6569" y="6534639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Dr. T. KUMUTHAVALLI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Associate Professor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Department of Lifelong Learning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7429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Sustainable Natural Resource Management (NRM)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40793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Natural resources are the foundation of our planet's ecosystems and economies. Sustainable NRM is critical to ensuring the long-term viability of these precious resources. In this presentation, we'll explore key aspects of sustainable NRM and how to effectively manage our shared global resources.</a:t>
            </a:r>
            <a:endParaRPr lang="en-US" sz="175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F865F73-4BDF-B09E-3014-16AF8371B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291" y="7762810"/>
            <a:ext cx="2391109" cy="466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61652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Sustainable Agriculture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Soil Health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Promoting soil health through sustainable farming practices like no-till, cover cropping, and organic amendments helps improve soil fertility and water retention while reducing erosion and runoff.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Water Conservation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Efficient irrigation techniques, water harvesting, and crop selection tailored to local climates can significantly reduce agricultural water usage and ensure long-term water security.</a:t>
            </a:r>
            <a:endParaRPr lang="en-US" sz="175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CE5C41-046E-406F-D7B4-FE725B5D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291" y="7762810"/>
            <a:ext cx="2391109" cy="466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8188" y="919163"/>
            <a:ext cx="7625596" cy="659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Sustainable Water Management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1043107" y="1894642"/>
            <a:ext cx="22860" cy="5415677"/>
          </a:xfrm>
          <a:prstGeom prst="roundRect">
            <a:avLst>
              <a:gd name="adj" fmla="val 138397"/>
            </a:avLst>
          </a:prstGeom>
          <a:solidFill>
            <a:srgbClr val="C6C6D2"/>
          </a:solidFill>
          <a:ln/>
        </p:spPr>
      </p:sp>
      <p:sp>
        <p:nvSpPr>
          <p:cNvPr id="5" name="Shape 2"/>
          <p:cNvSpPr/>
          <p:nvPr/>
        </p:nvSpPr>
        <p:spPr>
          <a:xfrm>
            <a:off x="1268909" y="2357557"/>
            <a:ext cx="738188" cy="22860"/>
          </a:xfrm>
          <a:prstGeom prst="roundRect">
            <a:avLst>
              <a:gd name="adj" fmla="val 138397"/>
            </a:avLst>
          </a:prstGeom>
          <a:solidFill>
            <a:srgbClr val="C6C6D2"/>
          </a:solidFill>
          <a:ln/>
        </p:spPr>
      </p:sp>
      <p:sp>
        <p:nvSpPr>
          <p:cNvPr id="6" name="Shape 3"/>
          <p:cNvSpPr/>
          <p:nvPr/>
        </p:nvSpPr>
        <p:spPr>
          <a:xfrm>
            <a:off x="817305" y="2131814"/>
            <a:ext cx="474464" cy="474464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7" name="Text 4"/>
          <p:cNvSpPr/>
          <p:nvPr/>
        </p:nvSpPr>
        <p:spPr>
          <a:xfrm>
            <a:off x="993874" y="2210872"/>
            <a:ext cx="121206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214563" y="2105501"/>
            <a:ext cx="2636401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Resource Assessment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214563" y="2561392"/>
            <a:ext cx="6191250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Comprehensive evaluation of water availability, quality, and demand to inform sustainable management strategies.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1268909" y="4120634"/>
            <a:ext cx="738188" cy="22860"/>
          </a:xfrm>
          <a:prstGeom prst="roundRect">
            <a:avLst>
              <a:gd name="adj" fmla="val 138397"/>
            </a:avLst>
          </a:prstGeom>
          <a:solidFill>
            <a:srgbClr val="C6C6D2"/>
          </a:solidFill>
          <a:ln/>
        </p:spPr>
      </p:sp>
      <p:sp>
        <p:nvSpPr>
          <p:cNvPr id="11" name="Shape 8"/>
          <p:cNvSpPr/>
          <p:nvPr/>
        </p:nvSpPr>
        <p:spPr>
          <a:xfrm>
            <a:off x="817305" y="3894892"/>
            <a:ext cx="474464" cy="474464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12" name="Text 9"/>
          <p:cNvSpPr/>
          <p:nvPr/>
        </p:nvSpPr>
        <p:spPr>
          <a:xfrm>
            <a:off x="971729" y="3973949"/>
            <a:ext cx="165497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214563" y="3868579"/>
            <a:ext cx="2959537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Infrastructure Upgrades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214563" y="4324469"/>
            <a:ext cx="6191250" cy="1011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Modernizing water delivery systems, wastewater treatment, and stormwater management to reduce waste and improve efficiency.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268909" y="6221016"/>
            <a:ext cx="738188" cy="22860"/>
          </a:xfrm>
          <a:prstGeom prst="roundRect">
            <a:avLst>
              <a:gd name="adj" fmla="val 138397"/>
            </a:avLst>
          </a:prstGeom>
          <a:solidFill>
            <a:srgbClr val="C6C6D2"/>
          </a:solidFill>
          <a:ln/>
        </p:spPr>
      </p:sp>
      <p:sp>
        <p:nvSpPr>
          <p:cNvPr id="16" name="Shape 13"/>
          <p:cNvSpPr/>
          <p:nvPr/>
        </p:nvSpPr>
        <p:spPr>
          <a:xfrm>
            <a:off x="817305" y="5995273"/>
            <a:ext cx="474464" cy="474464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17" name="Text 14"/>
          <p:cNvSpPr/>
          <p:nvPr/>
        </p:nvSpPr>
        <p:spPr>
          <a:xfrm>
            <a:off x="977325" y="6074331"/>
            <a:ext cx="154424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214563" y="5968960"/>
            <a:ext cx="2902863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Conservation Initiatives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214563" y="6424851"/>
            <a:ext cx="6191250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Promoting water-saving practices, incentivizing efficient use, and protecting critical watersheds and aquifers.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8669" y="1139071"/>
            <a:ext cx="7465100" cy="695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Sustainable Energy Solutions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8669" y="2168128"/>
            <a:ext cx="3682127" cy="2705933"/>
          </a:xfrm>
          <a:prstGeom prst="roundRect">
            <a:avLst>
              <a:gd name="adj" fmla="val 1233"/>
            </a:avLst>
          </a:prstGeom>
          <a:solidFill>
            <a:srgbClr val="E0E0EC"/>
          </a:solidFill>
          <a:ln/>
        </p:spPr>
      </p:sp>
      <p:sp>
        <p:nvSpPr>
          <p:cNvPr id="5" name="Text 2"/>
          <p:cNvSpPr/>
          <p:nvPr/>
        </p:nvSpPr>
        <p:spPr>
          <a:xfrm>
            <a:off x="1001078" y="2390537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Renewable Energy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01078" y="2871668"/>
            <a:ext cx="3237309" cy="1779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Harnessing the power of solar, wind, hydroelectric, and other renewable sources to reduce dependence on fossil fuels and mitigate climate change.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3204" y="2168128"/>
            <a:ext cx="3682127" cy="2705933"/>
          </a:xfrm>
          <a:prstGeom prst="roundRect">
            <a:avLst>
              <a:gd name="adj" fmla="val 1233"/>
            </a:avLst>
          </a:prstGeom>
          <a:solidFill>
            <a:srgbClr val="E0E0EC"/>
          </a:solidFill>
          <a:ln/>
        </p:spPr>
      </p:sp>
      <p:sp>
        <p:nvSpPr>
          <p:cNvPr id="8" name="Text 5"/>
          <p:cNvSpPr/>
          <p:nvPr/>
        </p:nvSpPr>
        <p:spPr>
          <a:xfrm>
            <a:off x="4905613" y="2390537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Energy Efficiency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905613" y="2871668"/>
            <a:ext cx="3237309" cy="1779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Implementing energy-efficient technologies, building designs, and behavior changes to minimize energy consumption and environmental impact.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78669" y="5096470"/>
            <a:ext cx="7586663" cy="1993940"/>
          </a:xfrm>
          <a:prstGeom prst="roundRect">
            <a:avLst>
              <a:gd name="adj" fmla="val 1674"/>
            </a:avLst>
          </a:prstGeom>
          <a:solidFill>
            <a:srgbClr val="E0E0EC"/>
          </a:solidFill>
          <a:ln/>
        </p:spPr>
      </p:sp>
      <p:sp>
        <p:nvSpPr>
          <p:cNvPr id="11" name="Text 8"/>
          <p:cNvSpPr/>
          <p:nvPr/>
        </p:nvSpPr>
        <p:spPr>
          <a:xfrm>
            <a:off x="1001078" y="5318879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Energy Storage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01078" y="5800011"/>
            <a:ext cx="7141845" cy="1067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Advancing battery storage and other energy storage solutions to enable the widespread adoption of renewable energy and grid modernization.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39979"/>
            <a:ext cx="94357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Awareness and Education Programs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8891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482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Schools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973128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Integrating sustainability education into curricula and empowering students to become champions of environmental stewardship.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468891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482709"/>
            <a:ext cx="28396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Community Outreach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5973128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Organizing public workshops, events, and campaigns to raise awareness and inspire sustainable behavior changes among citizens.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468891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482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Policy Engagement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5973128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Collaborating with policymakers to develop and implement effective regulations, incentives, and programs that support sustainable NRM.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339A1EA-710F-8299-8542-8C5B82962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9291" y="7762810"/>
            <a:ext cx="2391109" cy="4667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28424"/>
            <a:ext cx="115726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Managing Common International Resources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59" y="1890832"/>
            <a:ext cx="1291233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0024" y="2155150"/>
            <a:ext cx="10858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4926806" y="2117646"/>
            <a:ext cx="25535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Global Cooperation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756666" y="2711887"/>
            <a:ext cx="9023271" cy="15240"/>
          </a:xfrm>
          <a:prstGeom prst="roundRect">
            <a:avLst>
              <a:gd name="adj" fmla="val 223256"/>
            </a:avLst>
          </a:prstGeom>
          <a:solidFill>
            <a:srgbClr val="C6C6D2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203" y="2755463"/>
            <a:ext cx="2582466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80259" y="2932628"/>
            <a:ext cx="14823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572482" y="2982277"/>
            <a:ext cx="23375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International Law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402342" y="3576518"/>
            <a:ext cx="8377595" cy="15240"/>
          </a:xfrm>
          <a:prstGeom prst="roundRect">
            <a:avLst>
              <a:gd name="adj" fmla="val 223256"/>
            </a:avLst>
          </a:prstGeom>
          <a:solidFill>
            <a:srgbClr val="C6C6D2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527" y="3620095"/>
            <a:ext cx="3873698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85141" y="3797260"/>
            <a:ext cx="13835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6218039" y="3846909"/>
            <a:ext cx="28634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Shared Responsibility</a:t>
            </a:r>
            <a:endParaRPr lang="en-US" sz="2200" dirty="0"/>
          </a:p>
        </p:txBody>
      </p:sp>
      <p:sp>
        <p:nvSpPr>
          <p:cNvPr id="14" name="Shape 9"/>
          <p:cNvSpPr/>
          <p:nvPr/>
        </p:nvSpPr>
        <p:spPr>
          <a:xfrm>
            <a:off x="6047899" y="4441150"/>
            <a:ext cx="7732038" cy="15240"/>
          </a:xfrm>
          <a:prstGeom prst="roundRect">
            <a:avLst>
              <a:gd name="adj" fmla="val 223256"/>
            </a:avLst>
          </a:prstGeom>
          <a:solidFill>
            <a:srgbClr val="C6C6D2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970" y="4484727"/>
            <a:ext cx="5164931" cy="80795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79545" y="4661892"/>
            <a:ext cx="14966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4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6863715" y="4711541"/>
            <a:ext cx="27866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Sustainable Practices</a:t>
            </a:r>
            <a:endParaRPr lang="en-US" sz="2200" dirty="0"/>
          </a:p>
        </p:txBody>
      </p:sp>
      <p:sp>
        <p:nvSpPr>
          <p:cNvPr id="18" name="Shape 12"/>
          <p:cNvSpPr/>
          <p:nvPr/>
        </p:nvSpPr>
        <p:spPr>
          <a:xfrm>
            <a:off x="6693575" y="5305782"/>
            <a:ext cx="7086362" cy="15240"/>
          </a:xfrm>
          <a:prstGeom prst="roundRect">
            <a:avLst>
              <a:gd name="adj" fmla="val 223256"/>
            </a:avLst>
          </a:prstGeom>
          <a:solidFill>
            <a:srgbClr val="C6C6D2"/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349359"/>
            <a:ext cx="6456164" cy="807958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989308" y="5526524"/>
            <a:ext cx="13013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5</a:t>
            </a:r>
            <a:endParaRPr lang="en-US" sz="2200" dirty="0"/>
          </a:p>
        </p:txBody>
      </p:sp>
      <p:sp>
        <p:nvSpPr>
          <p:cNvPr id="21" name="Text 14"/>
          <p:cNvSpPr/>
          <p:nvPr/>
        </p:nvSpPr>
        <p:spPr>
          <a:xfrm>
            <a:off x="7509272" y="5576173"/>
            <a:ext cx="36496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Environmental Stewardship</a:t>
            </a:r>
            <a:endParaRPr lang="en-US" sz="2200" dirty="0"/>
          </a:p>
        </p:txBody>
      </p:sp>
      <p:sp>
        <p:nvSpPr>
          <p:cNvPr id="22" name="Text 15"/>
          <p:cNvSpPr/>
          <p:nvPr/>
        </p:nvSpPr>
        <p:spPr>
          <a:xfrm>
            <a:off x="793790" y="6412468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Effective management of shared global resources, such as the oceans, atmosphere, and Antarctica, requires a multilateral approach built on international cooperation, legal frameworks, and a shared sense of responsibility for environmental stewardship.</a:t>
            </a:r>
            <a:endParaRPr lang="en-US" sz="175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F2F2B52-A2E7-549C-1EFB-748A745B75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9291" y="7762810"/>
            <a:ext cx="2391109" cy="4667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447" y="566738"/>
            <a:ext cx="9639657" cy="643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International Fisheries and Management</a:t>
            </a:r>
            <a:endParaRPr lang="en-US" sz="4050" dirty="0"/>
          </a:p>
        </p:txBody>
      </p:sp>
      <p:sp>
        <p:nvSpPr>
          <p:cNvPr id="3" name="Shape 1"/>
          <p:cNvSpPr/>
          <p:nvPr/>
        </p:nvSpPr>
        <p:spPr>
          <a:xfrm>
            <a:off x="720447" y="1621750"/>
            <a:ext cx="1648658" cy="1186101"/>
          </a:xfrm>
          <a:prstGeom prst="roundRect">
            <a:avLst>
              <a:gd name="adj" fmla="val 2603"/>
            </a:avLst>
          </a:prstGeom>
          <a:solidFill>
            <a:srgbClr val="E0E0EC"/>
          </a:solidFill>
          <a:ln/>
        </p:spPr>
      </p:sp>
      <p:sp>
        <p:nvSpPr>
          <p:cNvPr id="4" name="Text 2"/>
          <p:cNvSpPr/>
          <p:nvPr/>
        </p:nvSpPr>
        <p:spPr>
          <a:xfrm>
            <a:off x="926306" y="2008942"/>
            <a:ext cx="98584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2574965" y="1827609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Data Collection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2574965" y="2272665"/>
            <a:ext cx="7899321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Comprehensive monitoring and assessment of fish stocks and marine ecosystems.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2471976" y="2798326"/>
            <a:ext cx="11335107" cy="11430"/>
          </a:xfrm>
          <a:prstGeom prst="roundRect">
            <a:avLst>
              <a:gd name="adj" fmla="val 270158"/>
            </a:avLst>
          </a:prstGeom>
          <a:solidFill>
            <a:srgbClr val="C6C6D2"/>
          </a:solidFill>
          <a:ln/>
        </p:spPr>
      </p:sp>
      <p:sp>
        <p:nvSpPr>
          <p:cNvPr id="8" name="Shape 6"/>
          <p:cNvSpPr/>
          <p:nvPr/>
        </p:nvSpPr>
        <p:spPr>
          <a:xfrm>
            <a:off x="720447" y="2910721"/>
            <a:ext cx="3297317" cy="1186101"/>
          </a:xfrm>
          <a:prstGeom prst="roundRect">
            <a:avLst>
              <a:gd name="adj" fmla="val 2603"/>
            </a:avLst>
          </a:prstGeom>
          <a:solidFill>
            <a:srgbClr val="E0E0EC"/>
          </a:solidFill>
          <a:ln/>
        </p:spPr>
      </p:sp>
      <p:sp>
        <p:nvSpPr>
          <p:cNvPr id="9" name="Text 7"/>
          <p:cNvSpPr/>
          <p:nvPr/>
        </p:nvSpPr>
        <p:spPr>
          <a:xfrm>
            <a:off x="926306" y="3297912"/>
            <a:ext cx="134541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4223623" y="3116580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Catch Limits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4223623" y="3561636"/>
            <a:ext cx="8048030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Establishing science-based quotas and catch limits to ensure sustainable harvesting.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120634" y="4087297"/>
            <a:ext cx="9686449" cy="11430"/>
          </a:xfrm>
          <a:prstGeom prst="roundRect">
            <a:avLst>
              <a:gd name="adj" fmla="val 270158"/>
            </a:avLst>
          </a:prstGeom>
          <a:solidFill>
            <a:srgbClr val="C6C6D2"/>
          </a:solidFill>
          <a:ln/>
        </p:spPr>
      </p:sp>
      <p:sp>
        <p:nvSpPr>
          <p:cNvPr id="13" name="Shape 11"/>
          <p:cNvSpPr/>
          <p:nvPr/>
        </p:nvSpPr>
        <p:spPr>
          <a:xfrm>
            <a:off x="720447" y="4199692"/>
            <a:ext cx="4945975" cy="1515428"/>
          </a:xfrm>
          <a:prstGeom prst="roundRect">
            <a:avLst>
              <a:gd name="adj" fmla="val 2038"/>
            </a:avLst>
          </a:prstGeom>
          <a:solidFill>
            <a:srgbClr val="E0E0EC"/>
          </a:solidFill>
          <a:ln/>
        </p:spPr>
      </p:sp>
      <p:sp>
        <p:nvSpPr>
          <p:cNvPr id="14" name="Text 12"/>
          <p:cNvSpPr/>
          <p:nvPr/>
        </p:nvSpPr>
        <p:spPr>
          <a:xfrm>
            <a:off x="926306" y="4751546"/>
            <a:ext cx="125611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5872282" y="4405551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Enforcement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5872282" y="4850606"/>
            <a:ext cx="7831812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Robust enforcement mechanisms to deter illegal, unreported, and unregulated (IUU) fishing.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769293" y="5705594"/>
            <a:ext cx="8037790" cy="11430"/>
          </a:xfrm>
          <a:prstGeom prst="roundRect">
            <a:avLst>
              <a:gd name="adj" fmla="val 270158"/>
            </a:avLst>
          </a:prstGeom>
          <a:solidFill>
            <a:srgbClr val="C6C6D2"/>
          </a:solidFill>
          <a:ln/>
        </p:spPr>
      </p:sp>
      <p:sp>
        <p:nvSpPr>
          <p:cNvPr id="18" name="Shape 16"/>
          <p:cNvSpPr/>
          <p:nvPr/>
        </p:nvSpPr>
        <p:spPr>
          <a:xfrm>
            <a:off x="720447" y="5817989"/>
            <a:ext cx="6594753" cy="1844754"/>
          </a:xfrm>
          <a:prstGeom prst="roundRect">
            <a:avLst>
              <a:gd name="adj" fmla="val 1674"/>
            </a:avLst>
          </a:prstGeom>
          <a:solidFill>
            <a:srgbClr val="E0E0EC"/>
          </a:solidFill>
          <a:ln/>
        </p:spPr>
      </p:sp>
      <p:sp>
        <p:nvSpPr>
          <p:cNvPr id="19" name="Text 17"/>
          <p:cNvSpPr/>
          <p:nvPr/>
        </p:nvSpPr>
        <p:spPr>
          <a:xfrm>
            <a:off x="926306" y="6534507"/>
            <a:ext cx="135850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4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7521059" y="6023848"/>
            <a:ext cx="3113722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International Cooperation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7521059" y="6468904"/>
            <a:ext cx="6183035" cy="987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Collaborative management through regional fisheries management organizations (RFMOs) and multinational agreements.</a:t>
            </a:r>
            <a:endParaRPr lang="en-US" sz="16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B90A9EA-33AF-93AC-3798-98EB203B6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291" y="7762810"/>
            <a:ext cx="2391109" cy="4667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485</Words>
  <Application>Microsoft Office PowerPoint</Application>
  <PresentationFormat>Custom</PresentationFormat>
  <Paragraphs>75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Aharoni</vt:lpstr>
      <vt:lpstr>DFKai-SB</vt:lpstr>
      <vt:lpstr>Calibri</vt:lpstr>
      <vt:lpstr>Arial Black</vt:lpstr>
      <vt:lpstr>Playfair Display Bold</vt:lpstr>
      <vt:lpstr>Open 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DLL</cp:lastModifiedBy>
  <cp:revision>4</cp:revision>
  <dcterms:created xsi:type="dcterms:W3CDTF">2024-11-16T13:46:17Z</dcterms:created>
  <dcterms:modified xsi:type="dcterms:W3CDTF">2008-12-31T19:03:44Z</dcterms:modified>
</cp:coreProperties>
</file>