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Montserrat Black" charset="0"/>
      <p:regular r:id="rId16"/>
      <p:bold r:id="rId17"/>
    </p:embeddedFont>
    <p:embeddedFont>
      <p:font typeface="Inconsolata" charset="0"/>
      <p:regular r:id="rId18"/>
    </p:embeddedFont>
    <p:embeddedFont>
      <p:font typeface="Inconsolata Bold"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342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Natural Resource Management</a:t>
            </a:r>
          </a:p>
          <a:p>
            <a:r>
              <a:rPr lang="en-US" sz="2800" b="1" dirty="0" smtClean="0">
                <a:solidFill>
                  <a:srgbClr val="FF0000"/>
                </a:solidFill>
                <a:latin typeface="Arial Black" pitchFamily="34" charset="0"/>
                <a:cs typeface="Aharoni" pitchFamily="2" charset="-79"/>
              </a:rPr>
              <a:t>Course Code : 22HRM4EC4</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Unit-V</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Experiential Learning</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54975"/>
            <a:ext cx="7556421" cy="3912870"/>
          </a:xfrm>
          <a:prstGeom prst="rect">
            <a:avLst/>
          </a:prstGeom>
          <a:noFill/>
          <a:ln/>
        </p:spPr>
        <p:txBody>
          <a:bodyPr wrap="square" lIns="0" tIns="0" rIns="0" bIns="0" rtlCol="0" anchor="t"/>
          <a:lstStyle/>
          <a:p>
            <a:pPr marL="0" indent="0">
              <a:lnSpc>
                <a:spcPts val="7700"/>
              </a:lnSpc>
              <a:buNone/>
            </a:pPr>
            <a:endParaRPr lang="en-US" sz="6150" b="1" dirty="0">
              <a:solidFill>
                <a:srgbClr val="151617"/>
              </a:solidFill>
              <a:latin typeface="Montserrat Black" pitchFamily="34" charset="0"/>
              <a:ea typeface="Montserrat Black" pitchFamily="34" charset="-122"/>
              <a:cs typeface="Montserrat Black" pitchFamily="34" charset="-120"/>
            </a:endParaRPr>
          </a:p>
          <a:p>
            <a:pPr marL="0" indent="0">
              <a:lnSpc>
                <a:spcPts val="7700"/>
              </a:lnSpc>
              <a:buNone/>
            </a:pPr>
            <a:endParaRPr lang="en-US" sz="6150" b="1" dirty="0">
              <a:solidFill>
                <a:srgbClr val="151617"/>
              </a:solidFill>
              <a:latin typeface="Montserrat Black" pitchFamily="34" charset="0"/>
              <a:ea typeface="Montserrat Black" pitchFamily="34" charset="-122"/>
              <a:cs typeface="Montserrat Black" pitchFamily="34" charset="-120"/>
            </a:endParaRPr>
          </a:p>
          <a:p>
            <a:pPr marL="0" indent="0">
              <a:lnSpc>
                <a:spcPts val="7700"/>
              </a:lnSpc>
              <a:buNone/>
            </a:pPr>
            <a:r>
              <a:rPr lang="en-US" sz="6150" b="1" dirty="0">
                <a:solidFill>
                  <a:srgbClr val="151617"/>
                </a:solidFill>
                <a:latin typeface="Montserrat Black" pitchFamily="34" charset="0"/>
                <a:ea typeface="Montserrat Black" pitchFamily="34" charset="-122"/>
                <a:cs typeface="Montserrat Black" pitchFamily="34" charset="-120"/>
              </a:rPr>
              <a:t>Experiential Learning</a:t>
            </a:r>
            <a:endParaRPr lang="en-US" sz="6150" dirty="0"/>
          </a:p>
        </p:txBody>
      </p:sp>
      <p:sp>
        <p:nvSpPr>
          <p:cNvPr id="4" name="Text 1"/>
          <p:cNvSpPr/>
          <p:nvPr/>
        </p:nvSpPr>
        <p:spPr>
          <a:xfrm>
            <a:off x="793790" y="5008007"/>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Experiential learning is a powerful educational approach that involves actively engaging with real-world experiences. By immersing themselves in authentic scenarios, learners gain valuable knowledge, develop critical skills, and foster a deeper understanding of concepts.</a:t>
            </a:r>
            <a:endParaRPr lang="en-US" sz="1750" dirty="0"/>
          </a:p>
        </p:txBody>
      </p:sp>
      <p:sp>
        <p:nvSpPr>
          <p:cNvPr id="5" name="Shape 2"/>
          <p:cNvSpPr/>
          <p:nvPr/>
        </p:nvSpPr>
        <p:spPr>
          <a:xfrm>
            <a:off x="793790" y="7094577"/>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7102197"/>
            <a:ext cx="347663" cy="347663"/>
          </a:xfrm>
          <a:prstGeom prst="rect">
            <a:avLst/>
          </a:prstGeom>
        </p:spPr>
      </p:pic>
      <p:sp>
        <p:nvSpPr>
          <p:cNvPr id="7" name="Text 3"/>
          <p:cNvSpPr/>
          <p:nvPr/>
        </p:nvSpPr>
        <p:spPr>
          <a:xfrm>
            <a:off x="1270040" y="7077670"/>
            <a:ext cx="2408753" cy="396835"/>
          </a:xfrm>
          <a:prstGeom prst="rect">
            <a:avLst/>
          </a:prstGeom>
          <a:noFill/>
          <a:ln/>
        </p:spPr>
        <p:txBody>
          <a:bodyPr wrap="none" lIns="0" tIns="0" rIns="0" bIns="0" rtlCol="0" anchor="t"/>
          <a:lstStyle/>
          <a:p>
            <a:pPr marL="0" indent="0" algn="l">
              <a:lnSpc>
                <a:spcPts val="3100"/>
              </a:lnSpc>
              <a:buNone/>
            </a:pPr>
            <a:r>
              <a:rPr lang="en-US" sz="2200" b="1" dirty="0">
                <a:solidFill>
                  <a:srgbClr val="151617"/>
                </a:solidFill>
                <a:latin typeface="Inconsolata Bold" pitchFamily="34" charset="0"/>
                <a:ea typeface="Inconsolata Bold" pitchFamily="34" charset="-122"/>
                <a:cs typeface="Inconsolata Bold" pitchFamily="34" charset="-120"/>
              </a:rPr>
              <a:t>by Presentation 4</a:t>
            </a:r>
            <a:endParaRPr lang="en-US" sz="2200" dirty="0"/>
          </a:p>
        </p:txBody>
      </p:sp>
      <p:pic>
        <p:nvPicPr>
          <p:cNvPr id="9" name="Picture 8">
            <a:extLst>
              <a:ext uri="{FF2B5EF4-FFF2-40B4-BE49-F238E27FC236}">
                <a16:creationId xmlns:a16="http://schemas.microsoft.com/office/drawing/2014/main" xmlns="" id="{3619DC2D-3482-E848-7FE5-D1141AF82DA2}"/>
              </a:ext>
            </a:extLst>
          </p:cNvPr>
          <p:cNvPicPr>
            <a:picLocks noChangeAspect="1"/>
          </p:cNvPicPr>
          <p:nvPr/>
        </p:nvPicPr>
        <p:blipFill>
          <a:blip r:embed="rId5"/>
          <a:stretch>
            <a:fillRect/>
          </a:stretch>
        </p:blipFill>
        <p:spPr>
          <a:xfrm>
            <a:off x="793790" y="7077670"/>
            <a:ext cx="2981741" cy="533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9929" y="483632"/>
            <a:ext cx="7916942" cy="1095613"/>
          </a:xfrm>
          <a:prstGeom prst="rect">
            <a:avLst/>
          </a:prstGeom>
          <a:noFill/>
          <a:ln/>
        </p:spPr>
        <p:txBody>
          <a:bodyPr wrap="square" lIns="0" tIns="0" rIns="0" bIns="0" rtlCol="0" anchor="t"/>
          <a:lstStyle/>
          <a:p>
            <a:pPr marL="0" indent="0">
              <a:lnSpc>
                <a:spcPts val="4300"/>
              </a:lnSpc>
              <a:buNone/>
            </a:pPr>
            <a:r>
              <a:rPr lang="en-US" sz="3450" b="1" dirty="0">
                <a:solidFill>
                  <a:srgbClr val="151617"/>
                </a:solidFill>
                <a:latin typeface="Montserrat Black" pitchFamily="34" charset="0"/>
                <a:ea typeface="Montserrat Black" pitchFamily="34" charset="-122"/>
                <a:cs typeface="Montserrat Black" pitchFamily="34" charset="-120"/>
              </a:rPr>
              <a:t>Experiential Learning in Sewage Treatment Plants</a:t>
            </a:r>
            <a:endParaRPr lang="en-US" sz="3450" dirty="0"/>
          </a:p>
        </p:txBody>
      </p:sp>
      <p:sp>
        <p:nvSpPr>
          <p:cNvPr id="4" name="Shape 1"/>
          <p:cNvSpPr/>
          <p:nvPr/>
        </p:nvSpPr>
        <p:spPr>
          <a:xfrm>
            <a:off x="6351389" y="1842135"/>
            <a:ext cx="22860" cy="5903714"/>
          </a:xfrm>
          <a:prstGeom prst="roundRect">
            <a:avLst>
              <a:gd name="adj" fmla="val 40000"/>
            </a:avLst>
          </a:prstGeom>
          <a:solidFill>
            <a:srgbClr val="000000">
              <a:alpha val="8000"/>
            </a:srgbClr>
          </a:solidFill>
          <a:ln/>
        </p:spPr>
      </p:sp>
      <p:sp>
        <p:nvSpPr>
          <p:cNvPr id="5" name="Shape 2"/>
          <p:cNvSpPr/>
          <p:nvPr/>
        </p:nvSpPr>
        <p:spPr>
          <a:xfrm>
            <a:off x="6537127" y="2225040"/>
            <a:ext cx="613529" cy="22860"/>
          </a:xfrm>
          <a:prstGeom prst="roundRect">
            <a:avLst>
              <a:gd name="adj" fmla="val 40000"/>
            </a:avLst>
          </a:prstGeom>
          <a:solidFill>
            <a:srgbClr val="151617"/>
          </a:solidFill>
          <a:ln/>
        </p:spPr>
      </p:sp>
      <p:sp>
        <p:nvSpPr>
          <p:cNvPr id="6" name="Shape 3"/>
          <p:cNvSpPr/>
          <p:nvPr/>
        </p:nvSpPr>
        <p:spPr>
          <a:xfrm>
            <a:off x="6165652" y="2039303"/>
            <a:ext cx="394335" cy="394335"/>
          </a:xfrm>
          <a:prstGeom prst="roundRect">
            <a:avLst>
              <a:gd name="adj" fmla="val 2319"/>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7" name="Text 4"/>
          <p:cNvSpPr/>
          <p:nvPr/>
        </p:nvSpPr>
        <p:spPr>
          <a:xfrm>
            <a:off x="6307812" y="2105025"/>
            <a:ext cx="109895" cy="262890"/>
          </a:xfrm>
          <a:prstGeom prst="rect">
            <a:avLst/>
          </a:prstGeom>
          <a:noFill/>
          <a:ln/>
        </p:spPr>
        <p:txBody>
          <a:bodyPr wrap="none" lIns="0" tIns="0" rIns="0" bIns="0" rtlCol="0" anchor="t"/>
          <a:lstStyle/>
          <a:p>
            <a:pPr marL="0" indent="0" algn="ctr">
              <a:lnSpc>
                <a:spcPts val="2050"/>
              </a:lnSpc>
              <a:buNone/>
            </a:pPr>
            <a:r>
              <a:rPr lang="en-US" sz="2050" b="1" dirty="0">
                <a:solidFill>
                  <a:srgbClr val="151617"/>
                </a:solidFill>
                <a:latin typeface="Montserrat Black" pitchFamily="34" charset="0"/>
                <a:ea typeface="Montserrat Black" pitchFamily="34" charset="-122"/>
                <a:cs typeface="Montserrat Black" pitchFamily="34" charset="-120"/>
              </a:rPr>
              <a:t>1</a:t>
            </a:r>
            <a:endParaRPr lang="en-US" sz="2050" dirty="0"/>
          </a:p>
        </p:txBody>
      </p:sp>
      <p:sp>
        <p:nvSpPr>
          <p:cNvPr id="8" name="Text 5"/>
          <p:cNvSpPr/>
          <p:nvPr/>
        </p:nvSpPr>
        <p:spPr>
          <a:xfrm>
            <a:off x="7326868" y="2017395"/>
            <a:ext cx="2191107" cy="273844"/>
          </a:xfrm>
          <a:prstGeom prst="rect">
            <a:avLst/>
          </a:prstGeom>
          <a:noFill/>
          <a:ln/>
        </p:spPr>
        <p:txBody>
          <a:bodyPr wrap="none" lIns="0" tIns="0" rIns="0" bIns="0" rtlCol="0" anchor="t"/>
          <a:lstStyle/>
          <a:p>
            <a:pPr marL="0" indent="0" algn="l">
              <a:lnSpc>
                <a:spcPts val="2150"/>
              </a:lnSpc>
              <a:buNone/>
            </a:pPr>
            <a:r>
              <a:rPr lang="en-US" sz="1700" b="1" dirty="0">
                <a:solidFill>
                  <a:srgbClr val="151617"/>
                </a:solidFill>
                <a:latin typeface="Montserrat Black" pitchFamily="34" charset="0"/>
                <a:ea typeface="Montserrat Black" pitchFamily="34" charset="-122"/>
                <a:cs typeface="Montserrat Black" pitchFamily="34" charset="-120"/>
              </a:rPr>
              <a:t>Site Visit</a:t>
            </a:r>
            <a:endParaRPr lang="en-US" sz="1700" dirty="0"/>
          </a:p>
        </p:txBody>
      </p:sp>
      <p:sp>
        <p:nvSpPr>
          <p:cNvPr id="9" name="Text 6"/>
          <p:cNvSpPr/>
          <p:nvPr/>
        </p:nvSpPr>
        <p:spPr>
          <a:xfrm>
            <a:off x="7326868" y="2396371"/>
            <a:ext cx="6690003" cy="1121569"/>
          </a:xfrm>
          <a:prstGeom prst="rect">
            <a:avLst/>
          </a:prstGeom>
          <a:noFill/>
          <a:ln/>
        </p:spPr>
        <p:txBody>
          <a:bodyPr wrap="square" lIns="0" tIns="0" rIns="0" bIns="0" rtlCol="0" anchor="t"/>
          <a:lstStyle/>
          <a:p>
            <a:pPr marL="0" indent="0" algn="l">
              <a:lnSpc>
                <a:spcPts val="2200"/>
              </a:lnSpc>
              <a:buNone/>
            </a:pPr>
            <a:r>
              <a:rPr lang="en-US" sz="1350" dirty="0">
                <a:solidFill>
                  <a:srgbClr val="151617"/>
                </a:solidFill>
                <a:latin typeface="Inconsolata" pitchFamily="34" charset="0"/>
                <a:ea typeface="Inconsolata" pitchFamily="34" charset="-122"/>
                <a:cs typeface="Inconsolata" pitchFamily="34" charset="-120"/>
              </a:rPr>
              <a:t>Students can tour a sewage treatment plant, observing the various stages of the process, from wastewater collection to final discharge. This provides a real-world understanding of how sewage is treated and the importance of sanitation.</a:t>
            </a:r>
            <a:endParaRPr lang="en-US" sz="1350" dirty="0"/>
          </a:p>
        </p:txBody>
      </p:sp>
      <p:sp>
        <p:nvSpPr>
          <p:cNvPr id="10" name="Shape 7"/>
          <p:cNvSpPr/>
          <p:nvPr/>
        </p:nvSpPr>
        <p:spPr>
          <a:xfrm>
            <a:off x="6537127" y="4251365"/>
            <a:ext cx="613529" cy="22860"/>
          </a:xfrm>
          <a:prstGeom prst="roundRect">
            <a:avLst>
              <a:gd name="adj" fmla="val 40000"/>
            </a:avLst>
          </a:prstGeom>
          <a:solidFill>
            <a:srgbClr val="151617"/>
          </a:solidFill>
          <a:ln/>
        </p:spPr>
      </p:sp>
      <p:sp>
        <p:nvSpPr>
          <p:cNvPr id="11" name="Shape 8"/>
          <p:cNvSpPr/>
          <p:nvPr/>
        </p:nvSpPr>
        <p:spPr>
          <a:xfrm>
            <a:off x="6165652" y="4065627"/>
            <a:ext cx="394335" cy="394335"/>
          </a:xfrm>
          <a:prstGeom prst="roundRect">
            <a:avLst>
              <a:gd name="adj" fmla="val 2319"/>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12" name="Text 9"/>
          <p:cNvSpPr/>
          <p:nvPr/>
        </p:nvSpPr>
        <p:spPr>
          <a:xfrm>
            <a:off x="6282809" y="4131350"/>
            <a:ext cx="159901" cy="262890"/>
          </a:xfrm>
          <a:prstGeom prst="rect">
            <a:avLst/>
          </a:prstGeom>
          <a:noFill/>
          <a:ln/>
        </p:spPr>
        <p:txBody>
          <a:bodyPr wrap="none" lIns="0" tIns="0" rIns="0" bIns="0" rtlCol="0" anchor="t"/>
          <a:lstStyle/>
          <a:p>
            <a:pPr marL="0" indent="0" algn="ctr">
              <a:lnSpc>
                <a:spcPts val="2050"/>
              </a:lnSpc>
              <a:buNone/>
            </a:pPr>
            <a:r>
              <a:rPr lang="en-US" sz="2050" b="1" dirty="0">
                <a:solidFill>
                  <a:srgbClr val="151617"/>
                </a:solidFill>
                <a:latin typeface="Montserrat Black" pitchFamily="34" charset="0"/>
                <a:ea typeface="Montserrat Black" pitchFamily="34" charset="-122"/>
                <a:cs typeface="Montserrat Black" pitchFamily="34" charset="-120"/>
              </a:rPr>
              <a:t>2</a:t>
            </a:r>
            <a:endParaRPr lang="en-US" sz="2050" dirty="0"/>
          </a:p>
        </p:txBody>
      </p:sp>
      <p:sp>
        <p:nvSpPr>
          <p:cNvPr id="13" name="Text 10"/>
          <p:cNvSpPr/>
          <p:nvPr/>
        </p:nvSpPr>
        <p:spPr>
          <a:xfrm>
            <a:off x="7326868" y="4043720"/>
            <a:ext cx="2713911" cy="273844"/>
          </a:xfrm>
          <a:prstGeom prst="rect">
            <a:avLst/>
          </a:prstGeom>
          <a:noFill/>
          <a:ln/>
        </p:spPr>
        <p:txBody>
          <a:bodyPr wrap="none" lIns="0" tIns="0" rIns="0" bIns="0" rtlCol="0" anchor="t"/>
          <a:lstStyle/>
          <a:p>
            <a:pPr marL="0" indent="0" algn="l">
              <a:lnSpc>
                <a:spcPts val="2150"/>
              </a:lnSpc>
              <a:buNone/>
            </a:pPr>
            <a:r>
              <a:rPr lang="en-US" sz="1700" b="1" dirty="0">
                <a:solidFill>
                  <a:srgbClr val="151617"/>
                </a:solidFill>
                <a:latin typeface="Montserrat Black" pitchFamily="34" charset="0"/>
                <a:ea typeface="Montserrat Black" pitchFamily="34" charset="-122"/>
                <a:cs typeface="Montserrat Black" pitchFamily="34" charset="-120"/>
              </a:rPr>
              <a:t>Hands-on Experiments</a:t>
            </a:r>
            <a:endParaRPr lang="en-US" sz="1700" dirty="0"/>
          </a:p>
        </p:txBody>
      </p:sp>
      <p:sp>
        <p:nvSpPr>
          <p:cNvPr id="14" name="Text 11"/>
          <p:cNvSpPr/>
          <p:nvPr/>
        </p:nvSpPr>
        <p:spPr>
          <a:xfrm>
            <a:off x="7326868" y="4422696"/>
            <a:ext cx="6690003" cy="1121569"/>
          </a:xfrm>
          <a:prstGeom prst="rect">
            <a:avLst/>
          </a:prstGeom>
          <a:noFill/>
          <a:ln/>
        </p:spPr>
        <p:txBody>
          <a:bodyPr wrap="square" lIns="0" tIns="0" rIns="0" bIns="0" rtlCol="0" anchor="t"/>
          <a:lstStyle/>
          <a:p>
            <a:pPr marL="0" indent="0" algn="l">
              <a:lnSpc>
                <a:spcPts val="2200"/>
              </a:lnSpc>
              <a:buNone/>
            </a:pPr>
            <a:r>
              <a:rPr lang="en-US" sz="1350" dirty="0">
                <a:solidFill>
                  <a:srgbClr val="151617"/>
                </a:solidFill>
                <a:latin typeface="Inconsolata" pitchFamily="34" charset="0"/>
                <a:ea typeface="Inconsolata" pitchFamily="34" charset="-122"/>
                <a:cs typeface="Inconsolata" pitchFamily="34" charset="-120"/>
              </a:rPr>
              <a:t>Students can conduct experiments simulating different stages of sewage treatment, such as sedimentation, filtration, and disinfection. This allows them to apply scientific principles and gain a deeper understanding of the process.</a:t>
            </a:r>
            <a:endParaRPr lang="en-US" sz="1350" dirty="0"/>
          </a:p>
        </p:txBody>
      </p:sp>
      <p:sp>
        <p:nvSpPr>
          <p:cNvPr id="15" name="Shape 12"/>
          <p:cNvSpPr/>
          <p:nvPr/>
        </p:nvSpPr>
        <p:spPr>
          <a:xfrm>
            <a:off x="6537127" y="6277689"/>
            <a:ext cx="613529" cy="22860"/>
          </a:xfrm>
          <a:prstGeom prst="roundRect">
            <a:avLst>
              <a:gd name="adj" fmla="val 40000"/>
            </a:avLst>
          </a:prstGeom>
          <a:solidFill>
            <a:srgbClr val="151617"/>
          </a:solidFill>
          <a:ln/>
        </p:spPr>
      </p:sp>
      <p:sp>
        <p:nvSpPr>
          <p:cNvPr id="16" name="Shape 13"/>
          <p:cNvSpPr/>
          <p:nvPr/>
        </p:nvSpPr>
        <p:spPr>
          <a:xfrm>
            <a:off x="6165652" y="6091952"/>
            <a:ext cx="394335" cy="394335"/>
          </a:xfrm>
          <a:prstGeom prst="roundRect">
            <a:avLst>
              <a:gd name="adj" fmla="val 2319"/>
            </a:avLst>
          </a:prstGeom>
          <a:solidFill>
            <a:srgbClr val="F8ECE4"/>
          </a:solidFill>
          <a:ln w="7620">
            <a:solidFill>
              <a:srgbClr val="151617"/>
            </a:solidFill>
            <a:prstDash val="solid"/>
          </a:ln>
          <a:effectLst>
            <a:outerShdw dist="15240" dir="2700000" algn="bl" rotWithShape="0">
              <a:srgbClr val="151617">
                <a:alpha val="100000"/>
              </a:srgbClr>
            </a:outerShdw>
          </a:effectLst>
        </p:spPr>
      </p:sp>
      <p:sp>
        <p:nvSpPr>
          <p:cNvPr id="17" name="Text 14"/>
          <p:cNvSpPr/>
          <p:nvPr/>
        </p:nvSpPr>
        <p:spPr>
          <a:xfrm>
            <a:off x="6282095" y="6157674"/>
            <a:ext cx="161449" cy="262890"/>
          </a:xfrm>
          <a:prstGeom prst="rect">
            <a:avLst/>
          </a:prstGeom>
          <a:noFill/>
          <a:ln/>
        </p:spPr>
        <p:txBody>
          <a:bodyPr wrap="none" lIns="0" tIns="0" rIns="0" bIns="0" rtlCol="0" anchor="t"/>
          <a:lstStyle/>
          <a:p>
            <a:pPr marL="0" indent="0" algn="ctr">
              <a:lnSpc>
                <a:spcPts val="2050"/>
              </a:lnSpc>
              <a:buNone/>
            </a:pPr>
            <a:r>
              <a:rPr lang="en-US" sz="2050" b="1" dirty="0">
                <a:solidFill>
                  <a:srgbClr val="151617"/>
                </a:solidFill>
                <a:latin typeface="Montserrat Black" pitchFamily="34" charset="0"/>
                <a:ea typeface="Montserrat Black" pitchFamily="34" charset="-122"/>
                <a:cs typeface="Montserrat Black" pitchFamily="34" charset="-120"/>
              </a:rPr>
              <a:t>3</a:t>
            </a:r>
            <a:endParaRPr lang="en-US" sz="2050" dirty="0"/>
          </a:p>
        </p:txBody>
      </p:sp>
      <p:sp>
        <p:nvSpPr>
          <p:cNvPr id="18" name="Text 15"/>
          <p:cNvSpPr/>
          <p:nvPr/>
        </p:nvSpPr>
        <p:spPr>
          <a:xfrm>
            <a:off x="7326868" y="6070044"/>
            <a:ext cx="3409712" cy="273844"/>
          </a:xfrm>
          <a:prstGeom prst="rect">
            <a:avLst/>
          </a:prstGeom>
          <a:noFill/>
          <a:ln/>
        </p:spPr>
        <p:txBody>
          <a:bodyPr wrap="none" lIns="0" tIns="0" rIns="0" bIns="0" rtlCol="0" anchor="t"/>
          <a:lstStyle/>
          <a:p>
            <a:pPr marL="0" indent="0" algn="l">
              <a:lnSpc>
                <a:spcPts val="2150"/>
              </a:lnSpc>
              <a:buNone/>
            </a:pPr>
            <a:r>
              <a:rPr lang="en-US" sz="1700" b="1" dirty="0">
                <a:solidFill>
                  <a:srgbClr val="151617"/>
                </a:solidFill>
                <a:latin typeface="Montserrat Black" pitchFamily="34" charset="0"/>
                <a:ea typeface="Montserrat Black" pitchFamily="34" charset="-122"/>
                <a:cs typeface="Montserrat Black" pitchFamily="34" charset="-120"/>
              </a:rPr>
              <a:t>Data Collection and Analysis</a:t>
            </a:r>
            <a:endParaRPr lang="en-US" sz="1700" dirty="0"/>
          </a:p>
        </p:txBody>
      </p:sp>
      <p:sp>
        <p:nvSpPr>
          <p:cNvPr id="19" name="Text 16"/>
          <p:cNvSpPr/>
          <p:nvPr/>
        </p:nvSpPr>
        <p:spPr>
          <a:xfrm>
            <a:off x="7326868" y="6449020"/>
            <a:ext cx="6690003" cy="1121569"/>
          </a:xfrm>
          <a:prstGeom prst="rect">
            <a:avLst/>
          </a:prstGeom>
          <a:noFill/>
          <a:ln/>
        </p:spPr>
        <p:txBody>
          <a:bodyPr wrap="square" lIns="0" tIns="0" rIns="0" bIns="0" rtlCol="0" anchor="t"/>
          <a:lstStyle/>
          <a:p>
            <a:pPr marL="0" indent="0" algn="l">
              <a:lnSpc>
                <a:spcPts val="2200"/>
              </a:lnSpc>
              <a:buNone/>
            </a:pPr>
            <a:r>
              <a:rPr lang="en-US" sz="1350" dirty="0">
                <a:solidFill>
                  <a:srgbClr val="151617"/>
                </a:solidFill>
                <a:latin typeface="Inconsolata" pitchFamily="34" charset="0"/>
                <a:ea typeface="Inconsolata" pitchFamily="34" charset="-122"/>
                <a:cs typeface="Inconsolata" pitchFamily="34" charset="-120"/>
              </a:rPr>
              <a:t>Students can collect water samples from different stages of the treatment process and analyze them in a laboratory setting. This helps them understand the impact of treatment on water quality and develop critical thinking skills.</a:t>
            </a:r>
            <a:endParaRPr lang="en-US" sz="1350" dirty="0"/>
          </a:p>
        </p:txBody>
      </p:sp>
      <p:pic>
        <p:nvPicPr>
          <p:cNvPr id="21" name="Picture 20">
            <a:extLst>
              <a:ext uri="{FF2B5EF4-FFF2-40B4-BE49-F238E27FC236}">
                <a16:creationId xmlns:a16="http://schemas.microsoft.com/office/drawing/2014/main" xmlns="" id="{01BC7510-6E6B-AF95-29A0-ED265AC69C3D}"/>
              </a:ext>
            </a:extLst>
          </p:cNvPr>
          <p:cNvPicPr>
            <a:picLocks noChangeAspect="1"/>
          </p:cNvPicPr>
          <p:nvPr/>
        </p:nvPicPr>
        <p:blipFill>
          <a:blip r:embed="rId4"/>
          <a:stretch>
            <a:fillRect/>
          </a:stretch>
        </p:blipFill>
        <p:spPr>
          <a:xfrm>
            <a:off x="11533753" y="7606793"/>
            <a:ext cx="2981741" cy="5334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36990"/>
            <a:ext cx="12723495" cy="708779"/>
          </a:xfrm>
          <a:prstGeom prst="rect">
            <a:avLst/>
          </a:prstGeom>
          <a:noFill/>
          <a:ln/>
        </p:spPr>
        <p:txBody>
          <a:bodyPr wrap="non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Experiential Learning in Home Gardening</a:t>
            </a:r>
            <a:endParaRPr lang="en-US" sz="4450" dirty="0"/>
          </a:p>
        </p:txBody>
      </p:sp>
      <p:sp>
        <p:nvSpPr>
          <p:cNvPr id="3" name="Text 1"/>
          <p:cNvSpPr/>
          <p:nvPr/>
        </p:nvSpPr>
        <p:spPr>
          <a:xfrm>
            <a:off x="793790" y="291274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Plant Propagation</a:t>
            </a:r>
            <a:endParaRPr lang="en-US" sz="2200" dirty="0"/>
          </a:p>
        </p:txBody>
      </p:sp>
      <p:sp>
        <p:nvSpPr>
          <p:cNvPr id="4" name="Text 2"/>
          <p:cNvSpPr/>
          <p:nvPr/>
        </p:nvSpPr>
        <p:spPr>
          <a:xfrm>
            <a:off x="793790" y="3493889"/>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learn about different methods of plant propagation, such as seed sowing, cuttings, and division. They can experiment with various techniques and observe the growth of their plants.</a:t>
            </a:r>
            <a:endParaRPr lang="en-US" sz="1750" dirty="0"/>
          </a:p>
        </p:txBody>
      </p:sp>
      <p:sp>
        <p:nvSpPr>
          <p:cNvPr id="5" name="Text 3"/>
          <p:cNvSpPr/>
          <p:nvPr/>
        </p:nvSpPr>
        <p:spPr>
          <a:xfrm>
            <a:off x="5332928" y="291274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Soil Science</a:t>
            </a:r>
            <a:endParaRPr lang="en-US" sz="2200" dirty="0"/>
          </a:p>
        </p:txBody>
      </p:sp>
      <p:sp>
        <p:nvSpPr>
          <p:cNvPr id="6" name="Text 4"/>
          <p:cNvSpPr/>
          <p:nvPr/>
        </p:nvSpPr>
        <p:spPr>
          <a:xfrm>
            <a:off x="5332928" y="3493889"/>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analyze different types of soil, testing pH levels, texture, and nutrient content. They can learn about soil amendments and how to create optimal growing conditions for different plants.</a:t>
            </a:r>
            <a:endParaRPr lang="en-US" sz="1750" dirty="0"/>
          </a:p>
        </p:txBody>
      </p:sp>
      <p:sp>
        <p:nvSpPr>
          <p:cNvPr id="7" name="Text 5"/>
          <p:cNvSpPr/>
          <p:nvPr/>
        </p:nvSpPr>
        <p:spPr>
          <a:xfrm>
            <a:off x="9872067" y="2912745"/>
            <a:ext cx="3978116" cy="708660"/>
          </a:xfrm>
          <a:prstGeom prst="rect">
            <a:avLst/>
          </a:prstGeom>
          <a:noFill/>
          <a:ln/>
        </p:spPr>
        <p:txBody>
          <a:bodyPr wrap="squar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Sustainable Gardening Practices</a:t>
            </a:r>
            <a:endParaRPr lang="en-US" sz="2200" dirty="0"/>
          </a:p>
        </p:txBody>
      </p:sp>
      <p:sp>
        <p:nvSpPr>
          <p:cNvPr id="8" name="Text 6"/>
          <p:cNvSpPr/>
          <p:nvPr/>
        </p:nvSpPr>
        <p:spPr>
          <a:xfrm>
            <a:off x="9872067" y="3848219"/>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implement sustainable gardening practices, such as composting, water conservation, and pest control. They learn about the environmental benefits of these practices and how to care for the ecosystem.</a:t>
            </a:r>
            <a:endParaRPr lang="en-US" sz="1750" dirty="0"/>
          </a:p>
        </p:txBody>
      </p:sp>
      <p:pic>
        <p:nvPicPr>
          <p:cNvPr id="9" name="Picture 8">
            <a:extLst>
              <a:ext uri="{FF2B5EF4-FFF2-40B4-BE49-F238E27FC236}">
                <a16:creationId xmlns:a16="http://schemas.microsoft.com/office/drawing/2014/main" xmlns="" id="{D28C7C9F-9F48-0737-9293-4014EED16F4F}"/>
              </a:ext>
            </a:extLst>
          </p:cNvPr>
          <p:cNvPicPr>
            <a:picLocks noChangeAspect="1"/>
          </p:cNvPicPr>
          <p:nvPr/>
        </p:nvPicPr>
        <p:blipFill>
          <a:blip r:embed="rId3"/>
          <a:stretch>
            <a:fillRect/>
          </a:stretch>
        </p:blipFill>
        <p:spPr>
          <a:xfrm>
            <a:off x="11533753" y="7606793"/>
            <a:ext cx="2981741" cy="5334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60108"/>
            <a:ext cx="11298674" cy="708779"/>
          </a:xfrm>
          <a:prstGeom prst="rect">
            <a:avLst/>
          </a:prstGeom>
          <a:noFill/>
          <a:ln/>
        </p:spPr>
        <p:txBody>
          <a:bodyPr wrap="non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Experiential Learning in Horticulture</a:t>
            </a:r>
            <a:endParaRPr lang="en-US" sz="4450" dirty="0"/>
          </a:p>
        </p:txBody>
      </p:sp>
      <p:sp>
        <p:nvSpPr>
          <p:cNvPr id="3" name="Shape 1"/>
          <p:cNvSpPr/>
          <p:nvPr/>
        </p:nvSpPr>
        <p:spPr>
          <a:xfrm>
            <a:off x="793790" y="2277666"/>
            <a:ext cx="510302" cy="510302"/>
          </a:xfrm>
          <a:prstGeom prst="roundRect">
            <a:avLst>
              <a:gd name="adj" fmla="val 179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4" name="Text 2"/>
          <p:cNvSpPr/>
          <p:nvPr/>
        </p:nvSpPr>
        <p:spPr>
          <a:xfrm>
            <a:off x="977741" y="2362676"/>
            <a:ext cx="142280" cy="340281"/>
          </a:xfrm>
          <a:prstGeom prst="rect">
            <a:avLst/>
          </a:prstGeom>
          <a:noFill/>
          <a:ln/>
        </p:spPr>
        <p:txBody>
          <a:bodyPr wrap="none" lIns="0" tIns="0" rIns="0" bIns="0" rtlCol="0" anchor="t"/>
          <a:lstStyle/>
          <a:p>
            <a:pPr marL="0" indent="0" algn="ctr">
              <a:lnSpc>
                <a:spcPts val="2650"/>
              </a:lnSpc>
              <a:buNone/>
            </a:pPr>
            <a:r>
              <a:rPr lang="en-US" sz="2650" b="1" dirty="0">
                <a:solidFill>
                  <a:srgbClr val="151617"/>
                </a:solidFill>
                <a:latin typeface="Montserrat Black" pitchFamily="34" charset="0"/>
                <a:ea typeface="Montserrat Black" pitchFamily="34" charset="-122"/>
                <a:cs typeface="Montserrat Black" pitchFamily="34" charset="-120"/>
              </a:rPr>
              <a:t>1</a:t>
            </a:r>
            <a:endParaRPr lang="en-US" sz="2650" dirty="0"/>
          </a:p>
        </p:txBody>
      </p:sp>
      <p:sp>
        <p:nvSpPr>
          <p:cNvPr id="5" name="Text 3"/>
          <p:cNvSpPr/>
          <p:nvPr/>
        </p:nvSpPr>
        <p:spPr>
          <a:xfrm>
            <a:off x="1530906" y="2277666"/>
            <a:ext cx="3969187"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Greenhouse Management</a:t>
            </a:r>
            <a:endParaRPr lang="en-US" sz="2200" dirty="0"/>
          </a:p>
        </p:txBody>
      </p:sp>
      <p:sp>
        <p:nvSpPr>
          <p:cNvPr id="6" name="Text 4"/>
          <p:cNvSpPr/>
          <p:nvPr/>
        </p:nvSpPr>
        <p:spPr>
          <a:xfrm>
            <a:off x="1530906" y="2768084"/>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learn about the principles of greenhouse management, including temperature control, humidity regulation, and irrigation systems. They can assist in maintaining a healthy greenhouse environment.</a:t>
            </a:r>
            <a:endParaRPr lang="en-US" sz="1750" dirty="0"/>
          </a:p>
        </p:txBody>
      </p:sp>
      <p:sp>
        <p:nvSpPr>
          <p:cNvPr id="7" name="Shape 5"/>
          <p:cNvSpPr/>
          <p:nvPr/>
        </p:nvSpPr>
        <p:spPr>
          <a:xfrm>
            <a:off x="7428667" y="2277666"/>
            <a:ext cx="510302" cy="510302"/>
          </a:xfrm>
          <a:prstGeom prst="roundRect">
            <a:avLst>
              <a:gd name="adj" fmla="val 179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8" name="Text 6"/>
          <p:cNvSpPr/>
          <p:nvPr/>
        </p:nvSpPr>
        <p:spPr>
          <a:xfrm>
            <a:off x="7580352" y="2362676"/>
            <a:ext cx="206931" cy="340281"/>
          </a:xfrm>
          <a:prstGeom prst="rect">
            <a:avLst/>
          </a:prstGeom>
          <a:noFill/>
          <a:ln/>
        </p:spPr>
        <p:txBody>
          <a:bodyPr wrap="none" lIns="0" tIns="0" rIns="0" bIns="0" rtlCol="0" anchor="t"/>
          <a:lstStyle/>
          <a:p>
            <a:pPr marL="0" indent="0" algn="ctr">
              <a:lnSpc>
                <a:spcPts val="2650"/>
              </a:lnSpc>
              <a:buNone/>
            </a:pPr>
            <a:r>
              <a:rPr lang="en-US" sz="2650" b="1" dirty="0">
                <a:solidFill>
                  <a:srgbClr val="151617"/>
                </a:solidFill>
                <a:latin typeface="Montserrat Black" pitchFamily="34" charset="0"/>
                <a:ea typeface="Montserrat Black" pitchFamily="34" charset="-122"/>
                <a:cs typeface="Montserrat Black" pitchFamily="34" charset="-120"/>
              </a:rPr>
              <a:t>2</a:t>
            </a:r>
            <a:endParaRPr lang="en-US" sz="2650" dirty="0"/>
          </a:p>
        </p:txBody>
      </p:sp>
      <p:sp>
        <p:nvSpPr>
          <p:cNvPr id="9" name="Text 7"/>
          <p:cNvSpPr/>
          <p:nvPr/>
        </p:nvSpPr>
        <p:spPr>
          <a:xfrm>
            <a:off x="8165783" y="2277666"/>
            <a:ext cx="2989064"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Plant Identification</a:t>
            </a:r>
            <a:endParaRPr lang="en-US" sz="2200" dirty="0"/>
          </a:p>
        </p:txBody>
      </p:sp>
      <p:sp>
        <p:nvSpPr>
          <p:cNvPr id="10" name="Text 8"/>
          <p:cNvSpPr/>
          <p:nvPr/>
        </p:nvSpPr>
        <p:spPr>
          <a:xfrm>
            <a:off x="8165783" y="2768084"/>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identify different species of plants, learning about their characteristics, growth habits, and cultivation requirements. They can develop their knowledge of plant taxonomy and diversity.</a:t>
            </a:r>
            <a:endParaRPr lang="en-US" sz="1750" dirty="0"/>
          </a:p>
        </p:txBody>
      </p:sp>
      <p:sp>
        <p:nvSpPr>
          <p:cNvPr id="11" name="Shape 9"/>
          <p:cNvSpPr/>
          <p:nvPr/>
        </p:nvSpPr>
        <p:spPr>
          <a:xfrm>
            <a:off x="793790" y="5064562"/>
            <a:ext cx="510302" cy="510302"/>
          </a:xfrm>
          <a:prstGeom prst="roundRect">
            <a:avLst>
              <a:gd name="adj" fmla="val 179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2" name="Text 10"/>
          <p:cNvSpPr/>
          <p:nvPr/>
        </p:nvSpPr>
        <p:spPr>
          <a:xfrm>
            <a:off x="944404" y="5149572"/>
            <a:ext cx="208955" cy="340281"/>
          </a:xfrm>
          <a:prstGeom prst="rect">
            <a:avLst/>
          </a:prstGeom>
          <a:noFill/>
          <a:ln/>
        </p:spPr>
        <p:txBody>
          <a:bodyPr wrap="none" lIns="0" tIns="0" rIns="0" bIns="0" rtlCol="0" anchor="t"/>
          <a:lstStyle/>
          <a:p>
            <a:pPr marL="0" indent="0" algn="ctr">
              <a:lnSpc>
                <a:spcPts val="2650"/>
              </a:lnSpc>
              <a:buNone/>
            </a:pPr>
            <a:r>
              <a:rPr lang="en-US" sz="2650" b="1" dirty="0">
                <a:solidFill>
                  <a:srgbClr val="151617"/>
                </a:solidFill>
                <a:latin typeface="Montserrat Black" pitchFamily="34" charset="0"/>
                <a:ea typeface="Montserrat Black" pitchFamily="34" charset="-122"/>
                <a:cs typeface="Montserrat Black" pitchFamily="34" charset="-120"/>
              </a:rPr>
              <a:t>3</a:t>
            </a:r>
            <a:endParaRPr lang="en-US" sz="2650" dirty="0"/>
          </a:p>
        </p:txBody>
      </p:sp>
      <p:sp>
        <p:nvSpPr>
          <p:cNvPr id="13" name="Text 11"/>
          <p:cNvSpPr/>
          <p:nvPr/>
        </p:nvSpPr>
        <p:spPr>
          <a:xfrm>
            <a:off x="1530906" y="506456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Crop Production</a:t>
            </a:r>
            <a:endParaRPr lang="en-US" sz="2200" dirty="0"/>
          </a:p>
        </p:txBody>
      </p:sp>
      <p:sp>
        <p:nvSpPr>
          <p:cNvPr id="14" name="Text 12"/>
          <p:cNvSpPr/>
          <p:nvPr/>
        </p:nvSpPr>
        <p:spPr>
          <a:xfrm>
            <a:off x="1530906" y="5554980"/>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participate in the production of various crops, from seed sowing to harvesting. They learn about the challenges of growing crops and the importance of responsible agricultural practices.</a:t>
            </a:r>
            <a:endParaRPr lang="en-US" sz="1750" dirty="0"/>
          </a:p>
        </p:txBody>
      </p:sp>
      <p:sp>
        <p:nvSpPr>
          <p:cNvPr id="15" name="Shape 13"/>
          <p:cNvSpPr/>
          <p:nvPr/>
        </p:nvSpPr>
        <p:spPr>
          <a:xfrm>
            <a:off x="7428667" y="5064562"/>
            <a:ext cx="510302" cy="510302"/>
          </a:xfrm>
          <a:prstGeom prst="roundRect">
            <a:avLst>
              <a:gd name="adj" fmla="val 179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6" name="Text 14"/>
          <p:cNvSpPr/>
          <p:nvPr/>
        </p:nvSpPr>
        <p:spPr>
          <a:xfrm>
            <a:off x="7562612" y="5149572"/>
            <a:ext cx="242292" cy="340281"/>
          </a:xfrm>
          <a:prstGeom prst="rect">
            <a:avLst/>
          </a:prstGeom>
          <a:noFill/>
          <a:ln/>
        </p:spPr>
        <p:txBody>
          <a:bodyPr wrap="none" lIns="0" tIns="0" rIns="0" bIns="0" rtlCol="0" anchor="t"/>
          <a:lstStyle/>
          <a:p>
            <a:pPr marL="0" indent="0" algn="ctr">
              <a:lnSpc>
                <a:spcPts val="2650"/>
              </a:lnSpc>
              <a:buNone/>
            </a:pPr>
            <a:r>
              <a:rPr lang="en-US" sz="2650" b="1" dirty="0">
                <a:solidFill>
                  <a:srgbClr val="151617"/>
                </a:solidFill>
                <a:latin typeface="Montserrat Black" pitchFamily="34" charset="0"/>
                <a:ea typeface="Montserrat Black" pitchFamily="34" charset="-122"/>
                <a:cs typeface="Montserrat Black" pitchFamily="34" charset="-120"/>
              </a:rPr>
              <a:t>4</a:t>
            </a:r>
            <a:endParaRPr lang="en-US" sz="2650" dirty="0"/>
          </a:p>
        </p:txBody>
      </p:sp>
      <p:sp>
        <p:nvSpPr>
          <p:cNvPr id="17" name="Text 15"/>
          <p:cNvSpPr/>
          <p:nvPr/>
        </p:nvSpPr>
        <p:spPr>
          <a:xfrm>
            <a:off x="8165783" y="5064562"/>
            <a:ext cx="4968359"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Plant Propagation and Breeding</a:t>
            </a:r>
            <a:endParaRPr lang="en-US" sz="2200" dirty="0"/>
          </a:p>
        </p:txBody>
      </p:sp>
      <p:sp>
        <p:nvSpPr>
          <p:cNvPr id="18" name="Text 16"/>
          <p:cNvSpPr/>
          <p:nvPr/>
        </p:nvSpPr>
        <p:spPr>
          <a:xfrm>
            <a:off x="8165783" y="5554980"/>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Students can experiment with different plant propagation techniques, such as grafting and layering. They can also learn about plant breeding and the development of new cultivars.</a:t>
            </a:r>
            <a:endParaRPr lang="en-US" sz="1750" dirty="0"/>
          </a:p>
        </p:txBody>
      </p:sp>
      <p:pic>
        <p:nvPicPr>
          <p:cNvPr id="19" name="Picture 18">
            <a:extLst>
              <a:ext uri="{FF2B5EF4-FFF2-40B4-BE49-F238E27FC236}">
                <a16:creationId xmlns:a16="http://schemas.microsoft.com/office/drawing/2014/main" xmlns="" id="{0B99724E-2F32-D1DB-00CC-5111778B0B62}"/>
              </a:ext>
            </a:extLst>
          </p:cNvPr>
          <p:cNvPicPr>
            <a:picLocks noChangeAspect="1"/>
          </p:cNvPicPr>
          <p:nvPr/>
        </p:nvPicPr>
        <p:blipFill>
          <a:blip r:embed="rId3"/>
          <a:stretch>
            <a:fillRect/>
          </a:stretch>
        </p:blipFill>
        <p:spPr>
          <a:xfrm>
            <a:off x="11533753" y="7606793"/>
            <a:ext cx="2981741" cy="533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0675" y="505420"/>
            <a:ext cx="7862649" cy="1144191"/>
          </a:xfrm>
          <a:prstGeom prst="rect">
            <a:avLst/>
          </a:prstGeom>
          <a:noFill/>
          <a:ln/>
        </p:spPr>
        <p:txBody>
          <a:bodyPr wrap="square" lIns="0" tIns="0" rIns="0" bIns="0" rtlCol="0" anchor="t"/>
          <a:lstStyle/>
          <a:p>
            <a:pPr marL="0" indent="0">
              <a:lnSpc>
                <a:spcPts val="4500"/>
              </a:lnSpc>
              <a:buNone/>
            </a:pPr>
            <a:r>
              <a:rPr lang="en-US" sz="3600" b="1" dirty="0">
                <a:solidFill>
                  <a:srgbClr val="151617"/>
                </a:solidFill>
                <a:latin typeface="Montserrat Black" pitchFamily="34" charset="0"/>
                <a:ea typeface="Montserrat Black" pitchFamily="34" charset="-122"/>
                <a:cs typeface="Montserrat Black" pitchFamily="34" charset="-120"/>
              </a:rPr>
              <a:t>Experiential Learning in National Parks</a:t>
            </a:r>
            <a:endParaRPr lang="en-US" sz="3600" dirty="0"/>
          </a:p>
        </p:txBody>
      </p:sp>
      <p:pic>
        <p:nvPicPr>
          <p:cNvPr id="4" name="Image 1" descr="preencoded.png"/>
          <p:cNvPicPr>
            <a:picLocks noChangeAspect="1"/>
          </p:cNvPicPr>
          <p:nvPr/>
        </p:nvPicPr>
        <p:blipFill>
          <a:blip r:embed="rId4"/>
          <a:stretch>
            <a:fillRect/>
          </a:stretch>
        </p:blipFill>
        <p:spPr>
          <a:xfrm>
            <a:off x="640675" y="1924169"/>
            <a:ext cx="915353" cy="1933337"/>
          </a:xfrm>
          <a:prstGeom prst="rect">
            <a:avLst/>
          </a:prstGeom>
        </p:spPr>
      </p:pic>
      <p:sp>
        <p:nvSpPr>
          <p:cNvPr id="5" name="Text 1"/>
          <p:cNvSpPr/>
          <p:nvPr/>
        </p:nvSpPr>
        <p:spPr>
          <a:xfrm>
            <a:off x="1830586" y="2107168"/>
            <a:ext cx="2440781" cy="285988"/>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Nature Observation</a:t>
            </a:r>
            <a:endParaRPr lang="en-US" sz="1800" dirty="0"/>
          </a:p>
        </p:txBody>
      </p:sp>
      <p:sp>
        <p:nvSpPr>
          <p:cNvPr id="6" name="Text 2"/>
          <p:cNvSpPr/>
          <p:nvPr/>
        </p:nvSpPr>
        <p:spPr>
          <a:xfrm>
            <a:off x="1830586" y="2502932"/>
            <a:ext cx="6672739" cy="1171575"/>
          </a:xfrm>
          <a:prstGeom prst="rect">
            <a:avLst/>
          </a:prstGeom>
          <a:noFill/>
          <a:ln/>
        </p:spPr>
        <p:txBody>
          <a:bodyPr wrap="square" lIns="0" tIns="0" rIns="0" bIns="0" rtlCol="0" anchor="t"/>
          <a:lstStyle/>
          <a:p>
            <a:pPr marL="0" indent="0" algn="l">
              <a:lnSpc>
                <a:spcPts val="2300"/>
              </a:lnSpc>
              <a:buNone/>
            </a:pPr>
            <a:r>
              <a:rPr lang="en-US" sz="1400" dirty="0">
                <a:solidFill>
                  <a:srgbClr val="151617"/>
                </a:solidFill>
                <a:latin typeface="Inconsolata" pitchFamily="34" charset="0"/>
                <a:ea typeface="Inconsolata" pitchFamily="34" charset="-122"/>
                <a:cs typeface="Inconsolata" pitchFamily="34" charset="-120"/>
              </a:rPr>
              <a:t>Students can participate in guided hikes or nature walks, observing different plant and animal species in their natural habitat. They can learn about the ecological relationships within the park and develop their observational skills.</a:t>
            </a:r>
            <a:endParaRPr lang="en-US" sz="1400" dirty="0"/>
          </a:p>
        </p:txBody>
      </p:sp>
      <p:pic>
        <p:nvPicPr>
          <p:cNvPr id="7" name="Image 2" descr="preencoded.png"/>
          <p:cNvPicPr>
            <a:picLocks noChangeAspect="1"/>
          </p:cNvPicPr>
          <p:nvPr/>
        </p:nvPicPr>
        <p:blipFill>
          <a:blip r:embed="rId5"/>
          <a:stretch>
            <a:fillRect/>
          </a:stretch>
        </p:blipFill>
        <p:spPr>
          <a:xfrm>
            <a:off x="640675" y="3857506"/>
            <a:ext cx="915353" cy="1933337"/>
          </a:xfrm>
          <a:prstGeom prst="rect">
            <a:avLst/>
          </a:prstGeom>
        </p:spPr>
      </p:pic>
      <p:sp>
        <p:nvSpPr>
          <p:cNvPr id="8" name="Text 3"/>
          <p:cNvSpPr/>
          <p:nvPr/>
        </p:nvSpPr>
        <p:spPr>
          <a:xfrm>
            <a:off x="1830586" y="4040505"/>
            <a:ext cx="3447098" cy="285988"/>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Environmental Stewardship</a:t>
            </a:r>
            <a:endParaRPr lang="en-US" sz="1800" dirty="0"/>
          </a:p>
        </p:txBody>
      </p:sp>
      <p:sp>
        <p:nvSpPr>
          <p:cNvPr id="9" name="Text 4"/>
          <p:cNvSpPr/>
          <p:nvPr/>
        </p:nvSpPr>
        <p:spPr>
          <a:xfrm>
            <a:off x="1830586" y="4436269"/>
            <a:ext cx="6672739" cy="1171575"/>
          </a:xfrm>
          <a:prstGeom prst="rect">
            <a:avLst/>
          </a:prstGeom>
          <a:noFill/>
          <a:ln/>
        </p:spPr>
        <p:txBody>
          <a:bodyPr wrap="square" lIns="0" tIns="0" rIns="0" bIns="0" rtlCol="0" anchor="t"/>
          <a:lstStyle/>
          <a:p>
            <a:pPr marL="0" indent="0" algn="l">
              <a:lnSpc>
                <a:spcPts val="2300"/>
              </a:lnSpc>
              <a:buNone/>
            </a:pPr>
            <a:r>
              <a:rPr lang="en-US" sz="1400" dirty="0">
                <a:solidFill>
                  <a:srgbClr val="151617"/>
                </a:solidFill>
                <a:latin typeface="Inconsolata" pitchFamily="34" charset="0"/>
                <a:ea typeface="Inconsolata" pitchFamily="34" charset="-122"/>
                <a:cs typeface="Inconsolata" pitchFamily="34" charset="-120"/>
              </a:rPr>
              <a:t>Students can engage in conservation activities, such as trail maintenance, litter cleanup, or invasive species removal. They can learn about the importance of protecting natural resources and become responsible stewards of the environment.</a:t>
            </a:r>
            <a:endParaRPr lang="en-US" sz="1400" dirty="0"/>
          </a:p>
        </p:txBody>
      </p:sp>
      <p:pic>
        <p:nvPicPr>
          <p:cNvPr id="10" name="Image 3" descr="preencoded.png"/>
          <p:cNvPicPr>
            <a:picLocks noChangeAspect="1"/>
          </p:cNvPicPr>
          <p:nvPr/>
        </p:nvPicPr>
        <p:blipFill>
          <a:blip r:embed="rId6"/>
          <a:stretch>
            <a:fillRect/>
          </a:stretch>
        </p:blipFill>
        <p:spPr>
          <a:xfrm>
            <a:off x="640675" y="5790843"/>
            <a:ext cx="915353" cy="1933337"/>
          </a:xfrm>
          <a:prstGeom prst="rect">
            <a:avLst/>
          </a:prstGeom>
        </p:spPr>
      </p:pic>
      <p:sp>
        <p:nvSpPr>
          <p:cNvPr id="11" name="Text 5"/>
          <p:cNvSpPr/>
          <p:nvPr/>
        </p:nvSpPr>
        <p:spPr>
          <a:xfrm>
            <a:off x="1830586" y="5973842"/>
            <a:ext cx="2288381" cy="285988"/>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Data Collection</a:t>
            </a:r>
            <a:endParaRPr lang="en-US" sz="1800" dirty="0"/>
          </a:p>
        </p:txBody>
      </p:sp>
      <p:sp>
        <p:nvSpPr>
          <p:cNvPr id="12" name="Text 6"/>
          <p:cNvSpPr/>
          <p:nvPr/>
        </p:nvSpPr>
        <p:spPr>
          <a:xfrm>
            <a:off x="1830586" y="6369606"/>
            <a:ext cx="6672739" cy="1171575"/>
          </a:xfrm>
          <a:prstGeom prst="rect">
            <a:avLst/>
          </a:prstGeom>
          <a:noFill/>
          <a:ln/>
        </p:spPr>
        <p:txBody>
          <a:bodyPr wrap="square" lIns="0" tIns="0" rIns="0" bIns="0" rtlCol="0" anchor="t"/>
          <a:lstStyle/>
          <a:p>
            <a:pPr marL="0" indent="0" algn="l">
              <a:lnSpc>
                <a:spcPts val="2300"/>
              </a:lnSpc>
              <a:buNone/>
            </a:pPr>
            <a:r>
              <a:rPr lang="en-US" sz="1400" dirty="0">
                <a:solidFill>
                  <a:srgbClr val="151617"/>
                </a:solidFill>
                <a:latin typeface="Inconsolata" pitchFamily="34" charset="0"/>
                <a:ea typeface="Inconsolata" pitchFamily="34" charset="-122"/>
                <a:cs typeface="Inconsolata" pitchFamily="34" charset="-120"/>
              </a:rPr>
              <a:t>Students can collect data on wildlife sightings, plant diversity, or environmental conditions. This helps them understand the role of scientific research in park management and develop their analytical skills.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599</Words>
  <Application>Microsoft Office PowerPoint</Application>
  <PresentationFormat>Custom</PresentationFormat>
  <Paragraphs>59</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Montserrat Black</vt:lpstr>
      <vt:lpstr>Inconsolata</vt:lpstr>
      <vt:lpstr>Inconsolata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2024-11-14T08:52:18Z</dcterms:created>
  <dcterms:modified xsi:type="dcterms:W3CDTF">2024-11-29T07:51:10Z</dcterms:modified>
</cp:coreProperties>
</file>