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046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Natural Resource Management</a:t>
            </a:r>
          </a:p>
          <a:p>
            <a:r>
              <a:rPr lang="en-US" sz="2800" b="1" dirty="0" smtClean="0">
                <a:solidFill>
                  <a:srgbClr val="FF0000"/>
                </a:solidFill>
                <a:latin typeface="Arial Black" pitchFamily="34" charset="0"/>
                <a:cs typeface="Aharoni" pitchFamily="2" charset="-79"/>
              </a:rPr>
              <a:t>Course Code : 22HRM4EC4</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5136727"/>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Unit-IV</a:t>
            </a:r>
          </a:p>
          <a:p>
            <a:pPr algn="ctr"/>
            <a:r>
              <a:rPr lang="en-US" sz="2800" b="1" dirty="0" smtClean="0">
                <a:solidFill>
                  <a:srgbClr val="7030A0"/>
                </a:solidFill>
                <a:latin typeface="Arial Black" pitchFamily="34" charset="0"/>
              </a:rPr>
              <a:t> FFO Resources</a:t>
            </a: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662113"/>
            <a:ext cx="74685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000000"/>
                </a:solidFill>
                <a:latin typeface="Source Serif Pro Semi Bold" pitchFamily="34" charset="0"/>
                <a:ea typeface="Source Serif Pro Semi Bold" pitchFamily="34" charset="-122"/>
                <a:cs typeface="Source Serif Pro Semi Bold" pitchFamily="34" charset="-120"/>
              </a:rPr>
              <a:t>FFO</a:t>
            </a:r>
          </a:p>
          <a:p>
            <a:pPr marL="0" indent="0">
              <a:lnSpc>
                <a:spcPts val="7650"/>
              </a:lnSpc>
              <a:buNone/>
            </a:pPr>
            <a:r>
              <a:rPr lang="en-US" sz="6100" kern="0" spc="-122" dirty="0">
                <a:solidFill>
                  <a:srgbClr val="000000"/>
                </a:solidFill>
                <a:latin typeface="Source Serif Pro Semi Bold" pitchFamily="34" charset="0"/>
                <a:ea typeface="Source Serif Pro Semi Bold" pitchFamily="34" charset="-122"/>
                <a:cs typeface="Source Serif Pro Semi Bold" pitchFamily="34" charset="-120"/>
              </a:rPr>
              <a:t>Resources</a:t>
            </a:r>
            <a:endParaRPr lang="en-US" sz="6100" dirty="0"/>
          </a:p>
        </p:txBody>
      </p:sp>
      <p:sp>
        <p:nvSpPr>
          <p:cNvPr id="4" name="Text 1"/>
          <p:cNvSpPr/>
          <p:nvPr/>
        </p:nvSpPr>
        <p:spPr>
          <a:xfrm>
            <a:off x="837724" y="3964186"/>
            <a:ext cx="746855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Forests are vital ecosystems that cover a significant portion of the Earth's surface. They are diverse habitats teeming with life, providing countless benefits to humans and the planet. Understanding the various forest types and their characteristics is crucial for their sustainable management and conservation.</a:t>
            </a:r>
            <a:endParaRPr lang="en-US" sz="1850" dirty="0"/>
          </a:p>
        </p:txBody>
      </p:sp>
      <p:sp>
        <p:nvSpPr>
          <p:cNvPr id="5" name="Shape 2"/>
          <p:cNvSpPr/>
          <p:nvPr/>
        </p:nvSpPr>
        <p:spPr>
          <a:xfrm>
            <a:off x="837724" y="6166366"/>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45344" y="6173986"/>
            <a:ext cx="367665" cy="367665"/>
          </a:xfrm>
          <a:prstGeom prst="rect">
            <a:avLst/>
          </a:prstGeom>
        </p:spPr>
      </p:pic>
      <p:sp>
        <p:nvSpPr>
          <p:cNvPr id="7" name="Text 3"/>
          <p:cNvSpPr/>
          <p:nvPr/>
        </p:nvSpPr>
        <p:spPr>
          <a:xfrm>
            <a:off x="1340287" y="6148507"/>
            <a:ext cx="2223730"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Presentation 4</a:t>
            </a:r>
            <a:endParaRPr lang="en-US" sz="2350" dirty="0"/>
          </a:p>
        </p:txBody>
      </p:sp>
      <p:pic>
        <p:nvPicPr>
          <p:cNvPr id="9" name="Picture 8">
            <a:extLst>
              <a:ext uri="{FF2B5EF4-FFF2-40B4-BE49-F238E27FC236}">
                <a16:creationId xmlns="" xmlns:a16="http://schemas.microsoft.com/office/drawing/2014/main" id="{3460CAB0-1200-C8AF-BFE0-98C233E27B0B}"/>
              </a:ext>
            </a:extLst>
          </p:cNvPr>
          <p:cNvPicPr>
            <a:picLocks noChangeAspect="1"/>
          </p:cNvPicPr>
          <p:nvPr/>
        </p:nvPicPr>
        <p:blipFill>
          <a:blip r:embed="rId5"/>
          <a:stretch>
            <a:fillRect/>
          </a:stretch>
        </p:blipFill>
        <p:spPr>
          <a:xfrm>
            <a:off x="415143" y="6074861"/>
            <a:ext cx="3429479" cy="466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08421"/>
          </a:xfrm>
          <a:prstGeom prst="rect">
            <a:avLst/>
          </a:prstGeom>
        </p:spPr>
      </p:pic>
      <p:sp>
        <p:nvSpPr>
          <p:cNvPr id="3" name="Text 0"/>
          <p:cNvSpPr/>
          <p:nvPr/>
        </p:nvSpPr>
        <p:spPr>
          <a:xfrm>
            <a:off x="730329" y="3183136"/>
            <a:ext cx="4909899" cy="613767"/>
          </a:xfrm>
          <a:prstGeom prst="rect">
            <a:avLst/>
          </a:prstGeom>
          <a:noFill/>
          <a:ln/>
        </p:spPr>
        <p:txBody>
          <a:bodyPr wrap="none" lIns="0" tIns="0" rIns="0" bIns="0" rtlCol="0" anchor="t"/>
          <a:lstStyle/>
          <a:p>
            <a:pPr marL="0" indent="0">
              <a:lnSpc>
                <a:spcPts val="4800"/>
              </a:lnSpc>
              <a:buNone/>
            </a:pPr>
            <a:r>
              <a:rPr lang="en-US" sz="3850" kern="0" spc="-77" dirty="0">
                <a:solidFill>
                  <a:srgbClr val="000000"/>
                </a:solidFill>
                <a:latin typeface="Source Serif Pro Semi Bold" pitchFamily="34" charset="0"/>
                <a:ea typeface="Source Serif Pro Semi Bold" pitchFamily="34" charset="-122"/>
                <a:cs typeface="Source Serif Pro Semi Bold" pitchFamily="34" charset="-120"/>
              </a:rPr>
              <a:t>Forest Exploitation</a:t>
            </a:r>
            <a:endParaRPr lang="en-US" sz="3850" dirty="0"/>
          </a:p>
        </p:txBody>
      </p:sp>
      <p:sp>
        <p:nvSpPr>
          <p:cNvPr id="4" name="Shape 1"/>
          <p:cNvSpPr/>
          <p:nvPr/>
        </p:nvSpPr>
        <p:spPr>
          <a:xfrm>
            <a:off x="730329" y="4344472"/>
            <a:ext cx="469463" cy="469463"/>
          </a:xfrm>
          <a:prstGeom prst="roundRect">
            <a:avLst>
              <a:gd name="adj" fmla="val 18669"/>
            </a:avLst>
          </a:prstGeom>
          <a:solidFill>
            <a:srgbClr val="F0D4F7"/>
          </a:solidFill>
          <a:ln w="7620">
            <a:solidFill>
              <a:srgbClr val="D6BADD"/>
            </a:solidFill>
            <a:prstDash val="solid"/>
          </a:ln>
        </p:spPr>
      </p:sp>
      <p:sp>
        <p:nvSpPr>
          <p:cNvPr id="5" name="Text 2"/>
          <p:cNvSpPr/>
          <p:nvPr/>
        </p:nvSpPr>
        <p:spPr>
          <a:xfrm>
            <a:off x="891421" y="4431863"/>
            <a:ext cx="147280" cy="294561"/>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00" dirty="0"/>
          </a:p>
        </p:txBody>
      </p:sp>
      <p:sp>
        <p:nvSpPr>
          <p:cNvPr id="6" name="Text 3"/>
          <p:cNvSpPr/>
          <p:nvPr/>
        </p:nvSpPr>
        <p:spPr>
          <a:xfrm>
            <a:off x="1408390" y="4344472"/>
            <a:ext cx="2454950" cy="30682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Deforestation</a:t>
            </a:r>
            <a:endParaRPr lang="en-US" sz="1900" dirty="0"/>
          </a:p>
        </p:txBody>
      </p:sp>
      <p:sp>
        <p:nvSpPr>
          <p:cNvPr id="7" name="Text 4"/>
          <p:cNvSpPr/>
          <p:nvPr/>
        </p:nvSpPr>
        <p:spPr>
          <a:xfrm>
            <a:off x="1408390" y="4776430"/>
            <a:ext cx="5802511" cy="1001554"/>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The clearing of forests for various purposes such as agriculture, logging, and urbanization, leading to the loss of biodiversity and ecosystem services.</a:t>
            </a:r>
            <a:endParaRPr lang="en-US" sz="1600" dirty="0"/>
          </a:p>
        </p:txBody>
      </p:sp>
      <p:sp>
        <p:nvSpPr>
          <p:cNvPr id="8" name="Shape 5"/>
          <p:cNvSpPr/>
          <p:nvPr/>
        </p:nvSpPr>
        <p:spPr>
          <a:xfrm>
            <a:off x="7419499" y="4344472"/>
            <a:ext cx="469463" cy="469463"/>
          </a:xfrm>
          <a:prstGeom prst="roundRect">
            <a:avLst>
              <a:gd name="adj" fmla="val 18669"/>
            </a:avLst>
          </a:prstGeom>
          <a:solidFill>
            <a:srgbClr val="F0D4F7"/>
          </a:solidFill>
          <a:ln w="7620">
            <a:solidFill>
              <a:srgbClr val="D6BADD"/>
            </a:solidFill>
            <a:prstDash val="solid"/>
          </a:ln>
        </p:spPr>
      </p:sp>
      <p:sp>
        <p:nvSpPr>
          <p:cNvPr id="9" name="Text 6"/>
          <p:cNvSpPr/>
          <p:nvPr/>
        </p:nvSpPr>
        <p:spPr>
          <a:xfrm>
            <a:off x="7580590" y="4431863"/>
            <a:ext cx="147280" cy="294561"/>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00" dirty="0"/>
          </a:p>
        </p:txBody>
      </p:sp>
      <p:sp>
        <p:nvSpPr>
          <p:cNvPr id="10" name="Text 7"/>
          <p:cNvSpPr/>
          <p:nvPr/>
        </p:nvSpPr>
        <p:spPr>
          <a:xfrm>
            <a:off x="8097560" y="4344472"/>
            <a:ext cx="2454950" cy="30682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Illegal Logging</a:t>
            </a:r>
            <a:endParaRPr lang="en-US" sz="1900" dirty="0"/>
          </a:p>
        </p:txBody>
      </p:sp>
      <p:sp>
        <p:nvSpPr>
          <p:cNvPr id="11" name="Text 8"/>
          <p:cNvSpPr/>
          <p:nvPr/>
        </p:nvSpPr>
        <p:spPr>
          <a:xfrm>
            <a:off x="8097560" y="4776430"/>
            <a:ext cx="5802511" cy="667703"/>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Unregulated and unauthorized logging activities, often involving corruption and exploitation, leading to unsustainable forest depletion.</a:t>
            </a:r>
            <a:endParaRPr lang="en-US" sz="1600" dirty="0"/>
          </a:p>
        </p:txBody>
      </p:sp>
      <p:sp>
        <p:nvSpPr>
          <p:cNvPr id="12" name="Shape 9"/>
          <p:cNvSpPr/>
          <p:nvPr/>
        </p:nvSpPr>
        <p:spPr>
          <a:xfrm>
            <a:off x="730329" y="6221254"/>
            <a:ext cx="469463" cy="469463"/>
          </a:xfrm>
          <a:prstGeom prst="roundRect">
            <a:avLst>
              <a:gd name="adj" fmla="val 18669"/>
            </a:avLst>
          </a:prstGeom>
          <a:solidFill>
            <a:srgbClr val="F0D4F7"/>
          </a:solidFill>
          <a:ln w="7620">
            <a:solidFill>
              <a:srgbClr val="D6BADD"/>
            </a:solidFill>
            <a:prstDash val="solid"/>
          </a:ln>
        </p:spPr>
      </p:sp>
      <p:sp>
        <p:nvSpPr>
          <p:cNvPr id="13" name="Text 10"/>
          <p:cNvSpPr/>
          <p:nvPr/>
        </p:nvSpPr>
        <p:spPr>
          <a:xfrm>
            <a:off x="891421" y="6308646"/>
            <a:ext cx="147280" cy="294561"/>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00" dirty="0"/>
          </a:p>
        </p:txBody>
      </p:sp>
      <p:sp>
        <p:nvSpPr>
          <p:cNvPr id="14" name="Text 11"/>
          <p:cNvSpPr/>
          <p:nvPr/>
        </p:nvSpPr>
        <p:spPr>
          <a:xfrm>
            <a:off x="1408390" y="6221254"/>
            <a:ext cx="2454950" cy="30682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Wildlife Habitat Loss</a:t>
            </a:r>
            <a:endParaRPr lang="en-US" sz="1900" dirty="0"/>
          </a:p>
        </p:txBody>
      </p:sp>
      <p:sp>
        <p:nvSpPr>
          <p:cNvPr id="15" name="Text 12"/>
          <p:cNvSpPr/>
          <p:nvPr/>
        </p:nvSpPr>
        <p:spPr>
          <a:xfrm>
            <a:off x="1408390" y="6653213"/>
            <a:ext cx="5802511" cy="667703"/>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Forest fragmentation and destruction displace and threaten countless species, leading to biodiversity decline and ecological imbalances.</a:t>
            </a:r>
            <a:endParaRPr lang="en-US" sz="1600" dirty="0"/>
          </a:p>
        </p:txBody>
      </p:sp>
      <p:sp>
        <p:nvSpPr>
          <p:cNvPr id="16" name="Shape 13"/>
          <p:cNvSpPr/>
          <p:nvPr/>
        </p:nvSpPr>
        <p:spPr>
          <a:xfrm>
            <a:off x="7419499" y="6221254"/>
            <a:ext cx="469463" cy="469463"/>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7580590" y="6308646"/>
            <a:ext cx="147280" cy="294561"/>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300" dirty="0"/>
          </a:p>
        </p:txBody>
      </p:sp>
      <p:sp>
        <p:nvSpPr>
          <p:cNvPr id="18" name="Text 15"/>
          <p:cNvSpPr/>
          <p:nvPr/>
        </p:nvSpPr>
        <p:spPr>
          <a:xfrm>
            <a:off x="8097560" y="6221254"/>
            <a:ext cx="2492216" cy="30682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Climate Change Impact</a:t>
            </a:r>
            <a:endParaRPr lang="en-US" sz="1900" dirty="0"/>
          </a:p>
        </p:txBody>
      </p:sp>
      <p:sp>
        <p:nvSpPr>
          <p:cNvPr id="19" name="Text 16"/>
          <p:cNvSpPr/>
          <p:nvPr/>
        </p:nvSpPr>
        <p:spPr>
          <a:xfrm>
            <a:off x="8097560" y="6653213"/>
            <a:ext cx="5802511" cy="1001554"/>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Deforestation exacerbates climate change by reducing carbon sinks and releasing greenhouse gases into the atmosphere, contributing to global warming and its detrimental effects.</a:t>
            </a:r>
            <a:endParaRPr lang="en-US" sz="1600" dirty="0"/>
          </a:p>
        </p:txBody>
      </p:sp>
      <p:pic>
        <p:nvPicPr>
          <p:cNvPr id="21" name="Picture 20">
            <a:extLst>
              <a:ext uri="{FF2B5EF4-FFF2-40B4-BE49-F238E27FC236}">
                <a16:creationId xmlns="" xmlns:a16="http://schemas.microsoft.com/office/drawing/2014/main" id="{F23BEB45-A02F-7376-5D8D-7909ABAFED0D}"/>
              </a:ext>
            </a:extLst>
          </p:cNvPr>
          <p:cNvPicPr>
            <a:picLocks noChangeAspect="1"/>
          </p:cNvPicPr>
          <p:nvPr/>
        </p:nvPicPr>
        <p:blipFill>
          <a:blip r:embed="rId4"/>
          <a:stretch>
            <a:fillRect/>
          </a:stretch>
        </p:blipFill>
        <p:spPr>
          <a:xfrm>
            <a:off x="11098011" y="7654767"/>
            <a:ext cx="3429479" cy="466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559243"/>
            <a:ext cx="12954952"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Effects of Human Activities on Forests and Tribal People</a:t>
            </a:r>
            <a:endParaRPr lang="en-US" sz="4400" dirty="0"/>
          </a:p>
        </p:txBody>
      </p:sp>
      <p:sp>
        <p:nvSpPr>
          <p:cNvPr id="3" name="Text 1"/>
          <p:cNvSpPr/>
          <p:nvPr/>
        </p:nvSpPr>
        <p:spPr>
          <a:xfrm>
            <a:off x="837724" y="3565565"/>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Timber Extraction</a:t>
            </a:r>
            <a:endParaRPr lang="en-US" sz="2200" dirty="0"/>
          </a:p>
        </p:txBody>
      </p:sp>
      <p:sp>
        <p:nvSpPr>
          <p:cNvPr id="4" name="Text 2"/>
          <p:cNvSpPr/>
          <p:nvPr/>
        </p:nvSpPr>
        <p:spPr>
          <a:xfrm>
            <a:off x="837724" y="4156829"/>
            <a:ext cx="3928586"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Logging operations can lead to habitat fragmentation, soil erosion, and water pollution, negatively impacting forest biodiversity and threatening the livelihoods of indigenous communities dependent on forest resources.</a:t>
            </a:r>
            <a:endParaRPr lang="en-US" sz="1850" dirty="0"/>
          </a:p>
        </p:txBody>
      </p:sp>
      <p:sp>
        <p:nvSpPr>
          <p:cNvPr id="5" name="Text 3"/>
          <p:cNvSpPr/>
          <p:nvPr/>
        </p:nvSpPr>
        <p:spPr>
          <a:xfrm>
            <a:off x="5357813" y="3565565"/>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Mining</a:t>
            </a:r>
            <a:endParaRPr lang="en-US" sz="2200" dirty="0"/>
          </a:p>
        </p:txBody>
      </p:sp>
      <p:sp>
        <p:nvSpPr>
          <p:cNvPr id="6" name="Text 4"/>
          <p:cNvSpPr/>
          <p:nvPr/>
        </p:nvSpPr>
        <p:spPr>
          <a:xfrm>
            <a:off x="5357813" y="4156829"/>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Mining activities can destroy forests, contaminate water sources, and displace indigenous communities, leading to social and environmental conflicts.</a:t>
            </a:r>
            <a:endParaRPr lang="en-US" sz="1850" dirty="0"/>
          </a:p>
        </p:txBody>
      </p:sp>
      <p:sp>
        <p:nvSpPr>
          <p:cNvPr id="7" name="Text 5"/>
          <p:cNvSpPr/>
          <p:nvPr/>
        </p:nvSpPr>
        <p:spPr>
          <a:xfrm>
            <a:off x="9877901" y="3565565"/>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Dam Construction</a:t>
            </a:r>
            <a:endParaRPr lang="en-US" sz="2200" dirty="0"/>
          </a:p>
        </p:txBody>
      </p:sp>
      <p:sp>
        <p:nvSpPr>
          <p:cNvPr id="8" name="Text 6"/>
          <p:cNvSpPr/>
          <p:nvPr/>
        </p:nvSpPr>
        <p:spPr>
          <a:xfrm>
            <a:off x="9877901" y="4156829"/>
            <a:ext cx="3928586"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Large dams can flood vast areas of forest land, displacing wildlife and disrupting the flow of rivers, impacting fish populations and the livelihoods of downstream communities.</a:t>
            </a:r>
            <a:endParaRPr lang="en-US" sz="1850" dirty="0"/>
          </a:p>
        </p:txBody>
      </p:sp>
      <p:pic>
        <p:nvPicPr>
          <p:cNvPr id="9" name="Picture 8">
            <a:extLst>
              <a:ext uri="{FF2B5EF4-FFF2-40B4-BE49-F238E27FC236}">
                <a16:creationId xmlns="" xmlns:a16="http://schemas.microsoft.com/office/drawing/2014/main" id="{06BEFED4-A54B-88E4-A121-0E1636BA8C61}"/>
              </a:ext>
            </a:extLst>
          </p:cNvPr>
          <p:cNvPicPr>
            <a:picLocks noChangeAspect="1"/>
          </p:cNvPicPr>
          <p:nvPr/>
        </p:nvPicPr>
        <p:blipFill>
          <a:blip r:embed="rId3"/>
          <a:stretch>
            <a:fillRect/>
          </a:stretch>
        </p:blipFill>
        <p:spPr>
          <a:xfrm>
            <a:off x="11098011" y="7654767"/>
            <a:ext cx="3429479" cy="466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89346"/>
          </a:xfrm>
          <a:prstGeom prst="rect">
            <a:avLst/>
          </a:prstGeom>
        </p:spPr>
      </p:pic>
      <p:sp>
        <p:nvSpPr>
          <p:cNvPr id="3" name="Text 0"/>
          <p:cNvSpPr/>
          <p:nvPr/>
        </p:nvSpPr>
        <p:spPr>
          <a:xfrm>
            <a:off x="669012" y="2915245"/>
            <a:ext cx="5043845" cy="562213"/>
          </a:xfrm>
          <a:prstGeom prst="rect">
            <a:avLst/>
          </a:prstGeom>
          <a:noFill/>
          <a:ln/>
        </p:spPr>
        <p:txBody>
          <a:bodyPr wrap="none" lIns="0" tIns="0" rIns="0" bIns="0" rtlCol="0" anchor="t"/>
          <a:lstStyle/>
          <a:p>
            <a:pPr marL="0" indent="0">
              <a:lnSpc>
                <a:spcPts val="4400"/>
              </a:lnSpc>
              <a:buNone/>
            </a:pPr>
            <a:r>
              <a:rPr lang="en-US" sz="3500" kern="0" spc="-71" dirty="0">
                <a:solidFill>
                  <a:srgbClr val="000000"/>
                </a:solidFill>
                <a:latin typeface="Source Serif Pro Semi Bold" pitchFamily="34" charset="0"/>
                <a:ea typeface="Source Serif Pro Semi Bold" pitchFamily="34" charset="-122"/>
                <a:cs typeface="Source Serif Pro Semi Bold" pitchFamily="34" charset="-120"/>
              </a:rPr>
              <a:t>Unsustainable Harvesting</a:t>
            </a:r>
            <a:endParaRPr lang="en-US" sz="3500" dirty="0"/>
          </a:p>
        </p:txBody>
      </p:sp>
      <p:sp>
        <p:nvSpPr>
          <p:cNvPr id="4" name="Shape 1"/>
          <p:cNvSpPr/>
          <p:nvPr/>
        </p:nvSpPr>
        <p:spPr>
          <a:xfrm>
            <a:off x="944285" y="3764161"/>
            <a:ext cx="22860" cy="3939540"/>
          </a:xfrm>
          <a:prstGeom prst="roundRect">
            <a:avLst>
              <a:gd name="adj" fmla="val 351206"/>
            </a:avLst>
          </a:prstGeom>
          <a:solidFill>
            <a:srgbClr val="D6BADD"/>
          </a:solidFill>
          <a:ln/>
        </p:spPr>
      </p:sp>
      <p:sp>
        <p:nvSpPr>
          <p:cNvPr id="5" name="Shape 2"/>
          <p:cNvSpPr/>
          <p:nvPr/>
        </p:nvSpPr>
        <p:spPr>
          <a:xfrm>
            <a:off x="1147882" y="4182785"/>
            <a:ext cx="669012" cy="22860"/>
          </a:xfrm>
          <a:prstGeom prst="roundRect">
            <a:avLst>
              <a:gd name="adj" fmla="val 351206"/>
            </a:avLst>
          </a:prstGeom>
          <a:solidFill>
            <a:srgbClr val="D6BADD"/>
          </a:solidFill>
          <a:ln/>
        </p:spPr>
      </p:sp>
      <p:sp>
        <p:nvSpPr>
          <p:cNvPr id="6" name="Shape 3"/>
          <p:cNvSpPr/>
          <p:nvPr/>
        </p:nvSpPr>
        <p:spPr>
          <a:xfrm>
            <a:off x="740688" y="3979188"/>
            <a:ext cx="430054" cy="430054"/>
          </a:xfrm>
          <a:prstGeom prst="roundRect">
            <a:avLst>
              <a:gd name="adj" fmla="val 18669"/>
            </a:avLst>
          </a:prstGeom>
          <a:solidFill>
            <a:srgbClr val="F0D4F7"/>
          </a:solidFill>
          <a:ln w="7620">
            <a:solidFill>
              <a:srgbClr val="D6BADD"/>
            </a:solidFill>
            <a:prstDash val="solid"/>
          </a:ln>
        </p:spPr>
      </p:sp>
      <p:sp>
        <p:nvSpPr>
          <p:cNvPr id="7" name="Text 4"/>
          <p:cNvSpPr/>
          <p:nvPr/>
        </p:nvSpPr>
        <p:spPr>
          <a:xfrm>
            <a:off x="888206" y="4059198"/>
            <a:ext cx="134898" cy="269915"/>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00" dirty="0"/>
          </a:p>
        </p:txBody>
      </p:sp>
      <p:sp>
        <p:nvSpPr>
          <p:cNvPr id="8" name="Text 5"/>
          <p:cNvSpPr/>
          <p:nvPr/>
        </p:nvSpPr>
        <p:spPr>
          <a:xfrm>
            <a:off x="2007037" y="3955256"/>
            <a:ext cx="2248853" cy="281107"/>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Over-Exploitation</a:t>
            </a:r>
            <a:endParaRPr lang="en-US" sz="1750" dirty="0"/>
          </a:p>
        </p:txBody>
      </p:sp>
      <p:sp>
        <p:nvSpPr>
          <p:cNvPr id="9" name="Text 6"/>
          <p:cNvSpPr/>
          <p:nvPr/>
        </p:nvSpPr>
        <p:spPr>
          <a:xfrm>
            <a:off x="2007037" y="4351020"/>
            <a:ext cx="11954351" cy="305872"/>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Harvesting timber or other forest resources at a rate exceeding the forest's capacity for regeneration, leading to long-term depletion.</a:t>
            </a:r>
            <a:endParaRPr lang="en-US" sz="1500" dirty="0"/>
          </a:p>
        </p:txBody>
      </p:sp>
      <p:sp>
        <p:nvSpPr>
          <p:cNvPr id="10" name="Shape 7"/>
          <p:cNvSpPr/>
          <p:nvPr/>
        </p:nvSpPr>
        <p:spPr>
          <a:xfrm>
            <a:off x="1147882" y="5457706"/>
            <a:ext cx="669012" cy="22860"/>
          </a:xfrm>
          <a:prstGeom prst="roundRect">
            <a:avLst>
              <a:gd name="adj" fmla="val 351206"/>
            </a:avLst>
          </a:prstGeom>
          <a:solidFill>
            <a:srgbClr val="D6BADD"/>
          </a:solidFill>
          <a:ln/>
        </p:spPr>
      </p:sp>
      <p:sp>
        <p:nvSpPr>
          <p:cNvPr id="11" name="Shape 8"/>
          <p:cNvSpPr/>
          <p:nvPr/>
        </p:nvSpPr>
        <p:spPr>
          <a:xfrm>
            <a:off x="740688" y="5254109"/>
            <a:ext cx="430054" cy="430054"/>
          </a:xfrm>
          <a:prstGeom prst="roundRect">
            <a:avLst>
              <a:gd name="adj" fmla="val 18669"/>
            </a:avLst>
          </a:prstGeom>
          <a:solidFill>
            <a:srgbClr val="F0D4F7"/>
          </a:solidFill>
          <a:ln w="7620">
            <a:solidFill>
              <a:srgbClr val="D6BADD"/>
            </a:solidFill>
            <a:prstDash val="solid"/>
          </a:ln>
        </p:spPr>
      </p:sp>
      <p:sp>
        <p:nvSpPr>
          <p:cNvPr id="12" name="Text 9"/>
          <p:cNvSpPr/>
          <p:nvPr/>
        </p:nvSpPr>
        <p:spPr>
          <a:xfrm>
            <a:off x="888206" y="5334119"/>
            <a:ext cx="134898" cy="269915"/>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00" dirty="0"/>
          </a:p>
        </p:txBody>
      </p:sp>
      <p:sp>
        <p:nvSpPr>
          <p:cNvPr id="13" name="Text 10"/>
          <p:cNvSpPr/>
          <p:nvPr/>
        </p:nvSpPr>
        <p:spPr>
          <a:xfrm>
            <a:off x="2007037" y="5230178"/>
            <a:ext cx="2693194" cy="281107"/>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Lack of Forest Management</a:t>
            </a:r>
            <a:endParaRPr lang="en-US" sz="1750" dirty="0"/>
          </a:p>
        </p:txBody>
      </p:sp>
      <p:sp>
        <p:nvSpPr>
          <p:cNvPr id="14" name="Text 11"/>
          <p:cNvSpPr/>
          <p:nvPr/>
        </p:nvSpPr>
        <p:spPr>
          <a:xfrm>
            <a:off x="2007037" y="5625941"/>
            <a:ext cx="11954351" cy="305872"/>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Insufficient or ineffective forest management practices, leading to the degradation of forest ecosystems and loss of biodiversity.</a:t>
            </a:r>
            <a:endParaRPr lang="en-US" sz="1500" dirty="0"/>
          </a:p>
        </p:txBody>
      </p:sp>
      <p:sp>
        <p:nvSpPr>
          <p:cNvPr id="15" name="Shape 12"/>
          <p:cNvSpPr/>
          <p:nvPr/>
        </p:nvSpPr>
        <p:spPr>
          <a:xfrm>
            <a:off x="1147882" y="6732627"/>
            <a:ext cx="669012" cy="22860"/>
          </a:xfrm>
          <a:prstGeom prst="roundRect">
            <a:avLst>
              <a:gd name="adj" fmla="val 351206"/>
            </a:avLst>
          </a:prstGeom>
          <a:solidFill>
            <a:srgbClr val="D6BADD"/>
          </a:solidFill>
          <a:ln/>
        </p:spPr>
      </p:sp>
      <p:sp>
        <p:nvSpPr>
          <p:cNvPr id="16" name="Shape 13"/>
          <p:cNvSpPr/>
          <p:nvPr/>
        </p:nvSpPr>
        <p:spPr>
          <a:xfrm>
            <a:off x="740688" y="6529030"/>
            <a:ext cx="430054" cy="430054"/>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888206" y="6609040"/>
            <a:ext cx="134898" cy="269915"/>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00" dirty="0"/>
          </a:p>
        </p:txBody>
      </p:sp>
      <p:sp>
        <p:nvSpPr>
          <p:cNvPr id="18" name="Text 15"/>
          <p:cNvSpPr/>
          <p:nvPr/>
        </p:nvSpPr>
        <p:spPr>
          <a:xfrm>
            <a:off x="2007037" y="6505099"/>
            <a:ext cx="2248853" cy="281107"/>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Illegal Trade</a:t>
            </a:r>
            <a:endParaRPr lang="en-US" sz="1750" dirty="0"/>
          </a:p>
        </p:txBody>
      </p:sp>
      <p:sp>
        <p:nvSpPr>
          <p:cNvPr id="19" name="Text 16"/>
          <p:cNvSpPr/>
          <p:nvPr/>
        </p:nvSpPr>
        <p:spPr>
          <a:xfrm>
            <a:off x="2007037" y="6900863"/>
            <a:ext cx="11954351" cy="611743"/>
          </a:xfrm>
          <a:prstGeom prst="rect">
            <a:avLst/>
          </a:prstGeom>
          <a:noFill/>
          <a:ln/>
        </p:spPr>
        <p:txBody>
          <a:bodyPr wrap="squar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The illegal trade of timber and other forest products, often driven by corruption and lack of enforcement, contributing to unsustainable harvesting and forest loss.</a:t>
            </a:r>
            <a:endParaRPr lang="en-US" sz="1500" dirty="0"/>
          </a:p>
        </p:txBody>
      </p:sp>
      <p:pic>
        <p:nvPicPr>
          <p:cNvPr id="20" name="Picture 19">
            <a:extLst>
              <a:ext uri="{FF2B5EF4-FFF2-40B4-BE49-F238E27FC236}">
                <a16:creationId xmlns="" xmlns:a16="http://schemas.microsoft.com/office/drawing/2014/main" id="{AE1861EB-6CF4-BE10-5E53-3975C3AE518F}"/>
              </a:ext>
            </a:extLst>
          </p:cNvPr>
          <p:cNvPicPr>
            <a:picLocks noChangeAspect="1"/>
          </p:cNvPicPr>
          <p:nvPr/>
        </p:nvPicPr>
        <p:blipFill>
          <a:blip r:embed="rId4"/>
          <a:stretch>
            <a:fillRect/>
          </a:stretch>
        </p:blipFill>
        <p:spPr>
          <a:xfrm>
            <a:off x="11098011" y="7654767"/>
            <a:ext cx="3429479" cy="466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9722" y="571976"/>
            <a:ext cx="7884557" cy="1058466"/>
          </a:xfrm>
          <a:prstGeom prst="rect">
            <a:avLst/>
          </a:prstGeom>
          <a:noFill/>
          <a:ln/>
        </p:spPr>
        <p:txBody>
          <a:bodyPr wrap="square" lIns="0" tIns="0" rIns="0" bIns="0" rtlCol="0" anchor="t"/>
          <a:lstStyle/>
          <a:p>
            <a:pPr marL="0" indent="0">
              <a:lnSpc>
                <a:spcPts val="4150"/>
              </a:lnSpc>
              <a:buNone/>
            </a:pPr>
            <a:r>
              <a:rPr lang="en-US" sz="3300" kern="0" spc="-67" dirty="0">
                <a:solidFill>
                  <a:srgbClr val="000000"/>
                </a:solidFill>
                <a:latin typeface="Source Serif Pro Semi Bold" pitchFamily="34" charset="0"/>
                <a:ea typeface="Source Serif Pro Semi Bold" pitchFamily="34" charset="-122"/>
                <a:cs typeface="Source Serif Pro Semi Bold" pitchFamily="34" charset="-120"/>
              </a:rPr>
              <a:t>New Prospects for Sustainable Forest Management</a:t>
            </a:r>
            <a:endParaRPr lang="en-US" sz="3300" dirty="0"/>
          </a:p>
        </p:txBody>
      </p:sp>
      <p:pic>
        <p:nvPicPr>
          <p:cNvPr id="4" name="Image 1" descr="preencoded.png"/>
          <p:cNvPicPr>
            <a:picLocks noChangeAspect="1"/>
          </p:cNvPicPr>
          <p:nvPr/>
        </p:nvPicPr>
        <p:blipFill>
          <a:blip r:embed="rId4"/>
          <a:stretch>
            <a:fillRect/>
          </a:stretch>
        </p:blipFill>
        <p:spPr>
          <a:xfrm>
            <a:off x="629722" y="1900238"/>
            <a:ext cx="899636" cy="1439347"/>
          </a:xfrm>
          <a:prstGeom prst="rect">
            <a:avLst/>
          </a:prstGeom>
        </p:spPr>
      </p:pic>
      <p:sp>
        <p:nvSpPr>
          <p:cNvPr id="5" name="Text 1"/>
          <p:cNvSpPr/>
          <p:nvPr/>
        </p:nvSpPr>
        <p:spPr>
          <a:xfrm>
            <a:off x="1799153" y="2080141"/>
            <a:ext cx="2761178" cy="264557"/>
          </a:xfrm>
          <a:prstGeom prst="rect">
            <a:avLst/>
          </a:prstGeom>
          <a:noFill/>
          <a:ln/>
        </p:spPr>
        <p:txBody>
          <a:bodyPr wrap="none" lIns="0" tIns="0" rIns="0" bIns="0" rtlCol="0" anchor="t"/>
          <a:lstStyle/>
          <a:p>
            <a:pPr marL="0" indent="0" algn="l">
              <a:lnSpc>
                <a:spcPts val="2050"/>
              </a:lnSpc>
              <a:buNone/>
            </a:pPr>
            <a:r>
              <a:rPr lang="en-US" sz="1650" kern="0" spc="-33" dirty="0">
                <a:solidFill>
                  <a:srgbClr val="272525"/>
                </a:solidFill>
                <a:latin typeface="Source Serif Pro Semi Bold" pitchFamily="34" charset="0"/>
                <a:ea typeface="Source Serif Pro Semi Bold" pitchFamily="34" charset="-122"/>
                <a:cs typeface="Source Serif Pro Semi Bold" pitchFamily="34" charset="-120"/>
              </a:rPr>
              <a:t>Sustainable Forestry Practices</a:t>
            </a:r>
            <a:endParaRPr lang="en-US" sz="1650" dirty="0"/>
          </a:p>
        </p:txBody>
      </p:sp>
      <p:sp>
        <p:nvSpPr>
          <p:cNvPr id="6" name="Text 2"/>
          <p:cNvSpPr/>
          <p:nvPr/>
        </p:nvSpPr>
        <p:spPr>
          <a:xfrm>
            <a:off x="1799153" y="2452568"/>
            <a:ext cx="6715125" cy="575548"/>
          </a:xfrm>
          <a:prstGeom prst="rect">
            <a:avLst/>
          </a:prstGeom>
          <a:noFill/>
          <a:ln/>
        </p:spPr>
        <p:txBody>
          <a:bodyPr wrap="square" lIns="0" tIns="0" rIns="0" bIns="0" rtlCol="0" anchor="t"/>
          <a:lstStyle/>
          <a:p>
            <a:pPr marL="0" indent="0" algn="l">
              <a:lnSpc>
                <a:spcPts val="2250"/>
              </a:lnSpc>
              <a:buNone/>
            </a:pPr>
            <a:r>
              <a:rPr lang="en-US" sz="1400" kern="0" spc="-28" dirty="0">
                <a:solidFill>
                  <a:srgbClr val="272525"/>
                </a:solidFill>
                <a:latin typeface="Source Sans Pro" pitchFamily="34" charset="0"/>
                <a:ea typeface="Source Sans Pro" pitchFamily="34" charset="-122"/>
                <a:cs typeface="Source Sans Pro" pitchFamily="34" charset="-120"/>
              </a:rPr>
              <a:t>Implementing responsible forest management practices, such as selective logging, reforestation, and agroforestry, to ensure the long-term health of forests.</a:t>
            </a:r>
            <a:endParaRPr lang="en-US" sz="1400" dirty="0"/>
          </a:p>
        </p:txBody>
      </p:sp>
      <p:pic>
        <p:nvPicPr>
          <p:cNvPr id="7" name="Image 2" descr="preencoded.png"/>
          <p:cNvPicPr>
            <a:picLocks noChangeAspect="1"/>
          </p:cNvPicPr>
          <p:nvPr/>
        </p:nvPicPr>
        <p:blipFill>
          <a:blip r:embed="rId5"/>
          <a:stretch>
            <a:fillRect/>
          </a:stretch>
        </p:blipFill>
        <p:spPr>
          <a:xfrm>
            <a:off x="629722" y="3339584"/>
            <a:ext cx="899636" cy="1439347"/>
          </a:xfrm>
          <a:prstGeom prst="rect">
            <a:avLst/>
          </a:prstGeom>
        </p:spPr>
      </p:pic>
      <p:sp>
        <p:nvSpPr>
          <p:cNvPr id="8" name="Text 3"/>
          <p:cNvSpPr/>
          <p:nvPr/>
        </p:nvSpPr>
        <p:spPr>
          <a:xfrm>
            <a:off x="1799153" y="3519488"/>
            <a:ext cx="2294334" cy="264557"/>
          </a:xfrm>
          <a:prstGeom prst="rect">
            <a:avLst/>
          </a:prstGeom>
          <a:noFill/>
          <a:ln/>
        </p:spPr>
        <p:txBody>
          <a:bodyPr wrap="none" lIns="0" tIns="0" rIns="0" bIns="0" rtlCol="0" anchor="t"/>
          <a:lstStyle/>
          <a:p>
            <a:pPr marL="0" indent="0" algn="l">
              <a:lnSpc>
                <a:spcPts val="2050"/>
              </a:lnSpc>
              <a:buNone/>
            </a:pPr>
            <a:r>
              <a:rPr lang="en-US" sz="1650" kern="0" spc="-33" dirty="0">
                <a:solidFill>
                  <a:srgbClr val="272525"/>
                </a:solidFill>
                <a:latin typeface="Source Serif Pro Semi Bold" pitchFamily="34" charset="0"/>
                <a:ea typeface="Source Serif Pro Semi Bold" pitchFamily="34" charset="-122"/>
                <a:cs typeface="Source Serif Pro Semi Bold" pitchFamily="34" charset="-120"/>
              </a:rPr>
              <a:t>Community Involvement</a:t>
            </a:r>
            <a:endParaRPr lang="en-US" sz="1650" dirty="0"/>
          </a:p>
        </p:txBody>
      </p:sp>
      <p:sp>
        <p:nvSpPr>
          <p:cNvPr id="9" name="Text 4"/>
          <p:cNvSpPr/>
          <p:nvPr/>
        </p:nvSpPr>
        <p:spPr>
          <a:xfrm>
            <a:off x="1799153" y="3891915"/>
            <a:ext cx="6715125" cy="575548"/>
          </a:xfrm>
          <a:prstGeom prst="rect">
            <a:avLst/>
          </a:prstGeom>
          <a:noFill/>
          <a:ln/>
        </p:spPr>
        <p:txBody>
          <a:bodyPr wrap="square" lIns="0" tIns="0" rIns="0" bIns="0" rtlCol="0" anchor="t"/>
          <a:lstStyle/>
          <a:p>
            <a:pPr marL="0" indent="0" algn="l">
              <a:lnSpc>
                <a:spcPts val="2250"/>
              </a:lnSpc>
              <a:buNone/>
            </a:pPr>
            <a:r>
              <a:rPr lang="en-US" sz="1400" kern="0" spc="-28" dirty="0">
                <a:solidFill>
                  <a:srgbClr val="272525"/>
                </a:solidFill>
                <a:latin typeface="Source Sans Pro" pitchFamily="34" charset="0"/>
                <a:ea typeface="Source Sans Pro" pitchFamily="34" charset="-122"/>
                <a:cs typeface="Source Sans Pro" pitchFamily="34" charset="-120"/>
              </a:rPr>
              <a:t>Engaging local communities in forest management decisions, empowering them to be stewards of their forests and ensuring equitable benefits.</a:t>
            </a:r>
            <a:endParaRPr lang="en-US" sz="1400" dirty="0"/>
          </a:p>
        </p:txBody>
      </p:sp>
      <p:pic>
        <p:nvPicPr>
          <p:cNvPr id="10" name="Image 3" descr="preencoded.png"/>
          <p:cNvPicPr>
            <a:picLocks noChangeAspect="1"/>
          </p:cNvPicPr>
          <p:nvPr/>
        </p:nvPicPr>
        <p:blipFill>
          <a:blip r:embed="rId6"/>
          <a:stretch>
            <a:fillRect/>
          </a:stretch>
        </p:blipFill>
        <p:spPr>
          <a:xfrm>
            <a:off x="629722" y="4778931"/>
            <a:ext cx="899636" cy="1439347"/>
          </a:xfrm>
          <a:prstGeom prst="rect">
            <a:avLst/>
          </a:prstGeom>
        </p:spPr>
      </p:pic>
      <p:sp>
        <p:nvSpPr>
          <p:cNvPr id="11" name="Text 5"/>
          <p:cNvSpPr/>
          <p:nvPr/>
        </p:nvSpPr>
        <p:spPr>
          <a:xfrm>
            <a:off x="1799153" y="4958834"/>
            <a:ext cx="2116812" cy="264557"/>
          </a:xfrm>
          <a:prstGeom prst="rect">
            <a:avLst/>
          </a:prstGeom>
          <a:noFill/>
          <a:ln/>
        </p:spPr>
        <p:txBody>
          <a:bodyPr wrap="none" lIns="0" tIns="0" rIns="0" bIns="0" rtlCol="0" anchor="t"/>
          <a:lstStyle/>
          <a:p>
            <a:pPr marL="0" indent="0" algn="l">
              <a:lnSpc>
                <a:spcPts val="2050"/>
              </a:lnSpc>
              <a:buNone/>
            </a:pPr>
            <a:r>
              <a:rPr lang="en-US" sz="1650" kern="0" spc="-33" dirty="0">
                <a:solidFill>
                  <a:srgbClr val="272525"/>
                </a:solidFill>
                <a:latin typeface="Source Serif Pro Semi Bold" pitchFamily="34" charset="0"/>
                <a:ea typeface="Source Serif Pro Semi Bold" pitchFamily="34" charset="-122"/>
                <a:cs typeface="Source Serif Pro Semi Bold" pitchFamily="34" charset="-120"/>
              </a:rPr>
              <a:t>Conservation Efforts</a:t>
            </a:r>
            <a:endParaRPr lang="en-US" sz="1650" dirty="0"/>
          </a:p>
        </p:txBody>
      </p:sp>
      <p:sp>
        <p:nvSpPr>
          <p:cNvPr id="12" name="Text 6"/>
          <p:cNvSpPr/>
          <p:nvPr/>
        </p:nvSpPr>
        <p:spPr>
          <a:xfrm>
            <a:off x="1799153" y="5331262"/>
            <a:ext cx="6715125" cy="575548"/>
          </a:xfrm>
          <a:prstGeom prst="rect">
            <a:avLst/>
          </a:prstGeom>
          <a:noFill/>
          <a:ln/>
        </p:spPr>
        <p:txBody>
          <a:bodyPr wrap="square" lIns="0" tIns="0" rIns="0" bIns="0" rtlCol="0" anchor="t"/>
          <a:lstStyle/>
          <a:p>
            <a:pPr marL="0" indent="0" algn="l">
              <a:lnSpc>
                <a:spcPts val="2250"/>
              </a:lnSpc>
              <a:buNone/>
            </a:pPr>
            <a:r>
              <a:rPr lang="en-US" sz="1400" kern="0" spc="-28" dirty="0">
                <a:solidFill>
                  <a:srgbClr val="272525"/>
                </a:solidFill>
                <a:latin typeface="Source Sans Pro" pitchFamily="34" charset="0"/>
                <a:ea typeface="Source Sans Pro" pitchFamily="34" charset="-122"/>
                <a:cs typeface="Source Sans Pro" pitchFamily="34" charset="-120"/>
              </a:rPr>
              <a:t>Establishing protected areas, promoting conservation initiatives, and raising awareness about the importance of forests to protect biodiversity and ecosystem services.</a:t>
            </a:r>
            <a:endParaRPr lang="en-US" sz="1400" dirty="0"/>
          </a:p>
        </p:txBody>
      </p:sp>
      <p:pic>
        <p:nvPicPr>
          <p:cNvPr id="13" name="Image 4" descr="preencoded.png"/>
          <p:cNvPicPr>
            <a:picLocks noChangeAspect="1"/>
          </p:cNvPicPr>
          <p:nvPr/>
        </p:nvPicPr>
        <p:blipFill>
          <a:blip r:embed="rId7"/>
          <a:stretch>
            <a:fillRect/>
          </a:stretch>
        </p:blipFill>
        <p:spPr>
          <a:xfrm>
            <a:off x="629722" y="6218277"/>
            <a:ext cx="899636" cy="1439347"/>
          </a:xfrm>
          <a:prstGeom prst="rect">
            <a:avLst/>
          </a:prstGeom>
        </p:spPr>
      </p:pic>
      <p:sp>
        <p:nvSpPr>
          <p:cNvPr id="14" name="Text 7"/>
          <p:cNvSpPr/>
          <p:nvPr/>
        </p:nvSpPr>
        <p:spPr>
          <a:xfrm>
            <a:off x="1799153" y="6398181"/>
            <a:ext cx="2116812" cy="264557"/>
          </a:xfrm>
          <a:prstGeom prst="rect">
            <a:avLst/>
          </a:prstGeom>
          <a:noFill/>
          <a:ln/>
        </p:spPr>
        <p:txBody>
          <a:bodyPr wrap="none" lIns="0" tIns="0" rIns="0" bIns="0" rtlCol="0" anchor="t"/>
          <a:lstStyle/>
          <a:p>
            <a:pPr marL="0" indent="0" algn="l">
              <a:lnSpc>
                <a:spcPts val="2050"/>
              </a:lnSpc>
              <a:buNone/>
            </a:pPr>
            <a:r>
              <a:rPr lang="en-US" sz="1650" kern="0" spc="-33" dirty="0">
                <a:solidFill>
                  <a:srgbClr val="272525"/>
                </a:solidFill>
                <a:latin typeface="Source Serif Pro Semi Bold" pitchFamily="34" charset="0"/>
                <a:ea typeface="Source Serif Pro Semi Bold" pitchFamily="34" charset="-122"/>
                <a:cs typeface="Source Serif Pro Semi Bold" pitchFamily="34" charset="-120"/>
              </a:rPr>
              <a:t>Forest Certification</a:t>
            </a:r>
            <a:endParaRPr lang="en-US" sz="1650" dirty="0"/>
          </a:p>
        </p:txBody>
      </p:sp>
      <p:sp>
        <p:nvSpPr>
          <p:cNvPr id="15" name="Text 8"/>
          <p:cNvSpPr/>
          <p:nvPr/>
        </p:nvSpPr>
        <p:spPr>
          <a:xfrm>
            <a:off x="1799153" y="6770608"/>
            <a:ext cx="6715125" cy="575548"/>
          </a:xfrm>
          <a:prstGeom prst="rect">
            <a:avLst/>
          </a:prstGeom>
          <a:noFill/>
          <a:ln/>
        </p:spPr>
        <p:txBody>
          <a:bodyPr wrap="square" lIns="0" tIns="0" rIns="0" bIns="0" rtlCol="0" anchor="t"/>
          <a:lstStyle/>
          <a:p>
            <a:pPr marL="0" indent="0" algn="l">
              <a:lnSpc>
                <a:spcPts val="2250"/>
              </a:lnSpc>
              <a:buNone/>
            </a:pPr>
            <a:r>
              <a:rPr lang="en-US" sz="1400" kern="0" spc="-28" dirty="0">
                <a:solidFill>
                  <a:srgbClr val="272525"/>
                </a:solidFill>
                <a:latin typeface="Source Sans Pro" pitchFamily="34" charset="0"/>
                <a:ea typeface="Source Sans Pro" pitchFamily="34" charset="-122"/>
                <a:cs typeface="Source Sans Pro" pitchFamily="34" charset="-120"/>
              </a:rPr>
              <a:t>Certifying sustainably managed forests, promoting responsible forestry practices and ensuring consumers can choose wood products from well-managed sources.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483</Words>
  <Application>Microsoft Office PowerPoint</Application>
  <PresentationFormat>Custom</PresentationFormat>
  <Paragraphs>60</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2024-11-14T08:48:21Z</dcterms:created>
  <dcterms:modified xsi:type="dcterms:W3CDTF">2024-11-29T07:52:55Z</dcterms:modified>
</cp:coreProperties>
</file>