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0" r:id="rId2"/>
    <p:sldId id="256" r:id="rId3"/>
    <p:sldId id="257" r:id="rId4"/>
    <p:sldId id="258" r:id="rId5"/>
    <p:sldId id="259" r:id="rId6"/>
  </p:sldIdLst>
  <p:sldSz cx="14630400" cy="8229600"/>
  <p:notesSz cx="8229600" cy="14630400"/>
  <p:embeddedFontLst>
    <p:embeddedFont>
      <p:font typeface="Aharoni" pitchFamily="2" charset="-79"/>
      <p:bold r:id="rId8"/>
    </p:embeddedFont>
    <p:embeddedFont>
      <p:font typeface="DFKai-SB" pitchFamily="65" charset="-120"/>
      <p:regular r:id="rId9"/>
    </p:embeddedFont>
    <p:embeddedFont>
      <p:font typeface="Calibri" pitchFamily="34" charset="0"/>
      <p:regular r:id="rId10"/>
      <p:bold r:id="rId11"/>
      <p:italic r:id="rId12"/>
      <p:boldItalic r:id="rId13"/>
    </p:embeddedFont>
    <p:embeddedFont>
      <p:font typeface="Arial Black" pitchFamily="34" charset="0"/>
      <p:bold r:id="rId14"/>
    </p:embeddedFont>
    <p:embeddedFont>
      <p:font typeface="Barlow Medium" charset="0"/>
      <p:regular r:id="rId15"/>
    </p:embeddedFont>
    <p:embeddedFont>
      <p:font typeface="Barlow" charset="0"/>
      <p:regular r:id="rId16"/>
      <p:bold r:id="rId17"/>
    </p:embeddedFont>
    <p:embeddedFont>
      <p:font typeface="Barlow Bold"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802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a:t>
            </a:r>
            <a:r>
              <a:rPr lang="en-US" sz="2800" b="1" dirty="0" smtClean="0">
                <a:solidFill>
                  <a:srgbClr val="FF0000"/>
                </a:solidFill>
                <a:latin typeface="Arial Black" pitchFamily="34" charset="0"/>
                <a:cs typeface="Aharoni" pitchFamily="2" charset="-79"/>
              </a:rPr>
              <a:t>Natural Resource </a:t>
            </a:r>
            <a:r>
              <a:rPr lang="en-US" sz="2800" b="1" dirty="0" smtClean="0">
                <a:solidFill>
                  <a:srgbClr val="FF0000"/>
                </a:solidFill>
                <a:latin typeface="Arial Black" pitchFamily="34" charset="0"/>
                <a:cs typeface="Aharoni" pitchFamily="2" charset="-79"/>
              </a:rPr>
              <a:t>Management</a:t>
            </a:r>
            <a:endParaRPr lang="en-US" sz="2800" b="1" dirty="0" smtClean="0">
              <a:solidFill>
                <a:srgbClr val="FF0000"/>
              </a:solidFill>
              <a:latin typeface="Arial Black" pitchFamily="34" charset="0"/>
              <a:cs typeface="Aharoni" pitchFamily="2" charset="-79"/>
            </a:endParaRPr>
          </a:p>
          <a:p>
            <a:r>
              <a:rPr lang="en-US" sz="2800" b="1" dirty="0" smtClean="0">
                <a:solidFill>
                  <a:srgbClr val="FF0000"/>
                </a:solidFill>
                <a:latin typeface="Arial Black" pitchFamily="34" charset="0"/>
                <a:cs typeface="Aharoni" pitchFamily="2" charset="-79"/>
              </a:rPr>
              <a:t>Course Code </a:t>
            </a:r>
            <a:r>
              <a:rPr lang="en-US" sz="2800" b="1" smtClean="0">
                <a:solidFill>
                  <a:srgbClr val="FF0000"/>
                </a:solidFill>
                <a:latin typeface="Arial Black" pitchFamily="34" charset="0"/>
                <a:cs typeface="Aharoni" pitchFamily="2" charset="-79"/>
              </a:rPr>
              <a:t>: </a:t>
            </a:r>
            <a:r>
              <a:rPr lang="en-US" sz="2800" b="1" smtClean="0">
                <a:solidFill>
                  <a:srgbClr val="FF0000"/>
                </a:solidFill>
                <a:latin typeface="Arial Black" pitchFamily="34" charset="0"/>
                <a:cs typeface="Aharoni" pitchFamily="2" charset="-79"/>
              </a:rPr>
              <a:t>22HRM4EC4</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650210" y="4928461"/>
            <a:ext cx="9376475" cy="954107"/>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a:t>
            </a:r>
          </a:p>
          <a:p>
            <a:pPr algn="ctr"/>
            <a:r>
              <a:rPr lang="en-US" sz="2800" b="1" dirty="0" smtClean="0">
                <a:solidFill>
                  <a:srgbClr val="7030A0"/>
                </a:solidFill>
                <a:latin typeface="Arial Black" pitchFamily="34" charset="0"/>
              </a:rPr>
              <a:t> Introduction of Natural Resource Bases</a:t>
            </a:r>
            <a:endParaRPr lang="en-US" sz="2800" b="1" dirty="0" smtClean="0">
              <a:solidFill>
                <a:srgbClr val="7030A0"/>
              </a:solidFill>
              <a:latin typeface="Arial Black" pitchFamily="34" charset="0"/>
            </a:endParaRP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42963" y="1316117"/>
            <a:ext cx="7458075" cy="1846659"/>
          </a:xfrm>
          <a:prstGeom prst="rect">
            <a:avLst/>
          </a:prstGeom>
          <a:noFill/>
          <a:ln/>
        </p:spPr>
        <p:txBody>
          <a:bodyPr wrap="square" lIns="0" tIns="0" rIns="0" bIns="0" rtlCol="0" anchor="t"/>
          <a:lstStyle/>
          <a:p>
            <a:pPr marL="0" indent="0">
              <a:lnSpc>
                <a:spcPts val="7250"/>
              </a:lnSpc>
              <a:buNone/>
            </a:pPr>
            <a:r>
              <a:rPr lang="en-US" sz="5800" dirty="0">
                <a:solidFill>
                  <a:srgbClr val="FFFFFF"/>
                </a:solidFill>
                <a:latin typeface="Barlow Medium" pitchFamily="34" charset="0"/>
                <a:ea typeface="Barlow Medium" pitchFamily="34" charset="-122"/>
                <a:cs typeface="Barlow Medium" pitchFamily="34" charset="-120"/>
              </a:rPr>
              <a:t>Natural Resource Bases: An Introduction</a:t>
            </a:r>
            <a:endParaRPr lang="en-US" sz="5800" dirty="0"/>
          </a:p>
        </p:txBody>
      </p:sp>
      <p:sp>
        <p:nvSpPr>
          <p:cNvPr id="4" name="Text 1"/>
          <p:cNvSpPr/>
          <p:nvPr/>
        </p:nvSpPr>
        <p:spPr>
          <a:xfrm>
            <a:off x="842963" y="3524012"/>
            <a:ext cx="7458075" cy="2697004"/>
          </a:xfrm>
          <a:prstGeom prst="rect">
            <a:avLst/>
          </a:prstGeom>
          <a:noFill/>
          <a:ln/>
        </p:spPr>
        <p:txBody>
          <a:bodyPr wrap="square" lIns="0" tIns="0" rIns="0" bIns="0" rtlCol="0" anchor="t"/>
          <a:lstStyle/>
          <a:p>
            <a:pPr marL="0" indent="0">
              <a:lnSpc>
                <a:spcPts val="3000"/>
              </a:lnSpc>
              <a:buNone/>
            </a:pPr>
            <a:r>
              <a:rPr lang="en-US" sz="1850" dirty="0">
                <a:solidFill>
                  <a:srgbClr val="E5E0DF"/>
                </a:solidFill>
                <a:latin typeface="Barlow" pitchFamily="34" charset="0"/>
                <a:ea typeface="Barlow" pitchFamily="34" charset="-122"/>
                <a:cs typeface="Barlow" pitchFamily="34" charset="-120"/>
              </a:rPr>
              <a:t>Natural resources are the fundamental building blocks of human civilization. They encompass everything from the air we breathe and the water we drink to the minerals we extract and the forests that provide us with timber. Understanding the concept of natural resources is crucial because they are the foundation for our economies, our infrastructure, and our very survival. These resources are essential for fulfilling our basic needs and driving technological advancements.</a:t>
            </a:r>
            <a:endParaRPr lang="en-US" sz="1850" dirty="0"/>
          </a:p>
        </p:txBody>
      </p:sp>
      <p:sp>
        <p:nvSpPr>
          <p:cNvPr id="5" name="Shape 2"/>
          <p:cNvSpPr/>
          <p:nvPr/>
        </p:nvSpPr>
        <p:spPr>
          <a:xfrm>
            <a:off x="842963" y="6509980"/>
            <a:ext cx="385286" cy="385286"/>
          </a:xfrm>
          <a:prstGeom prst="roundRect">
            <a:avLst>
              <a:gd name="adj" fmla="val 2373064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50583" y="6517600"/>
            <a:ext cx="370046" cy="370046"/>
          </a:xfrm>
          <a:prstGeom prst="rect">
            <a:avLst/>
          </a:prstGeom>
        </p:spPr>
      </p:pic>
      <p:sp>
        <p:nvSpPr>
          <p:cNvPr id="7" name="Text 3"/>
          <p:cNvSpPr/>
          <p:nvPr/>
        </p:nvSpPr>
        <p:spPr>
          <a:xfrm>
            <a:off x="1348621" y="6491883"/>
            <a:ext cx="2344817" cy="421481"/>
          </a:xfrm>
          <a:prstGeom prst="rect">
            <a:avLst/>
          </a:prstGeom>
          <a:noFill/>
          <a:ln/>
        </p:spPr>
        <p:txBody>
          <a:bodyPr wrap="none" lIns="0" tIns="0" rIns="0" bIns="0" rtlCol="0" anchor="t"/>
          <a:lstStyle/>
          <a:p>
            <a:pPr marL="0" indent="0" algn="l">
              <a:lnSpc>
                <a:spcPts val="3300"/>
              </a:lnSpc>
              <a:buNone/>
            </a:pPr>
            <a:r>
              <a:rPr lang="en-US" sz="2350" b="1" dirty="0">
                <a:solidFill>
                  <a:srgbClr val="E5E0DF"/>
                </a:solidFill>
                <a:latin typeface="Barlow Bold" pitchFamily="34" charset="0"/>
                <a:ea typeface="Barlow Bold" pitchFamily="34" charset="-122"/>
                <a:cs typeface="Barlow Bold" pitchFamily="34" charset="-120"/>
              </a:rPr>
              <a:t>by Presentation 4</a:t>
            </a:r>
            <a:endParaRPr lang="en-US" sz="2350" dirty="0"/>
          </a:p>
        </p:txBody>
      </p:sp>
      <p:pic>
        <p:nvPicPr>
          <p:cNvPr id="9" name="Picture 8">
            <a:extLst>
              <a:ext uri="{FF2B5EF4-FFF2-40B4-BE49-F238E27FC236}">
                <a16:creationId xmlns:a16="http://schemas.microsoft.com/office/drawing/2014/main" xmlns="" id="{5B0CDC86-8B16-51AF-B5D1-6BFA322A53D4}"/>
              </a:ext>
            </a:extLst>
          </p:cNvPr>
          <p:cNvPicPr>
            <a:picLocks noChangeAspect="1"/>
          </p:cNvPicPr>
          <p:nvPr/>
        </p:nvPicPr>
        <p:blipFill>
          <a:blip r:embed="rId5"/>
          <a:stretch>
            <a:fillRect/>
          </a:stretch>
        </p:blipFill>
        <p:spPr>
          <a:xfrm>
            <a:off x="0" y="6428008"/>
            <a:ext cx="4190573" cy="5537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78312" y="791766"/>
            <a:ext cx="7556897" cy="617696"/>
          </a:xfrm>
          <a:prstGeom prst="rect">
            <a:avLst/>
          </a:prstGeom>
          <a:noFill/>
          <a:ln/>
        </p:spPr>
        <p:txBody>
          <a:bodyPr wrap="none" lIns="0" tIns="0" rIns="0" bIns="0" rtlCol="0" anchor="t"/>
          <a:lstStyle/>
          <a:p>
            <a:pPr marL="0" indent="0">
              <a:lnSpc>
                <a:spcPts val="4850"/>
              </a:lnSpc>
              <a:buNone/>
            </a:pPr>
            <a:r>
              <a:rPr lang="en-US" sz="3850" dirty="0">
                <a:solidFill>
                  <a:srgbClr val="FFFFFF"/>
                </a:solidFill>
                <a:latin typeface="Barlow Medium" pitchFamily="34" charset="0"/>
                <a:ea typeface="Barlow Medium" pitchFamily="34" charset="-122"/>
                <a:cs typeface="Barlow Medium" pitchFamily="34" charset="-120"/>
              </a:rPr>
              <a:t>Classification of Natural Resources</a:t>
            </a:r>
            <a:endParaRPr lang="en-US" sz="3850" dirty="0"/>
          </a:p>
        </p:txBody>
      </p:sp>
      <p:sp>
        <p:nvSpPr>
          <p:cNvPr id="3" name="Shape 1"/>
          <p:cNvSpPr/>
          <p:nvPr/>
        </p:nvSpPr>
        <p:spPr>
          <a:xfrm>
            <a:off x="778312" y="1854160"/>
            <a:ext cx="6425803" cy="2680692"/>
          </a:xfrm>
          <a:prstGeom prst="roundRect">
            <a:avLst>
              <a:gd name="adj" fmla="val 3484"/>
            </a:avLst>
          </a:prstGeom>
          <a:solidFill>
            <a:srgbClr val="790709"/>
          </a:solidFill>
          <a:ln w="7620">
            <a:solidFill>
              <a:srgbClr val="922022"/>
            </a:solidFill>
            <a:prstDash val="solid"/>
          </a:ln>
        </p:spPr>
      </p:sp>
      <p:sp>
        <p:nvSpPr>
          <p:cNvPr id="4" name="Text 2"/>
          <p:cNvSpPr/>
          <p:nvPr/>
        </p:nvSpPr>
        <p:spPr>
          <a:xfrm>
            <a:off x="1008221" y="2084070"/>
            <a:ext cx="2471023" cy="308729"/>
          </a:xfrm>
          <a:prstGeom prst="rect">
            <a:avLst/>
          </a:prstGeom>
          <a:noFill/>
          <a:ln/>
        </p:spPr>
        <p:txBody>
          <a:bodyPr wrap="none" lIns="0" tIns="0" rIns="0" bIns="0" rtlCol="0" anchor="t"/>
          <a:lstStyle/>
          <a:p>
            <a:pPr marL="0" indent="0">
              <a:lnSpc>
                <a:spcPts val="2400"/>
              </a:lnSpc>
              <a:buNone/>
            </a:pPr>
            <a:r>
              <a:rPr lang="en-US" sz="1900" dirty="0">
                <a:solidFill>
                  <a:srgbClr val="E5E0DF"/>
                </a:solidFill>
                <a:latin typeface="Barlow Medium" pitchFamily="34" charset="0"/>
                <a:ea typeface="Barlow Medium" pitchFamily="34" charset="-122"/>
                <a:cs typeface="Barlow Medium" pitchFamily="34" charset="-120"/>
              </a:rPr>
              <a:t>Renewable Resources</a:t>
            </a:r>
            <a:endParaRPr lang="en-US" sz="1900" dirty="0"/>
          </a:p>
        </p:txBody>
      </p:sp>
      <p:sp>
        <p:nvSpPr>
          <p:cNvPr id="5" name="Text 3"/>
          <p:cNvSpPr/>
          <p:nvPr/>
        </p:nvSpPr>
        <p:spPr>
          <a:xfrm>
            <a:off x="1008221" y="2526149"/>
            <a:ext cx="5965984" cy="1778794"/>
          </a:xfrm>
          <a:prstGeom prst="rect">
            <a:avLst/>
          </a:prstGeom>
          <a:noFill/>
          <a:ln/>
        </p:spPr>
        <p:txBody>
          <a:bodyPr wrap="square" lIns="0" tIns="0" rIns="0" bIns="0" rtlCol="0" anchor="t"/>
          <a:lstStyle/>
          <a:p>
            <a:pPr marL="0" indent="0">
              <a:lnSpc>
                <a:spcPts val="2800"/>
              </a:lnSpc>
              <a:buNone/>
            </a:pPr>
            <a:r>
              <a:rPr lang="en-US" sz="1750" dirty="0">
                <a:solidFill>
                  <a:srgbClr val="E5E0DF"/>
                </a:solidFill>
                <a:latin typeface="Barlow" pitchFamily="34" charset="0"/>
                <a:ea typeface="Barlow" pitchFamily="34" charset="-122"/>
                <a:cs typeface="Barlow" pitchFamily="34" charset="-120"/>
              </a:rPr>
              <a:t>Renewable resources are those that can replenish themselves naturally over time. These include solar energy, wind energy, hydropower, biomass, and geothermal energy. Their continuous availability makes them sustainable options for meeting our energy needs.</a:t>
            </a:r>
            <a:endParaRPr lang="en-US" sz="1750" dirty="0"/>
          </a:p>
        </p:txBody>
      </p:sp>
      <p:sp>
        <p:nvSpPr>
          <p:cNvPr id="6" name="Shape 4"/>
          <p:cNvSpPr/>
          <p:nvPr/>
        </p:nvSpPr>
        <p:spPr>
          <a:xfrm>
            <a:off x="7426404" y="1854160"/>
            <a:ext cx="6425803" cy="2680692"/>
          </a:xfrm>
          <a:prstGeom prst="roundRect">
            <a:avLst>
              <a:gd name="adj" fmla="val 3484"/>
            </a:avLst>
          </a:prstGeom>
          <a:solidFill>
            <a:srgbClr val="790709"/>
          </a:solidFill>
          <a:ln w="7620">
            <a:solidFill>
              <a:srgbClr val="922022"/>
            </a:solidFill>
            <a:prstDash val="solid"/>
          </a:ln>
        </p:spPr>
      </p:sp>
      <p:sp>
        <p:nvSpPr>
          <p:cNvPr id="7" name="Text 5"/>
          <p:cNvSpPr/>
          <p:nvPr/>
        </p:nvSpPr>
        <p:spPr>
          <a:xfrm>
            <a:off x="7656314" y="2084070"/>
            <a:ext cx="2900839" cy="308729"/>
          </a:xfrm>
          <a:prstGeom prst="rect">
            <a:avLst/>
          </a:prstGeom>
          <a:noFill/>
          <a:ln/>
        </p:spPr>
        <p:txBody>
          <a:bodyPr wrap="none" lIns="0" tIns="0" rIns="0" bIns="0" rtlCol="0" anchor="t"/>
          <a:lstStyle/>
          <a:p>
            <a:pPr marL="0" indent="0">
              <a:lnSpc>
                <a:spcPts val="2400"/>
              </a:lnSpc>
              <a:buNone/>
            </a:pPr>
            <a:r>
              <a:rPr lang="en-US" sz="1900" dirty="0">
                <a:solidFill>
                  <a:srgbClr val="E5E0DF"/>
                </a:solidFill>
                <a:latin typeface="Barlow Medium" pitchFamily="34" charset="0"/>
                <a:ea typeface="Barlow Medium" pitchFamily="34" charset="-122"/>
                <a:cs typeface="Barlow Medium" pitchFamily="34" charset="-120"/>
              </a:rPr>
              <a:t>Non-Renewable Resources</a:t>
            </a:r>
            <a:endParaRPr lang="en-US" sz="1900" dirty="0"/>
          </a:p>
        </p:txBody>
      </p:sp>
      <p:sp>
        <p:nvSpPr>
          <p:cNvPr id="8" name="Text 6"/>
          <p:cNvSpPr/>
          <p:nvPr/>
        </p:nvSpPr>
        <p:spPr>
          <a:xfrm>
            <a:off x="7656314" y="2526149"/>
            <a:ext cx="5965984" cy="1778794"/>
          </a:xfrm>
          <a:prstGeom prst="rect">
            <a:avLst/>
          </a:prstGeom>
          <a:noFill/>
          <a:ln/>
        </p:spPr>
        <p:txBody>
          <a:bodyPr wrap="square" lIns="0" tIns="0" rIns="0" bIns="0" rtlCol="0" anchor="t"/>
          <a:lstStyle/>
          <a:p>
            <a:pPr marL="0" indent="0">
              <a:lnSpc>
                <a:spcPts val="2800"/>
              </a:lnSpc>
              <a:buNone/>
            </a:pPr>
            <a:r>
              <a:rPr lang="en-US" sz="1750" dirty="0">
                <a:solidFill>
                  <a:srgbClr val="E5E0DF"/>
                </a:solidFill>
                <a:latin typeface="Barlow" pitchFamily="34" charset="0"/>
                <a:ea typeface="Barlow" pitchFamily="34" charset="-122"/>
                <a:cs typeface="Barlow" pitchFamily="34" charset="-120"/>
              </a:rPr>
              <a:t>Non-renewable resources are finite and cannot be replenished at a rate comparable to their consumption. Fossil fuels like coal, oil, and natural gas are prime examples. Their depletion necessitates careful management and exploration of alternative energy sources to ensure long-term sustainability.</a:t>
            </a:r>
            <a:endParaRPr lang="en-US" sz="1750" dirty="0"/>
          </a:p>
        </p:txBody>
      </p:sp>
      <p:sp>
        <p:nvSpPr>
          <p:cNvPr id="9" name="Shape 7"/>
          <p:cNvSpPr/>
          <p:nvPr/>
        </p:nvSpPr>
        <p:spPr>
          <a:xfrm>
            <a:off x="778312" y="4757142"/>
            <a:ext cx="6425803" cy="2680692"/>
          </a:xfrm>
          <a:prstGeom prst="roundRect">
            <a:avLst>
              <a:gd name="adj" fmla="val 3484"/>
            </a:avLst>
          </a:prstGeom>
          <a:solidFill>
            <a:srgbClr val="790709"/>
          </a:solidFill>
          <a:ln w="7620">
            <a:solidFill>
              <a:srgbClr val="922022"/>
            </a:solidFill>
            <a:prstDash val="solid"/>
          </a:ln>
        </p:spPr>
      </p:sp>
      <p:sp>
        <p:nvSpPr>
          <p:cNvPr id="10" name="Text 8"/>
          <p:cNvSpPr/>
          <p:nvPr/>
        </p:nvSpPr>
        <p:spPr>
          <a:xfrm>
            <a:off x="1008221" y="4987052"/>
            <a:ext cx="2471023" cy="308729"/>
          </a:xfrm>
          <a:prstGeom prst="rect">
            <a:avLst/>
          </a:prstGeom>
          <a:noFill/>
          <a:ln/>
        </p:spPr>
        <p:txBody>
          <a:bodyPr wrap="none" lIns="0" tIns="0" rIns="0" bIns="0" rtlCol="0" anchor="t"/>
          <a:lstStyle/>
          <a:p>
            <a:pPr marL="0" indent="0">
              <a:lnSpc>
                <a:spcPts val="2400"/>
              </a:lnSpc>
              <a:buNone/>
            </a:pPr>
            <a:r>
              <a:rPr lang="en-US" sz="1900" dirty="0">
                <a:solidFill>
                  <a:srgbClr val="E5E0DF"/>
                </a:solidFill>
                <a:latin typeface="Barlow Medium" pitchFamily="34" charset="0"/>
                <a:ea typeface="Barlow Medium" pitchFamily="34" charset="-122"/>
                <a:cs typeface="Barlow Medium" pitchFamily="34" charset="-120"/>
              </a:rPr>
              <a:t>Biological Resources</a:t>
            </a:r>
            <a:endParaRPr lang="en-US" sz="1900" dirty="0"/>
          </a:p>
        </p:txBody>
      </p:sp>
      <p:sp>
        <p:nvSpPr>
          <p:cNvPr id="11" name="Text 9"/>
          <p:cNvSpPr/>
          <p:nvPr/>
        </p:nvSpPr>
        <p:spPr>
          <a:xfrm>
            <a:off x="1008221" y="5429131"/>
            <a:ext cx="5965984" cy="1778794"/>
          </a:xfrm>
          <a:prstGeom prst="rect">
            <a:avLst/>
          </a:prstGeom>
          <a:noFill/>
          <a:ln/>
        </p:spPr>
        <p:txBody>
          <a:bodyPr wrap="square" lIns="0" tIns="0" rIns="0" bIns="0" rtlCol="0" anchor="t"/>
          <a:lstStyle/>
          <a:p>
            <a:pPr marL="0" indent="0">
              <a:lnSpc>
                <a:spcPts val="2800"/>
              </a:lnSpc>
              <a:buNone/>
            </a:pPr>
            <a:r>
              <a:rPr lang="en-US" sz="1750" dirty="0">
                <a:solidFill>
                  <a:srgbClr val="E5E0DF"/>
                </a:solidFill>
                <a:latin typeface="Barlow" pitchFamily="34" charset="0"/>
                <a:ea typeface="Barlow" pitchFamily="34" charset="-122"/>
                <a:cs typeface="Barlow" pitchFamily="34" charset="-120"/>
              </a:rPr>
              <a:t>Biological resources are derived from living organisms, such as forests, fisheries, and wildlife. Their importance lies in providing essential products like timber, food, and medicines. Sustainable practices are critical for maintaining the health and biodiversity of these resources.</a:t>
            </a:r>
            <a:endParaRPr lang="en-US" sz="1750" dirty="0"/>
          </a:p>
        </p:txBody>
      </p:sp>
      <p:sp>
        <p:nvSpPr>
          <p:cNvPr id="12" name="Shape 10"/>
          <p:cNvSpPr/>
          <p:nvPr/>
        </p:nvSpPr>
        <p:spPr>
          <a:xfrm>
            <a:off x="7426404" y="4757142"/>
            <a:ext cx="6425803" cy="2680692"/>
          </a:xfrm>
          <a:prstGeom prst="roundRect">
            <a:avLst>
              <a:gd name="adj" fmla="val 3484"/>
            </a:avLst>
          </a:prstGeom>
          <a:solidFill>
            <a:srgbClr val="790709"/>
          </a:solidFill>
          <a:ln w="7620">
            <a:solidFill>
              <a:srgbClr val="922022"/>
            </a:solidFill>
            <a:prstDash val="solid"/>
          </a:ln>
        </p:spPr>
      </p:sp>
      <p:sp>
        <p:nvSpPr>
          <p:cNvPr id="13" name="Text 11"/>
          <p:cNvSpPr/>
          <p:nvPr/>
        </p:nvSpPr>
        <p:spPr>
          <a:xfrm>
            <a:off x="7656314" y="4987052"/>
            <a:ext cx="2471023" cy="308729"/>
          </a:xfrm>
          <a:prstGeom prst="rect">
            <a:avLst/>
          </a:prstGeom>
          <a:noFill/>
          <a:ln/>
        </p:spPr>
        <p:txBody>
          <a:bodyPr wrap="none" lIns="0" tIns="0" rIns="0" bIns="0" rtlCol="0" anchor="t"/>
          <a:lstStyle/>
          <a:p>
            <a:pPr marL="0" indent="0">
              <a:lnSpc>
                <a:spcPts val="2400"/>
              </a:lnSpc>
              <a:buNone/>
            </a:pPr>
            <a:r>
              <a:rPr lang="en-US" sz="1900" dirty="0">
                <a:solidFill>
                  <a:srgbClr val="E5E0DF"/>
                </a:solidFill>
                <a:latin typeface="Barlow Medium" pitchFamily="34" charset="0"/>
                <a:ea typeface="Barlow Medium" pitchFamily="34" charset="-122"/>
                <a:cs typeface="Barlow Medium" pitchFamily="34" charset="-120"/>
              </a:rPr>
              <a:t>Mineral Resources</a:t>
            </a:r>
            <a:endParaRPr lang="en-US" sz="1900" dirty="0"/>
          </a:p>
        </p:txBody>
      </p:sp>
      <p:sp>
        <p:nvSpPr>
          <p:cNvPr id="14" name="Text 12"/>
          <p:cNvSpPr/>
          <p:nvPr/>
        </p:nvSpPr>
        <p:spPr>
          <a:xfrm>
            <a:off x="7656314" y="5429131"/>
            <a:ext cx="5965984" cy="1778794"/>
          </a:xfrm>
          <a:prstGeom prst="rect">
            <a:avLst/>
          </a:prstGeom>
          <a:noFill/>
          <a:ln/>
        </p:spPr>
        <p:txBody>
          <a:bodyPr wrap="square" lIns="0" tIns="0" rIns="0" bIns="0" rtlCol="0" anchor="t"/>
          <a:lstStyle/>
          <a:p>
            <a:pPr marL="0" indent="0">
              <a:lnSpc>
                <a:spcPts val="2800"/>
              </a:lnSpc>
              <a:buNone/>
            </a:pPr>
            <a:r>
              <a:rPr lang="en-US" sz="1750" dirty="0">
                <a:solidFill>
                  <a:srgbClr val="E5E0DF"/>
                </a:solidFill>
                <a:latin typeface="Barlow" pitchFamily="34" charset="0"/>
                <a:ea typeface="Barlow" pitchFamily="34" charset="-122"/>
                <a:cs typeface="Barlow" pitchFamily="34" charset="-120"/>
              </a:rPr>
              <a:t>Mineral resources are non-living, solid materials found in the Earth's crust. Examples include iron ore, copper, gold, and diamonds. Their extraction often involves environmental considerations, and recycling plays a crucial role in minimizing the impact on our planet.</a:t>
            </a:r>
            <a:endParaRPr lang="en-US" sz="1750" dirty="0"/>
          </a:p>
        </p:txBody>
      </p:sp>
      <p:pic>
        <p:nvPicPr>
          <p:cNvPr id="16" name="Picture 15">
            <a:extLst>
              <a:ext uri="{FF2B5EF4-FFF2-40B4-BE49-F238E27FC236}">
                <a16:creationId xmlns:a16="http://schemas.microsoft.com/office/drawing/2014/main" xmlns="" id="{CBFBABBF-A628-3F4A-54C7-893060D4B60E}"/>
              </a:ext>
            </a:extLst>
          </p:cNvPr>
          <p:cNvPicPr>
            <a:picLocks noChangeAspect="1"/>
          </p:cNvPicPr>
          <p:nvPr/>
        </p:nvPicPr>
        <p:blipFill>
          <a:blip r:embed="rId3"/>
          <a:stretch>
            <a:fillRect/>
          </a:stretch>
        </p:blipFill>
        <p:spPr>
          <a:xfrm>
            <a:off x="11963028" y="7801954"/>
            <a:ext cx="2667372" cy="3524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3410"/>
          </a:xfrm>
          <a:prstGeom prst="rect">
            <a:avLst/>
          </a:prstGeom>
        </p:spPr>
      </p:pic>
      <p:sp>
        <p:nvSpPr>
          <p:cNvPr id="3" name="Text 0"/>
          <p:cNvSpPr/>
          <p:nvPr/>
        </p:nvSpPr>
        <p:spPr>
          <a:xfrm>
            <a:off x="6197560" y="558760"/>
            <a:ext cx="7721679" cy="1128951"/>
          </a:xfrm>
          <a:prstGeom prst="rect">
            <a:avLst/>
          </a:prstGeom>
          <a:noFill/>
          <a:ln/>
        </p:spPr>
        <p:txBody>
          <a:bodyPr wrap="square" lIns="0" tIns="0" rIns="0" bIns="0" rtlCol="0" anchor="t"/>
          <a:lstStyle/>
          <a:p>
            <a:pPr marL="0" indent="0">
              <a:lnSpc>
                <a:spcPts val="4400"/>
              </a:lnSpc>
              <a:buNone/>
            </a:pPr>
            <a:r>
              <a:rPr lang="en-US" sz="3550" dirty="0">
                <a:solidFill>
                  <a:srgbClr val="FFFFFF"/>
                </a:solidFill>
                <a:latin typeface="Barlow Medium" pitchFamily="34" charset="0"/>
                <a:ea typeface="Barlow Medium" pitchFamily="34" charset="-122"/>
                <a:cs typeface="Barlow Medium" pitchFamily="34" charset="-120"/>
              </a:rPr>
              <a:t>Interrelationships Among Natural Resources</a:t>
            </a:r>
            <a:endParaRPr lang="en-US" sz="3550" dirty="0"/>
          </a:p>
        </p:txBody>
      </p:sp>
      <p:pic>
        <p:nvPicPr>
          <p:cNvPr id="4" name="Image 1" descr="preencoded.png"/>
          <p:cNvPicPr>
            <a:picLocks noChangeAspect="1"/>
          </p:cNvPicPr>
          <p:nvPr/>
        </p:nvPicPr>
        <p:blipFill>
          <a:blip r:embed="rId4"/>
          <a:stretch>
            <a:fillRect/>
          </a:stretch>
        </p:blipFill>
        <p:spPr>
          <a:xfrm>
            <a:off x="6197560" y="1992392"/>
            <a:ext cx="1015960" cy="1785699"/>
          </a:xfrm>
          <a:prstGeom prst="rect">
            <a:avLst/>
          </a:prstGeom>
        </p:spPr>
      </p:pic>
      <p:sp>
        <p:nvSpPr>
          <p:cNvPr id="5" name="Text 1"/>
          <p:cNvSpPr/>
          <p:nvPr/>
        </p:nvSpPr>
        <p:spPr>
          <a:xfrm>
            <a:off x="7518202" y="2195513"/>
            <a:ext cx="2257663" cy="282178"/>
          </a:xfrm>
          <a:prstGeom prst="rect">
            <a:avLst/>
          </a:prstGeom>
          <a:noFill/>
          <a:ln/>
        </p:spPr>
        <p:txBody>
          <a:bodyPr wrap="none" lIns="0" tIns="0" rIns="0" bIns="0" rtlCol="0" anchor="t"/>
          <a:lstStyle/>
          <a:p>
            <a:pPr marL="0" indent="0" algn="l">
              <a:lnSpc>
                <a:spcPts val="2200"/>
              </a:lnSpc>
              <a:buNone/>
            </a:pPr>
            <a:r>
              <a:rPr lang="en-US" sz="1750" dirty="0">
                <a:solidFill>
                  <a:srgbClr val="E5E0DF"/>
                </a:solidFill>
                <a:latin typeface="Barlow Medium" pitchFamily="34" charset="0"/>
                <a:ea typeface="Barlow Medium" pitchFamily="34" charset="-122"/>
                <a:cs typeface="Barlow Medium" pitchFamily="34" charset="-120"/>
              </a:rPr>
              <a:t>Water</a:t>
            </a:r>
            <a:endParaRPr lang="en-US" sz="1750" dirty="0"/>
          </a:p>
        </p:txBody>
      </p:sp>
      <p:sp>
        <p:nvSpPr>
          <p:cNvPr id="6" name="Text 2"/>
          <p:cNvSpPr/>
          <p:nvPr/>
        </p:nvSpPr>
        <p:spPr>
          <a:xfrm>
            <a:off x="7518202" y="2599492"/>
            <a:ext cx="6401038" cy="975479"/>
          </a:xfrm>
          <a:prstGeom prst="rect">
            <a:avLst/>
          </a:prstGeom>
          <a:noFill/>
          <a:ln/>
        </p:spPr>
        <p:txBody>
          <a:bodyPr wrap="square" lIns="0" tIns="0" rIns="0" bIns="0" rtlCol="0" anchor="t"/>
          <a:lstStyle/>
          <a:p>
            <a:pPr marL="0" indent="0" algn="l">
              <a:lnSpc>
                <a:spcPts val="2550"/>
              </a:lnSpc>
              <a:buNone/>
            </a:pPr>
            <a:r>
              <a:rPr lang="en-US" sz="1550" dirty="0">
                <a:solidFill>
                  <a:srgbClr val="E5E0DF"/>
                </a:solidFill>
                <a:latin typeface="Barlow" pitchFamily="34" charset="0"/>
                <a:ea typeface="Barlow" pitchFamily="34" charset="-122"/>
                <a:cs typeface="Barlow" pitchFamily="34" charset="-120"/>
              </a:rPr>
              <a:t>Water is essential for almost all natural resources, from supporting plant life to facilitating mining and energy production. Water scarcity can significantly impact resource availability and sustainability.</a:t>
            </a:r>
            <a:endParaRPr lang="en-US" sz="1550" dirty="0"/>
          </a:p>
        </p:txBody>
      </p:sp>
      <p:pic>
        <p:nvPicPr>
          <p:cNvPr id="7" name="Image 2" descr="preencoded.png"/>
          <p:cNvPicPr>
            <a:picLocks noChangeAspect="1"/>
          </p:cNvPicPr>
          <p:nvPr/>
        </p:nvPicPr>
        <p:blipFill>
          <a:blip r:embed="rId5"/>
          <a:stretch>
            <a:fillRect/>
          </a:stretch>
        </p:blipFill>
        <p:spPr>
          <a:xfrm>
            <a:off x="6197560" y="3778091"/>
            <a:ext cx="1015960" cy="1785699"/>
          </a:xfrm>
          <a:prstGeom prst="rect">
            <a:avLst/>
          </a:prstGeom>
        </p:spPr>
      </p:pic>
      <p:sp>
        <p:nvSpPr>
          <p:cNvPr id="8" name="Text 3"/>
          <p:cNvSpPr/>
          <p:nvPr/>
        </p:nvSpPr>
        <p:spPr>
          <a:xfrm>
            <a:off x="7518202" y="3981212"/>
            <a:ext cx="2257663" cy="282178"/>
          </a:xfrm>
          <a:prstGeom prst="rect">
            <a:avLst/>
          </a:prstGeom>
          <a:noFill/>
          <a:ln/>
        </p:spPr>
        <p:txBody>
          <a:bodyPr wrap="none" lIns="0" tIns="0" rIns="0" bIns="0" rtlCol="0" anchor="t"/>
          <a:lstStyle/>
          <a:p>
            <a:pPr marL="0" indent="0" algn="l">
              <a:lnSpc>
                <a:spcPts val="2200"/>
              </a:lnSpc>
              <a:buNone/>
            </a:pPr>
            <a:r>
              <a:rPr lang="en-US" sz="1750" dirty="0">
                <a:solidFill>
                  <a:srgbClr val="E5E0DF"/>
                </a:solidFill>
                <a:latin typeface="Barlow Medium" pitchFamily="34" charset="0"/>
                <a:ea typeface="Barlow Medium" pitchFamily="34" charset="-122"/>
                <a:cs typeface="Barlow Medium" pitchFamily="34" charset="-120"/>
              </a:rPr>
              <a:t>Land</a:t>
            </a:r>
            <a:endParaRPr lang="en-US" sz="1750" dirty="0"/>
          </a:p>
        </p:txBody>
      </p:sp>
      <p:sp>
        <p:nvSpPr>
          <p:cNvPr id="9" name="Text 4"/>
          <p:cNvSpPr/>
          <p:nvPr/>
        </p:nvSpPr>
        <p:spPr>
          <a:xfrm>
            <a:off x="7518202" y="4385191"/>
            <a:ext cx="6401038" cy="975479"/>
          </a:xfrm>
          <a:prstGeom prst="rect">
            <a:avLst/>
          </a:prstGeom>
          <a:noFill/>
          <a:ln/>
        </p:spPr>
        <p:txBody>
          <a:bodyPr wrap="square" lIns="0" tIns="0" rIns="0" bIns="0" rtlCol="0" anchor="t"/>
          <a:lstStyle/>
          <a:p>
            <a:pPr marL="0" indent="0" algn="l">
              <a:lnSpc>
                <a:spcPts val="2550"/>
              </a:lnSpc>
              <a:buNone/>
            </a:pPr>
            <a:r>
              <a:rPr lang="en-US" sz="1550" dirty="0">
                <a:solidFill>
                  <a:srgbClr val="E5E0DF"/>
                </a:solidFill>
                <a:latin typeface="Barlow" pitchFamily="34" charset="0"/>
                <a:ea typeface="Barlow" pitchFamily="34" charset="-122"/>
                <a:cs typeface="Barlow" pitchFamily="34" charset="-120"/>
              </a:rPr>
              <a:t>Land provides the foundation for various resources, including forests, minerals, and agriculture. Land degradation through deforestation or urbanization can have cascading effects on other resources.</a:t>
            </a:r>
            <a:endParaRPr lang="en-US" sz="1550" dirty="0"/>
          </a:p>
        </p:txBody>
      </p:sp>
      <p:pic>
        <p:nvPicPr>
          <p:cNvPr id="10" name="Image 3" descr="preencoded.png"/>
          <p:cNvPicPr>
            <a:picLocks noChangeAspect="1"/>
          </p:cNvPicPr>
          <p:nvPr/>
        </p:nvPicPr>
        <p:blipFill>
          <a:blip r:embed="rId6"/>
          <a:stretch>
            <a:fillRect/>
          </a:stretch>
        </p:blipFill>
        <p:spPr>
          <a:xfrm>
            <a:off x="6197560" y="5563791"/>
            <a:ext cx="1015960" cy="2110859"/>
          </a:xfrm>
          <a:prstGeom prst="rect">
            <a:avLst/>
          </a:prstGeom>
        </p:spPr>
      </p:pic>
      <p:sp>
        <p:nvSpPr>
          <p:cNvPr id="11" name="Text 5"/>
          <p:cNvSpPr/>
          <p:nvPr/>
        </p:nvSpPr>
        <p:spPr>
          <a:xfrm>
            <a:off x="7518202" y="5766911"/>
            <a:ext cx="2257663" cy="282178"/>
          </a:xfrm>
          <a:prstGeom prst="rect">
            <a:avLst/>
          </a:prstGeom>
          <a:noFill/>
          <a:ln/>
        </p:spPr>
        <p:txBody>
          <a:bodyPr wrap="none" lIns="0" tIns="0" rIns="0" bIns="0" rtlCol="0" anchor="t"/>
          <a:lstStyle/>
          <a:p>
            <a:pPr marL="0" indent="0" algn="l">
              <a:lnSpc>
                <a:spcPts val="2200"/>
              </a:lnSpc>
              <a:buNone/>
            </a:pPr>
            <a:r>
              <a:rPr lang="en-US" sz="1750" dirty="0">
                <a:solidFill>
                  <a:srgbClr val="E5E0DF"/>
                </a:solidFill>
                <a:latin typeface="Barlow Medium" pitchFamily="34" charset="0"/>
                <a:ea typeface="Barlow Medium" pitchFamily="34" charset="-122"/>
                <a:cs typeface="Barlow Medium" pitchFamily="34" charset="-120"/>
              </a:rPr>
              <a:t>Energy</a:t>
            </a:r>
            <a:endParaRPr lang="en-US" sz="1750" dirty="0"/>
          </a:p>
        </p:txBody>
      </p:sp>
      <p:sp>
        <p:nvSpPr>
          <p:cNvPr id="12" name="Text 6"/>
          <p:cNvSpPr/>
          <p:nvPr/>
        </p:nvSpPr>
        <p:spPr>
          <a:xfrm>
            <a:off x="7518202" y="6170890"/>
            <a:ext cx="6401038" cy="1300639"/>
          </a:xfrm>
          <a:prstGeom prst="rect">
            <a:avLst/>
          </a:prstGeom>
          <a:noFill/>
          <a:ln/>
        </p:spPr>
        <p:txBody>
          <a:bodyPr wrap="square" lIns="0" tIns="0" rIns="0" bIns="0" rtlCol="0" anchor="t"/>
          <a:lstStyle/>
          <a:p>
            <a:pPr marL="0" indent="0" algn="l">
              <a:lnSpc>
                <a:spcPts val="2550"/>
              </a:lnSpc>
              <a:buNone/>
            </a:pPr>
            <a:r>
              <a:rPr lang="en-US" sz="1550" dirty="0">
                <a:solidFill>
                  <a:srgbClr val="E5E0DF"/>
                </a:solidFill>
                <a:latin typeface="Barlow" pitchFamily="34" charset="0"/>
                <a:ea typeface="Barlow" pitchFamily="34" charset="-122"/>
                <a:cs typeface="Barlow" pitchFamily="34" charset="-120"/>
              </a:rPr>
              <a:t>Energy resources are vital for extracting, processing, and transporting other resources. The choice of energy source can have significant environmental implications, affecting other resources like air and water quality.</a:t>
            </a:r>
            <a:endParaRPr lang="en-US" sz="1550" dirty="0"/>
          </a:p>
        </p:txBody>
      </p:sp>
      <p:pic>
        <p:nvPicPr>
          <p:cNvPr id="13" name="Picture 12">
            <a:extLst>
              <a:ext uri="{FF2B5EF4-FFF2-40B4-BE49-F238E27FC236}">
                <a16:creationId xmlns:a16="http://schemas.microsoft.com/office/drawing/2014/main" xmlns="" id="{A6731282-564D-F243-76B7-6598660AA886}"/>
              </a:ext>
            </a:extLst>
          </p:cNvPr>
          <p:cNvPicPr>
            <a:picLocks noChangeAspect="1"/>
          </p:cNvPicPr>
          <p:nvPr/>
        </p:nvPicPr>
        <p:blipFill>
          <a:blip r:embed="rId7"/>
          <a:stretch>
            <a:fillRect/>
          </a:stretch>
        </p:blipFill>
        <p:spPr>
          <a:xfrm>
            <a:off x="11963028" y="7801954"/>
            <a:ext cx="2667372" cy="3524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3300" y="804982"/>
            <a:ext cx="7391995" cy="542330"/>
          </a:xfrm>
          <a:prstGeom prst="rect">
            <a:avLst/>
          </a:prstGeom>
          <a:noFill/>
          <a:ln/>
        </p:spPr>
        <p:txBody>
          <a:bodyPr wrap="none" lIns="0" tIns="0" rIns="0" bIns="0" rtlCol="0" anchor="t"/>
          <a:lstStyle/>
          <a:p>
            <a:pPr marL="0" indent="0">
              <a:lnSpc>
                <a:spcPts val="4250"/>
              </a:lnSpc>
              <a:buNone/>
            </a:pPr>
            <a:r>
              <a:rPr lang="en-US" sz="3400" dirty="0">
                <a:solidFill>
                  <a:srgbClr val="FFFFFF"/>
                </a:solidFill>
                <a:latin typeface="Barlow Medium" pitchFamily="34" charset="0"/>
                <a:ea typeface="Barlow Medium" pitchFamily="34" charset="-122"/>
                <a:cs typeface="Barlow Medium" pitchFamily="34" charset="-120"/>
              </a:rPr>
              <a:t>Concerns Regarding Natural Resources</a:t>
            </a:r>
            <a:endParaRPr lang="en-US" sz="3400" dirty="0"/>
          </a:p>
        </p:txBody>
      </p:sp>
      <p:sp>
        <p:nvSpPr>
          <p:cNvPr id="4" name="Shape 1"/>
          <p:cNvSpPr/>
          <p:nvPr/>
        </p:nvSpPr>
        <p:spPr>
          <a:xfrm>
            <a:off x="683300" y="1859637"/>
            <a:ext cx="439222" cy="439222"/>
          </a:xfrm>
          <a:prstGeom prst="roundRect">
            <a:avLst>
              <a:gd name="adj" fmla="val 18669"/>
            </a:avLst>
          </a:prstGeom>
          <a:solidFill>
            <a:srgbClr val="790709"/>
          </a:solidFill>
          <a:ln w="7620">
            <a:solidFill>
              <a:srgbClr val="922022"/>
            </a:solidFill>
            <a:prstDash val="solid"/>
          </a:ln>
        </p:spPr>
      </p:sp>
      <p:sp>
        <p:nvSpPr>
          <p:cNvPr id="5" name="Text 2"/>
          <p:cNvSpPr/>
          <p:nvPr/>
        </p:nvSpPr>
        <p:spPr>
          <a:xfrm>
            <a:off x="857012" y="1949053"/>
            <a:ext cx="91678" cy="260271"/>
          </a:xfrm>
          <a:prstGeom prst="rect">
            <a:avLst/>
          </a:prstGeom>
          <a:noFill/>
          <a:ln/>
        </p:spPr>
        <p:txBody>
          <a:bodyPr wrap="none" lIns="0" tIns="0" rIns="0" bIns="0" rtlCol="0" anchor="t"/>
          <a:lstStyle/>
          <a:p>
            <a:pPr marL="0" indent="0" algn="ctr">
              <a:lnSpc>
                <a:spcPts val="2000"/>
              </a:lnSpc>
              <a:buNone/>
            </a:pPr>
            <a:r>
              <a:rPr lang="en-US" sz="2000" dirty="0">
                <a:solidFill>
                  <a:srgbClr val="E5E0DF"/>
                </a:solidFill>
                <a:latin typeface="Barlow Medium" pitchFamily="34" charset="0"/>
                <a:ea typeface="Barlow Medium" pitchFamily="34" charset="-122"/>
                <a:cs typeface="Barlow Medium" pitchFamily="34" charset="-120"/>
              </a:rPr>
              <a:t>1</a:t>
            </a:r>
            <a:endParaRPr lang="en-US" sz="2000" dirty="0"/>
          </a:p>
        </p:txBody>
      </p:sp>
      <p:sp>
        <p:nvSpPr>
          <p:cNvPr id="6" name="Text 3"/>
          <p:cNvSpPr/>
          <p:nvPr/>
        </p:nvSpPr>
        <p:spPr>
          <a:xfrm>
            <a:off x="1317665" y="1859637"/>
            <a:ext cx="2169200" cy="271105"/>
          </a:xfrm>
          <a:prstGeom prst="rect">
            <a:avLst/>
          </a:prstGeom>
          <a:noFill/>
          <a:ln/>
        </p:spPr>
        <p:txBody>
          <a:bodyPr wrap="none" lIns="0" tIns="0" rIns="0" bIns="0" rtlCol="0" anchor="t"/>
          <a:lstStyle/>
          <a:p>
            <a:pPr marL="0" indent="0">
              <a:lnSpc>
                <a:spcPts val="2100"/>
              </a:lnSpc>
              <a:buNone/>
            </a:pPr>
            <a:r>
              <a:rPr lang="en-US" sz="1700" dirty="0">
                <a:solidFill>
                  <a:srgbClr val="E5E0DF"/>
                </a:solidFill>
                <a:latin typeface="Barlow Medium" pitchFamily="34" charset="0"/>
                <a:ea typeface="Barlow Medium" pitchFamily="34" charset="-122"/>
                <a:cs typeface="Barlow Medium" pitchFamily="34" charset="-120"/>
              </a:rPr>
              <a:t>Overexploitation</a:t>
            </a:r>
            <a:endParaRPr lang="en-US" sz="1700" dirty="0"/>
          </a:p>
        </p:txBody>
      </p:sp>
      <p:sp>
        <p:nvSpPr>
          <p:cNvPr id="7" name="Text 4"/>
          <p:cNvSpPr/>
          <p:nvPr/>
        </p:nvSpPr>
        <p:spPr>
          <a:xfrm>
            <a:off x="1317665" y="2247781"/>
            <a:ext cx="3156823" cy="2186940"/>
          </a:xfrm>
          <a:prstGeom prst="rect">
            <a:avLst/>
          </a:prstGeom>
          <a:noFill/>
          <a:ln/>
        </p:spPr>
        <p:txBody>
          <a:bodyPr wrap="square" lIns="0" tIns="0" rIns="0" bIns="0" rtlCol="0" anchor="t"/>
          <a:lstStyle/>
          <a:p>
            <a:pPr marL="0" indent="0">
              <a:lnSpc>
                <a:spcPts val="2450"/>
              </a:lnSpc>
              <a:buNone/>
            </a:pPr>
            <a:r>
              <a:rPr lang="en-US" sz="1500" dirty="0">
                <a:solidFill>
                  <a:srgbClr val="E5E0DF"/>
                </a:solidFill>
                <a:latin typeface="Barlow" pitchFamily="34" charset="0"/>
                <a:ea typeface="Barlow" pitchFamily="34" charset="-122"/>
                <a:cs typeface="Barlow" pitchFamily="34" charset="-120"/>
              </a:rPr>
              <a:t>The overuse of natural resources without proper management can lead to depletion and scarcity. This is particularly relevant for non-renewable resources and unsustainable practices in fisheries and forestry.</a:t>
            </a:r>
            <a:endParaRPr lang="en-US" sz="1500" dirty="0"/>
          </a:p>
        </p:txBody>
      </p:sp>
      <p:sp>
        <p:nvSpPr>
          <p:cNvPr id="8" name="Shape 5"/>
          <p:cNvSpPr/>
          <p:nvPr/>
        </p:nvSpPr>
        <p:spPr>
          <a:xfrm>
            <a:off x="4669631" y="1859637"/>
            <a:ext cx="439222" cy="439222"/>
          </a:xfrm>
          <a:prstGeom prst="roundRect">
            <a:avLst>
              <a:gd name="adj" fmla="val 18669"/>
            </a:avLst>
          </a:prstGeom>
          <a:solidFill>
            <a:srgbClr val="790709"/>
          </a:solidFill>
          <a:ln w="7620">
            <a:solidFill>
              <a:srgbClr val="922022"/>
            </a:solidFill>
            <a:prstDash val="solid"/>
          </a:ln>
        </p:spPr>
      </p:sp>
      <p:sp>
        <p:nvSpPr>
          <p:cNvPr id="9" name="Text 6"/>
          <p:cNvSpPr/>
          <p:nvPr/>
        </p:nvSpPr>
        <p:spPr>
          <a:xfrm>
            <a:off x="4818340" y="1949053"/>
            <a:ext cx="141684" cy="260271"/>
          </a:xfrm>
          <a:prstGeom prst="rect">
            <a:avLst/>
          </a:prstGeom>
          <a:noFill/>
          <a:ln/>
        </p:spPr>
        <p:txBody>
          <a:bodyPr wrap="none" lIns="0" tIns="0" rIns="0" bIns="0" rtlCol="0" anchor="t"/>
          <a:lstStyle/>
          <a:p>
            <a:pPr marL="0" indent="0" algn="ctr">
              <a:lnSpc>
                <a:spcPts val="2000"/>
              </a:lnSpc>
              <a:buNone/>
            </a:pPr>
            <a:r>
              <a:rPr lang="en-US" sz="2000" dirty="0">
                <a:solidFill>
                  <a:srgbClr val="E5E0DF"/>
                </a:solidFill>
                <a:latin typeface="Barlow Medium" pitchFamily="34" charset="0"/>
                <a:ea typeface="Barlow Medium" pitchFamily="34" charset="-122"/>
                <a:cs typeface="Barlow Medium" pitchFamily="34" charset="-120"/>
              </a:rPr>
              <a:t>2</a:t>
            </a:r>
            <a:endParaRPr lang="en-US" sz="2000" dirty="0"/>
          </a:p>
        </p:txBody>
      </p:sp>
      <p:sp>
        <p:nvSpPr>
          <p:cNvPr id="10" name="Text 7"/>
          <p:cNvSpPr/>
          <p:nvPr/>
        </p:nvSpPr>
        <p:spPr>
          <a:xfrm>
            <a:off x="5303996" y="1859637"/>
            <a:ext cx="2583656" cy="271105"/>
          </a:xfrm>
          <a:prstGeom prst="rect">
            <a:avLst/>
          </a:prstGeom>
          <a:noFill/>
          <a:ln/>
        </p:spPr>
        <p:txBody>
          <a:bodyPr wrap="none" lIns="0" tIns="0" rIns="0" bIns="0" rtlCol="0" anchor="t"/>
          <a:lstStyle/>
          <a:p>
            <a:pPr marL="0" indent="0">
              <a:lnSpc>
                <a:spcPts val="2100"/>
              </a:lnSpc>
              <a:buNone/>
            </a:pPr>
            <a:r>
              <a:rPr lang="en-US" sz="1700" dirty="0">
                <a:solidFill>
                  <a:srgbClr val="E5E0DF"/>
                </a:solidFill>
                <a:latin typeface="Barlow Medium" pitchFamily="34" charset="0"/>
                <a:ea typeface="Barlow Medium" pitchFamily="34" charset="-122"/>
                <a:cs typeface="Barlow Medium" pitchFamily="34" charset="-120"/>
              </a:rPr>
              <a:t>Environmental Degradation</a:t>
            </a:r>
            <a:endParaRPr lang="en-US" sz="1700" dirty="0"/>
          </a:p>
        </p:txBody>
      </p:sp>
      <p:sp>
        <p:nvSpPr>
          <p:cNvPr id="11" name="Text 8"/>
          <p:cNvSpPr/>
          <p:nvPr/>
        </p:nvSpPr>
        <p:spPr>
          <a:xfrm>
            <a:off x="5303996" y="2247781"/>
            <a:ext cx="3156823" cy="1562100"/>
          </a:xfrm>
          <a:prstGeom prst="rect">
            <a:avLst/>
          </a:prstGeom>
          <a:noFill/>
          <a:ln/>
        </p:spPr>
        <p:txBody>
          <a:bodyPr wrap="square" lIns="0" tIns="0" rIns="0" bIns="0" rtlCol="0" anchor="t"/>
          <a:lstStyle/>
          <a:p>
            <a:pPr marL="0" indent="0">
              <a:lnSpc>
                <a:spcPts val="2450"/>
              </a:lnSpc>
              <a:buNone/>
            </a:pPr>
            <a:r>
              <a:rPr lang="en-US" sz="1500" dirty="0">
                <a:solidFill>
                  <a:srgbClr val="E5E0DF"/>
                </a:solidFill>
                <a:latin typeface="Barlow" pitchFamily="34" charset="0"/>
                <a:ea typeface="Barlow" pitchFamily="34" charset="-122"/>
                <a:cs typeface="Barlow" pitchFamily="34" charset="-120"/>
              </a:rPr>
              <a:t>Resource extraction and utilization often result in pollution and habitat loss. This can impact biodiversity, air and water quality, and ultimately threaten the health of our planet.</a:t>
            </a:r>
            <a:endParaRPr lang="en-US" sz="1500" dirty="0"/>
          </a:p>
        </p:txBody>
      </p:sp>
      <p:sp>
        <p:nvSpPr>
          <p:cNvPr id="12" name="Shape 9"/>
          <p:cNvSpPr/>
          <p:nvPr/>
        </p:nvSpPr>
        <p:spPr>
          <a:xfrm>
            <a:off x="683300" y="4849416"/>
            <a:ext cx="439222" cy="439222"/>
          </a:xfrm>
          <a:prstGeom prst="roundRect">
            <a:avLst>
              <a:gd name="adj" fmla="val 18669"/>
            </a:avLst>
          </a:prstGeom>
          <a:solidFill>
            <a:srgbClr val="790709"/>
          </a:solidFill>
          <a:ln w="7620">
            <a:solidFill>
              <a:srgbClr val="922022"/>
            </a:solidFill>
            <a:prstDash val="solid"/>
          </a:ln>
        </p:spPr>
      </p:sp>
      <p:sp>
        <p:nvSpPr>
          <p:cNvPr id="13" name="Text 10"/>
          <p:cNvSpPr/>
          <p:nvPr/>
        </p:nvSpPr>
        <p:spPr>
          <a:xfrm>
            <a:off x="834628" y="4938832"/>
            <a:ext cx="136446" cy="260271"/>
          </a:xfrm>
          <a:prstGeom prst="rect">
            <a:avLst/>
          </a:prstGeom>
          <a:noFill/>
          <a:ln/>
        </p:spPr>
        <p:txBody>
          <a:bodyPr wrap="none" lIns="0" tIns="0" rIns="0" bIns="0" rtlCol="0" anchor="t"/>
          <a:lstStyle/>
          <a:p>
            <a:pPr marL="0" indent="0" algn="ctr">
              <a:lnSpc>
                <a:spcPts val="2000"/>
              </a:lnSpc>
              <a:buNone/>
            </a:pPr>
            <a:r>
              <a:rPr lang="en-US" sz="2000" dirty="0">
                <a:solidFill>
                  <a:srgbClr val="E5E0DF"/>
                </a:solidFill>
                <a:latin typeface="Barlow Medium" pitchFamily="34" charset="0"/>
                <a:ea typeface="Barlow Medium" pitchFamily="34" charset="-122"/>
                <a:cs typeface="Barlow Medium" pitchFamily="34" charset="-120"/>
              </a:rPr>
              <a:t>3</a:t>
            </a:r>
            <a:endParaRPr lang="en-US" sz="2000" dirty="0"/>
          </a:p>
        </p:txBody>
      </p:sp>
      <p:sp>
        <p:nvSpPr>
          <p:cNvPr id="14" name="Text 11"/>
          <p:cNvSpPr/>
          <p:nvPr/>
        </p:nvSpPr>
        <p:spPr>
          <a:xfrm>
            <a:off x="1317665" y="4849416"/>
            <a:ext cx="2169200" cy="271105"/>
          </a:xfrm>
          <a:prstGeom prst="rect">
            <a:avLst/>
          </a:prstGeom>
          <a:noFill/>
          <a:ln/>
        </p:spPr>
        <p:txBody>
          <a:bodyPr wrap="none" lIns="0" tIns="0" rIns="0" bIns="0" rtlCol="0" anchor="t"/>
          <a:lstStyle/>
          <a:p>
            <a:pPr marL="0" indent="0">
              <a:lnSpc>
                <a:spcPts val="2100"/>
              </a:lnSpc>
              <a:buNone/>
            </a:pPr>
            <a:r>
              <a:rPr lang="en-US" sz="1700" dirty="0">
                <a:solidFill>
                  <a:srgbClr val="E5E0DF"/>
                </a:solidFill>
                <a:latin typeface="Barlow Medium" pitchFamily="34" charset="0"/>
                <a:ea typeface="Barlow Medium" pitchFamily="34" charset="-122"/>
                <a:cs typeface="Barlow Medium" pitchFamily="34" charset="-120"/>
              </a:rPr>
              <a:t>Climate Change</a:t>
            </a:r>
            <a:endParaRPr lang="en-US" sz="1700" dirty="0"/>
          </a:p>
        </p:txBody>
      </p:sp>
      <p:sp>
        <p:nvSpPr>
          <p:cNvPr id="15" name="Text 12"/>
          <p:cNvSpPr/>
          <p:nvPr/>
        </p:nvSpPr>
        <p:spPr>
          <a:xfrm>
            <a:off x="1317665" y="5237559"/>
            <a:ext cx="3156823" cy="1874520"/>
          </a:xfrm>
          <a:prstGeom prst="rect">
            <a:avLst/>
          </a:prstGeom>
          <a:noFill/>
          <a:ln/>
        </p:spPr>
        <p:txBody>
          <a:bodyPr wrap="square" lIns="0" tIns="0" rIns="0" bIns="0" rtlCol="0" anchor="t"/>
          <a:lstStyle/>
          <a:p>
            <a:pPr marL="0" indent="0">
              <a:lnSpc>
                <a:spcPts val="2450"/>
              </a:lnSpc>
              <a:buNone/>
            </a:pPr>
            <a:r>
              <a:rPr lang="en-US" sz="1500" dirty="0">
                <a:solidFill>
                  <a:srgbClr val="E5E0DF"/>
                </a:solidFill>
                <a:latin typeface="Barlow" pitchFamily="34" charset="0"/>
                <a:ea typeface="Barlow" pitchFamily="34" charset="-122"/>
                <a:cs typeface="Barlow" pitchFamily="34" charset="-120"/>
              </a:rPr>
              <a:t>Climate change poses significant threats to natural resources. Rising temperatures, changing precipitation patterns, and extreme weather events can impact resource availability and ecosystems.</a:t>
            </a:r>
            <a:endParaRPr lang="en-US" sz="1500" dirty="0"/>
          </a:p>
        </p:txBody>
      </p:sp>
      <p:sp>
        <p:nvSpPr>
          <p:cNvPr id="16" name="Shape 13"/>
          <p:cNvSpPr/>
          <p:nvPr/>
        </p:nvSpPr>
        <p:spPr>
          <a:xfrm>
            <a:off x="4669631" y="4849416"/>
            <a:ext cx="439222" cy="439222"/>
          </a:xfrm>
          <a:prstGeom prst="roundRect">
            <a:avLst>
              <a:gd name="adj" fmla="val 18669"/>
            </a:avLst>
          </a:prstGeom>
          <a:solidFill>
            <a:srgbClr val="790709"/>
          </a:solidFill>
          <a:ln w="7620">
            <a:solidFill>
              <a:srgbClr val="922022"/>
            </a:solidFill>
            <a:prstDash val="solid"/>
          </a:ln>
        </p:spPr>
      </p:sp>
      <p:sp>
        <p:nvSpPr>
          <p:cNvPr id="17" name="Text 14"/>
          <p:cNvSpPr/>
          <p:nvPr/>
        </p:nvSpPr>
        <p:spPr>
          <a:xfrm>
            <a:off x="4815007" y="4938832"/>
            <a:ext cx="148471" cy="260271"/>
          </a:xfrm>
          <a:prstGeom prst="rect">
            <a:avLst/>
          </a:prstGeom>
          <a:noFill/>
          <a:ln/>
        </p:spPr>
        <p:txBody>
          <a:bodyPr wrap="none" lIns="0" tIns="0" rIns="0" bIns="0" rtlCol="0" anchor="t"/>
          <a:lstStyle/>
          <a:p>
            <a:pPr marL="0" indent="0" algn="ctr">
              <a:lnSpc>
                <a:spcPts val="2000"/>
              </a:lnSpc>
              <a:buNone/>
            </a:pPr>
            <a:r>
              <a:rPr lang="en-US" sz="2000" dirty="0">
                <a:solidFill>
                  <a:srgbClr val="E5E0DF"/>
                </a:solidFill>
                <a:latin typeface="Barlow Medium" pitchFamily="34" charset="0"/>
                <a:ea typeface="Barlow Medium" pitchFamily="34" charset="-122"/>
                <a:cs typeface="Barlow Medium" pitchFamily="34" charset="-120"/>
              </a:rPr>
              <a:t>4</a:t>
            </a:r>
            <a:endParaRPr lang="en-US" sz="2000" dirty="0"/>
          </a:p>
        </p:txBody>
      </p:sp>
      <p:sp>
        <p:nvSpPr>
          <p:cNvPr id="18" name="Text 15"/>
          <p:cNvSpPr/>
          <p:nvPr/>
        </p:nvSpPr>
        <p:spPr>
          <a:xfrm>
            <a:off x="5303996" y="4849416"/>
            <a:ext cx="2169200" cy="271105"/>
          </a:xfrm>
          <a:prstGeom prst="rect">
            <a:avLst/>
          </a:prstGeom>
          <a:noFill/>
          <a:ln/>
        </p:spPr>
        <p:txBody>
          <a:bodyPr wrap="none" lIns="0" tIns="0" rIns="0" bIns="0" rtlCol="0" anchor="t"/>
          <a:lstStyle/>
          <a:p>
            <a:pPr marL="0" indent="0">
              <a:lnSpc>
                <a:spcPts val="2100"/>
              </a:lnSpc>
              <a:buNone/>
            </a:pPr>
            <a:r>
              <a:rPr lang="en-US" sz="1700" dirty="0">
                <a:solidFill>
                  <a:srgbClr val="E5E0DF"/>
                </a:solidFill>
                <a:latin typeface="Barlow Medium" pitchFamily="34" charset="0"/>
                <a:ea typeface="Barlow Medium" pitchFamily="34" charset="-122"/>
                <a:cs typeface="Barlow Medium" pitchFamily="34" charset="-120"/>
              </a:rPr>
              <a:t>Unequal Distribution</a:t>
            </a:r>
            <a:endParaRPr lang="en-US" sz="1700" dirty="0"/>
          </a:p>
        </p:txBody>
      </p:sp>
      <p:sp>
        <p:nvSpPr>
          <p:cNvPr id="19" name="Text 16"/>
          <p:cNvSpPr/>
          <p:nvPr/>
        </p:nvSpPr>
        <p:spPr>
          <a:xfrm>
            <a:off x="5303996" y="5237559"/>
            <a:ext cx="3156823" cy="2186940"/>
          </a:xfrm>
          <a:prstGeom prst="rect">
            <a:avLst/>
          </a:prstGeom>
          <a:noFill/>
          <a:ln/>
        </p:spPr>
        <p:txBody>
          <a:bodyPr wrap="square" lIns="0" tIns="0" rIns="0" bIns="0" rtlCol="0" anchor="t"/>
          <a:lstStyle/>
          <a:p>
            <a:pPr marL="0" indent="0">
              <a:lnSpc>
                <a:spcPts val="2450"/>
              </a:lnSpc>
              <a:buNone/>
            </a:pPr>
            <a:r>
              <a:rPr lang="en-US" sz="1500" dirty="0">
                <a:solidFill>
                  <a:srgbClr val="E5E0DF"/>
                </a:solidFill>
                <a:latin typeface="Barlow" pitchFamily="34" charset="0"/>
                <a:ea typeface="Barlow" pitchFamily="34" charset="-122"/>
                <a:cs typeface="Barlow" pitchFamily="34" charset="-120"/>
              </a:rPr>
              <a:t>Access to and control over natural resources can be unevenly distributed, leading to social and economic disparities. This can exacerbate poverty and create tensions between different communities.</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563</Words>
  <Application>Microsoft Office PowerPoint</Application>
  <PresentationFormat>Custom</PresentationFormat>
  <Paragraphs>48</Paragraphs>
  <Slides>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Aharoni</vt:lpstr>
      <vt:lpstr>DFKai-SB</vt:lpstr>
      <vt:lpstr>Calibri</vt:lpstr>
      <vt:lpstr>Arial Black</vt:lpstr>
      <vt:lpstr>Barlow Medium</vt:lpstr>
      <vt:lpstr>Barlow</vt:lpstr>
      <vt:lpstr>Barlow Bold</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3</cp:revision>
  <dcterms:created xsi:type="dcterms:W3CDTF">2024-11-14T08:32:00Z</dcterms:created>
  <dcterms:modified xsi:type="dcterms:W3CDTF">2024-11-29T07:41:54Z</dcterms:modified>
</cp:coreProperties>
</file>