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0" r:id="rId2"/>
    <p:sldId id="256" r:id="rId3"/>
    <p:sldId id="257" r:id="rId4"/>
    <p:sldId id="258" r:id="rId5"/>
    <p:sldId id="259" r:id="rId6"/>
  </p:sldIdLst>
  <p:sldSz cx="14630400" cy="8229600"/>
  <p:notesSz cx="8229600" cy="14630400"/>
  <p:embeddedFontLst>
    <p:embeddedFont>
      <p:font typeface="Aharoni" pitchFamily="2" charset="-79"/>
      <p:bold r:id="rId8"/>
    </p:embeddedFont>
    <p:embeddedFont>
      <p:font typeface="DFKai-SB" pitchFamily="65" charset="-120"/>
      <p:regular r:id="rId9"/>
    </p:embeddedFont>
    <p:embeddedFont>
      <p:font typeface="Calibri" pitchFamily="34" charset="0"/>
      <p:regular r:id="rId10"/>
      <p:bold r:id="rId11"/>
      <p:italic r:id="rId12"/>
      <p:boldItalic r:id="rId13"/>
    </p:embeddedFont>
    <p:embeddedFont>
      <p:font typeface="Arial Black" pitchFamily="34" charset="0"/>
      <p:bold r:id="rId14"/>
    </p:embeddedFont>
    <p:embeddedFont>
      <p:font typeface="Inter"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8763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3001586" y="2729805"/>
            <a:ext cx="9329980"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2200760" y="3586896"/>
            <a:ext cx="905100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a:t>
            </a:r>
            <a:r>
              <a:rPr lang="en-US" sz="2800" b="1" dirty="0" smtClean="0">
                <a:solidFill>
                  <a:srgbClr val="FF0000"/>
                </a:solidFill>
                <a:latin typeface="Arial Black" pitchFamily="34" charset="0"/>
                <a:cs typeface="Aharoni" pitchFamily="2" charset="-79"/>
              </a:rPr>
              <a:t>Natural Resource </a:t>
            </a:r>
            <a:r>
              <a:rPr lang="en-US" sz="2800" b="1" dirty="0" smtClean="0">
                <a:solidFill>
                  <a:srgbClr val="FF0000"/>
                </a:solidFill>
                <a:latin typeface="Arial Black" pitchFamily="34" charset="0"/>
                <a:cs typeface="Aharoni" pitchFamily="2" charset="-79"/>
              </a:rPr>
              <a:t>Management</a:t>
            </a:r>
            <a:endParaRPr lang="en-US" sz="2800" b="1" dirty="0" smtClean="0">
              <a:solidFill>
                <a:srgbClr val="FF0000"/>
              </a:solidFill>
              <a:latin typeface="Arial Black" pitchFamily="34" charset="0"/>
              <a:cs typeface="Aharoni" pitchFamily="2" charset="-79"/>
            </a:endParaRPr>
          </a:p>
          <a:p>
            <a:r>
              <a:rPr lang="en-US" sz="2800" b="1" dirty="0" smtClean="0">
                <a:solidFill>
                  <a:srgbClr val="FF0000"/>
                </a:solidFill>
                <a:latin typeface="Arial Black" pitchFamily="34" charset="0"/>
                <a:cs typeface="Aharoni" pitchFamily="2" charset="-79"/>
              </a:rPr>
              <a:t>Course Code : </a:t>
            </a:r>
            <a:r>
              <a:rPr lang="en-US" sz="2800" b="1" dirty="0" smtClean="0">
                <a:solidFill>
                  <a:srgbClr val="FF0000"/>
                </a:solidFill>
                <a:latin typeface="Arial Black" pitchFamily="34" charset="0"/>
                <a:cs typeface="Aharoni" pitchFamily="2" charset="-79"/>
              </a:rPr>
              <a:t>22HRM4EC4</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2727701" y="4928461"/>
            <a:ext cx="9252489" cy="1384995"/>
          </a:xfrm>
          <a:prstGeom prst="rect">
            <a:avLst/>
          </a:prstGeom>
        </p:spPr>
        <p:txBody>
          <a:bodyPr wrap="square">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Unit-II</a:t>
            </a:r>
          </a:p>
          <a:p>
            <a:pPr algn="ctr"/>
            <a:r>
              <a:rPr lang="en-US" sz="2800" b="1" dirty="0" smtClean="0">
                <a:solidFill>
                  <a:srgbClr val="7030A0"/>
                </a:solidFill>
                <a:latin typeface="Arial Black" pitchFamily="34" charset="0"/>
              </a:rPr>
              <a:t> Introduction to </a:t>
            </a:r>
            <a:r>
              <a:rPr lang="en-US" sz="2800" b="1" dirty="0" err="1" smtClean="0">
                <a:solidFill>
                  <a:srgbClr val="7030A0"/>
                </a:solidFill>
                <a:latin typeface="Arial Black" pitchFamily="34" charset="0"/>
              </a:rPr>
              <a:t>Livehoods</a:t>
            </a:r>
            <a:r>
              <a:rPr lang="en-US" sz="2800" b="1" dirty="0" smtClean="0">
                <a:solidFill>
                  <a:srgbClr val="7030A0"/>
                </a:solidFill>
                <a:latin typeface="Arial Black" pitchFamily="34" charset="0"/>
              </a:rPr>
              <a:t> and Relation with Natural Resource Management</a:t>
            </a:r>
            <a:endParaRPr lang="en-US" sz="2800" b="1" dirty="0" smtClean="0">
              <a:solidFill>
                <a:srgbClr val="7030A0"/>
              </a:solidFill>
              <a:latin typeface="Arial Black" pitchFamily="34" charset="0"/>
            </a:endParaRP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3657" y="1136928"/>
            <a:ext cx="7776686" cy="3538538"/>
          </a:xfrm>
          <a:prstGeom prst="rect">
            <a:avLst/>
          </a:prstGeom>
          <a:noFill/>
          <a:ln/>
        </p:spPr>
        <p:txBody>
          <a:bodyPr wrap="square" lIns="0" tIns="0" rIns="0" bIns="0" rtlCol="0" anchor="t"/>
          <a:lstStyle/>
          <a:p>
            <a:pPr marL="0" indent="0">
              <a:lnSpc>
                <a:spcPts val="6950"/>
              </a:lnSpc>
              <a:buNone/>
            </a:pPr>
            <a:r>
              <a:rPr lang="en-US" sz="5550" b="1" dirty="0">
                <a:solidFill>
                  <a:srgbClr val="000000"/>
                </a:solidFill>
                <a:latin typeface="Petrona Bold" pitchFamily="34" charset="0"/>
                <a:ea typeface="Petrona Bold" pitchFamily="34" charset="-122"/>
                <a:cs typeface="Petrona Bold" pitchFamily="34" charset="-120"/>
              </a:rPr>
              <a:t>Introduction to Livelihoods and Relation with Natural Resource Management</a:t>
            </a:r>
            <a:endParaRPr lang="en-US" sz="5550" dirty="0"/>
          </a:p>
        </p:txBody>
      </p:sp>
      <p:sp>
        <p:nvSpPr>
          <p:cNvPr id="4" name="Text 1"/>
          <p:cNvSpPr/>
          <p:nvPr/>
        </p:nvSpPr>
        <p:spPr>
          <a:xfrm>
            <a:off x="683657" y="4968478"/>
            <a:ext cx="7776686" cy="1562695"/>
          </a:xfrm>
          <a:prstGeom prst="rect">
            <a:avLst/>
          </a:prstGeom>
          <a:noFill/>
          <a:ln/>
        </p:spPr>
        <p:txBody>
          <a:bodyPr wrap="square" lIns="0" tIns="0" rIns="0" bIns="0" rtlCol="0" anchor="t"/>
          <a:lstStyle/>
          <a:p>
            <a:pPr marL="0" indent="0">
              <a:lnSpc>
                <a:spcPts val="2450"/>
              </a:lnSpc>
              <a:buNone/>
            </a:pPr>
            <a:r>
              <a:rPr lang="en-US" sz="1500" dirty="0">
                <a:solidFill>
                  <a:srgbClr val="272525"/>
                </a:solidFill>
                <a:latin typeface="Inter" pitchFamily="34" charset="0"/>
                <a:ea typeface="Inter" pitchFamily="34" charset="-122"/>
                <a:cs typeface="Inter" pitchFamily="34" charset="-120"/>
              </a:rPr>
              <a:t>Livelihoods encompass the means by which individuals and communities secure their basic needs, such as food, water, shelter, and income. It's a multifaceted concept that involves various aspects, including economic activities, social relationships, and access to natural resources. Sustainable livelihoods depend on a healthy environment and responsible management of natural resources.</a:t>
            </a:r>
            <a:endParaRPr lang="en-US" sz="1500" dirty="0"/>
          </a:p>
        </p:txBody>
      </p:sp>
      <p:sp>
        <p:nvSpPr>
          <p:cNvPr id="5" name="Shape 2"/>
          <p:cNvSpPr/>
          <p:nvPr/>
        </p:nvSpPr>
        <p:spPr>
          <a:xfrm>
            <a:off x="683657" y="6765488"/>
            <a:ext cx="312539" cy="312539"/>
          </a:xfrm>
          <a:prstGeom prst="roundRect">
            <a:avLst>
              <a:gd name="adj" fmla="val 29254223"/>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91277" y="6773108"/>
            <a:ext cx="297299" cy="297299"/>
          </a:xfrm>
          <a:prstGeom prst="rect">
            <a:avLst/>
          </a:prstGeom>
        </p:spPr>
      </p:pic>
      <p:sp>
        <p:nvSpPr>
          <p:cNvPr id="7" name="Text 3"/>
          <p:cNvSpPr/>
          <p:nvPr/>
        </p:nvSpPr>
        <p:spPr>
          <a:xfrm>
            <a:off x="1093827" y="6750844"/>
            <a:ext cx="2097643" cy="341828"/>
          </a:xfrm>
          <a:prstGeom prst="rect">
            <a:avLst/>
          </a:prstGeom>
          <a:noFill/>
          <a:ln/>
        </p:spPr>
        <p:txBody>
          <a:bodyPr wrap="none" lIns="0" tIns="0" rIns="0" bIns="0" rtlCol="0" anchor="t"/>
          <a:lstStyle/>
          <a:p>
            <a:pPr marL="0" indent="0" algn="l">
              <a:lnSpc>
                <a:spcPts val="2650"/>
              </a:lnSpc>
              <a:buNone/>
            </a:pPr>
            <a:r>
              <a:rPr lang="en-US" sz="1900" b="1" dirty="0">
                <a:solidFill>
                  <a:srgbClr val="272525"/>
                </a:solidFill>
                <a:latin typeface="Inter Bold" pitchFamily="34" charset="0"/>
                <a:ea typeface="Inter Bold" pitchFamily="34" charset="-122"/>
                <a:cs typeface="Inter Bold" pitchFamily="34" charset="-120"/>
              </a:rPr>
              <a:t>by Presentation 4</a:t>
            </a:r>
            <a:endParaRPr lang="en-US" sz="1900" dirty="0"/>
          </a:p>
        </p:txBody>
      </p:sp>
      <p:pic>
        <p:nvPicPr>
          <p:cNvPr id="9" name="Picture 8">
            <a:extLst>
              <a:ext uri="{FF2B5EF4-FFF2-40B4-BE49-F238E27FC236}">
                <a16:creationId xmlns:a16="http://schemas.microsoft.com/office/drawing/2014/main" xmlns="" id="{A79F0800-918D-7B02-6710-89F0B515EE7F}"/>
              </a:ext>
            </a:extLst>
          </p:cNvPr>
          <p:cNvPicPr>
            <a:picLocks noChangeAspect="1"/>
          </p:cNvPicPr>
          <p:nvPr/>
        </p:nvPicPr>
        <p:blipFill>
          <a:blip r:embed="rId5"/>
          <a:stretch>
            <a:fillRect/>
          </a:stretch>
        </p:blipFill>
        <p:spPr>
          <a:xfrm>
            <a:off x="389655" y="6750844"/>
            <a:ext cx="2476846" cy="438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79490" y="688181"/>
            <a:ext cx="7785021" cy="1274207"/>
          </a:xfrm>
          <a:prstGeom prst="rect">
            <a:avLst/>
          </a:prstGeom>
          <a:noFill/>
          <a:ln/>
        </p:spPr>
        <p:txBody>
          <a:bodyPr wrap="square" lIns="0" tIns="0" rIns="0" bIns="0" rtlCol="0" anchor="t"/>
          <a:lstStyle/>
          <a:p>
            <a:pPr marL="0" indent="0">
              <a:lnSpc>
                <a:spcPts val="5000"/>
              </a:lnSpc>
              <a:buNone/>
            </a:pPr>
            <a:r>
              <a:rPr lang="en-US" sz="4000" b="1" dirty="0">
                <a:solidFill>
                  <a:srgbClr val="000000"/>
                </a:solidFill>
                <a:latin typeface="Petrona Bold" pitchFamily="34" charset="0"/>
                <a:ea typeface="Petrona Bold" pitchFamily="34" charset="-122"/>
                <a:cs typeface="Petrona Bold" pitchFamily="34" charset="-120"/>
              </a:rPr>
              <a:t>Concepts and Scope of Livelihood</a:t>
            </a:r>
            <a:endParaRPr lang="en-US" sz="4000" dirty="0"/>
          </a:p>
        </p:txBody>
      </p:sp>
      <p:sp>
        <p:nvSpPr>
          <p:cNvPr id="4" name="Shape 1"/>
          <p:cNvSpPr/>
          <p:nvPr/>
        </p:nvSpPr>
        <p:spPr>
          <a:xfrm>
            <a:off x="679490" y="2253615"/>
            <a:ext cx="3795474" cy="3012758"/>
          </a:xfrm>
          <a:prstGeom prst="roundRect">
            <a:avLst>
              <a:gd name="adj" fmla="val 2707"/>
            </a:avLst>
          </a:prstGeom>
          <a:solidFill>
            <a:srgbClr val="CCEEFF"/>
          </a:solidFill>
          <a:ln w="7620">
            <a:solidFill>
              <a:srgbClr val="B2D4E5"/>
            </a:solidFill>
            <a:prstDash val="solid"/>
          </a:ln>
        </p:spPr>
      </p:sp>
      <p:sp>
        <p:nvSpPr>
          <p:cNvPr id="5" name="Text 2"/>
          <p:cNvSpPr/>
          <p:nvPr/>
        </p:nvSpPr>
        <p:spPr>
          <a:xfrm>
            <a:off x="881182" y="2455307"/>
            <a:ext cx="2797969" cy="318492"/>
          </a:xfrm>
          <a:prstGeom prst="rect">
            <a:avLst/>
          </a:prstGeom>
          <a:noFill/>
          <a:ln/>
        </p:spPr>
        <p:txBody>
          <a:bodyPr wrap="none" lIns="0" tIns="0" rIns="0" bIns="0" rtlCol="0" anchor="t"/>
          <a:lstStyle/>
          <a:p>
            <a:pPr marL="0" indent="0">
              <a:lnSpc>
                <a:spcPts val="2500"/>
              </a:lnSpc>
              <a:buNone/>
            </a:pPr>
            <a:r>
              <a:rPr lang="en-US" sz="2000" b="1" dirty="0">
                <a:solidFill>
                  <a:srgbClr val="272525"/>
                </a:solidFill>
                <a:latin typeface="Petrona Bold" pitchFamily="34" charset="0"/>
                <a:ea typeface="Petrona Bold" pitchFamily="34" charset="-122"/>
                <a:cs typeface="Petrona Bold" pitchFamily="34" charset="-120"/>
              </a:rPr>
              <a:t>Sustainable Livelihoods</a:t>
            </a:r>
            <a:endParaRPr lang="en-US" sz="2000" dirty="0"/>
          </a:p>
        </p:txBody>
      </p:sp>
      <p:sp>
        <p:nvSpPr>
          <p:cNvPr id="6" name="Text 3"/>
          <p:cNvSpPr/>
          <p:nvPr/>
        </p:nvSpPr>
        <p:spPr>
          <a:xfrm>
            <a:off x="881182" y="2890242"/>
            <a:ext cx="3392091" cy="1863804"/>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Inter" pitchFamily="34" charset="0"/>
                <a:ea typeface="Inter" pitchFamily="34" charset="-122"/>
                <a:cs typeface="Inter" pitchFamily="34" charset="-120"/>
              </a:rPr>
              <a:t>Focuses on meeting current needs without compromising future generations' ability to do the same. It emphasizes long-term sustainability, resource conservation, and equitable distribution of benefits.</a:t>
            </a:r>
            <a:endParaRPr lang="en-US" sz="1500" dirty="0"/>
          </a:p>
        </p:txBody>
      </p:sp>
      <p:sp>
        <p:nvSpPr>
          <p:cNvPr id="7" name="Shape 4"/>
          <p:cNvSpPr/>
          <p:nvPr/>
        </p:nvSpPr>
        <p:spPr>
          <a:xfrm>
            <a:off x="4669036" y="2253615"/>
            <a:ext cx="3795474" cy="3012758"/>
          </a:xfrm>
          <a:prstGeom prst="roundRect">
            <a:avLst>
              <a:gd name="adj" fmla="val 2707"/>
            </a:avLst>
          </a:prstGeom>
          <a:solidFill>
            <a:srgbClr val="CCEEFF"/>
          </a:solidFill>
          <a:ln w="7620">
            <a:solidFill>
              <a:srgbClr val="B2D4E5"/>
            </a:solidFill>
            <a:prstDash val="solid"/>
          </a:ln>
        </p:spPr>
      </p:sp>
      <p:sp>
        <p:nvSpPr>
          <p:cNvPr id="8" name="Text 5"/>
          <p:cNvSpPr/>
          <p:nvPr/>
        </p:nvSpPr>
        <p:spPr>
          <a:xfrm>
            <a:off x="4870728" y="2455307"/>
            <a:ext cx="2711529" cy="318492"/>
          </a:xfrm>
          <a:prstGeom prst="rect">
            <a:avLst/>
          </a:prstGeom>
          <a:noFill/>
          <a:ln/>
        </p:spPr>
        <p:txBody>
          <a:bodyPr wrap="none" lIns="0" tIns="0" rIns="0" bIns="0" rtlCol="0" anchor="t"/>
          <a:lstStyle/>
          <a:p>
            <a:pPr marL="0" indent="0">
              <a:lnSpc>
                <a:spcPts val="2500"/>
              </a:lnSpc>
              <a:buNone/>
            </a:pPr>
            <a:r>
              <a:rPr lang="en-US" sz="2000" b="1" dirty="0">
                <a:solidFill>
                  <a:srgbClr val="272525"/>
                </a:solidFill>
                <a:latin typeface="Petrona Bold" pitchFamily="34" charset="0"/>
                <a:ea typeface="Petrona Bold" pitchFamily="34" charset="-122"/>
                <a:cs typeface="Petrona Bold" pitchFamily="34" charset="-120"/>
              </a:rPr>
              <a:t>Vulnerable Livelihoods</a:t>
            </a:r>
            <a:endParaRPr lang="en-US" sz="2000" dirty="0"/>
          </a:p>
        </p:txBody>
      </p:sp>
      <p:sp>
        <p:nvSpPr>
          <p:cNvPr id="9" name="Text 6"/>
          <p:cNvSpPr/>
          <p:nvPr/>
        </p:nvSpPr>
        <p:spPr>
          <a:xfrm>
            <a:off x="4870728" y="2890242"/>
            <a:ext cx="3392091" cy="2174438"/>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Inter" pitchFamily="34" charset="0"/>
                <a:ea typeface="Inter" pitchFamily="34" charset="-122"/>
                <a:cs typeface="Inter" pitchFamily="34" charset="-120"/>
              </a:rPr>
              <a:t>Refers to livelihoods that are highly susceptible to shocks and stresses, such as climate change, economic downturns, or conflict. These livelihoods often depend heavily on natural resources and are vulnerable to environmental degradation.</a:t>
            </a:r>
            <a:endParaRPr lang="en-US" sz="1500" dirty="0"/>
          </a:p>
        </p:txBody>
      </p:sp>
      <p:sp>
        <p:nvSpPr>
          <p:cNvPr id="10" name="Shape 7"/>
          <p:cNvSpPr/>
          <p:nvPr/>
        </p:nvSpPr>
        <p:spPr>
          <a:xfrm>
            <a:off x="679490" y="5460444"/>
            <a:ext cx="7785021" cy="2080855"/>
          </a:xfrm>
          <a:prstGeom prst="roundRect">
            <a:avLst>
              <a:gd name="adj" fmla="val 3919"/>
            </a:avLst>
          </a:prstGeom>
          <a:solidFill>
            <a:srgbClr val="CCEEFF"/>
          </a:solidFill>
          <a:ln w="7620">
            <a:solidFill>
              <a:srgbClr val="B2D4E5"/>
            </a:solidFill>
            <a:prstDash val="solid"/>
          </a:ln>
        </p:spPr>
      </p:sp>
      <p:sp>
        <p:nvSpPr>
          <p:cNvPr id="11" name="Text 8"/>
          <p:cNvSpPr/>
          <p:nvPr/>
        </p:nvSpPr>
        <p:spPr>
          <a:xfrm>
            <a:off x="881182" y="5662136"/>
            <a:ext cx="3058835" cy="318492"/>
          </a:xfrm>
          <a:prstGeom prst="rect">
            <a:avLst/>
          </a:prstGeom>
          <a:noFill/>
          <a:ln/>
        </p:spPr>
        <p:txBody>
          <a:bodyPr wrap="none" lIns="0" tIns="0" rIns="0" bIns="0" rtlCol="0" anchor="t"/>
          <a:lstStyle/>
          <a:p>
            <a:pPr marL="0" indent="0">
              <a:lnSpc>
                <a:spcPts val="2500"/>
              </a:lnSpc>
              <a:buNone/>
            </a:pPr>
            <a:r>
              <a:rPr lang="en-US" sz="2000" b="1" dirty="0">
                <a:solidFill>
                  <a:srgbClr val="272525"/>
                </a:solidFill>
                <a:latin typeface="Petrona Bold" pitchFamily="34" charset="0"/>
                <a:ea typeface="Petrona Bold" pitchFamily="34" charset="-122"/>
                <a:cs typeface="Petrona Bold" pitchFamily="34" charset="-120"/>
              </a:rPr>
              <a:t>Livelihood Diversification</a:t>
            </a:r>
            <a:endParaRPr lang="en-US" sz="2000" dirty="0"/>
          </a:p>
        </p:txBody>
      </p:sp>
      <p:sp>
        <p:nvSpPr>
          <p:cNvPr id="12" name="Text 9"/>
          <p:cNvSpPr/>
          <p:nvPr/>
        </p:nvSpPr>
        <p:spPr>
          <a:xfrm>
            <a:off x="881182" y="6097072"/>
            <a:ext cx="7381637" cy="1242536"/>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Inter" pitchFamily="34" charset="0"/>
                <a:ea typeface="Inter" pitchFamily="34" charset="-122"/>
                <a:cs typeface="Inter" pitchFamily="34" charset="-120"/>
              </a:rPr>
              <a:t>Involves expanding income sources and reducing dependence on a single source of income. It can involve exploring new economic activities, developing new skills, or accessing new markets. This helps to reduce vulnerability and enhance resilience.</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62119" y="599123"/>
            <a:ext cx="13106162" cy="1428988"/>
          </a:xfrm>
          <a:prstGeom prst="rect">
            <a:avLst/>
          </a:prstGeom>
          <a:noFill/>
          <a:ln/>
        </p:spPr>
        <p:txBody>
          <a:bodyPr wrap="square" lIns="0" tIns="0" rIns="0" bIns="0" rtlCol="0" anchor="t"/>
          <a:lstStyle/>
          <a:p>
            <a:pPr marL="0" indent="0">
              <a:lnSpc>
                <a:spcPts val="5600"/>
              </a:lnSpc>
              <a:buNone/>
            </a:pPr>
            <a:r>
              <a:rPr lang="en-US" sz="4500" b="1" dirty="0">
                <a:solidFill>
                  <a:srgbClr val="000000"/>
                </a:solidFill>
                <a:latin typeface="Petrona Bold" pitchFamily="34" charset="0"/>
                <a:ea typeface="Petrona Bold" pitchFamily="34" charset="-122"/>
                <a:cs typeface="Petrona Bold" pitchFamily="34" charset="-120"/>
              </a:rPr>
              <a:t>Threats of Traditional Livelihoods from Globalization</a:t>
            </a:r>
            <a:endParaRPr lang="en-US" sz="4500" dirty="0"/>
          </a:p>
        </p:txBody>
      </p:sp>
      <p:sp>
        <p:nvSpPr>
          <p:cNvPr id="3" name="Shape 1"/>
          <p:cNvSpPr/>
          <p:nvPr/>
        </p:nvSpPr>
        <p:spPr>
          <a:xfrm>
            <a:off x="762119" y="2708434"/>
            <a:ext cx="489942" cy="489942"/>
          </a:xfrm>
          <a:prstGeom prst="roundRect">
            <a:avLst>
              <a:gd name="adj" fmla="val 18667"/>
            </a:avLst>
          </a:prstGeom>
          <a:solidFill>
            <a:srgbClr val="CCEEFF"/>
          </a:solidFill>
          <a:ln w="7620">
            <a:solidFill>
              <a:srgbClr val="B2D4E5"/>
            </a:solidFill>
            <a:prstDash val="solid"/>
          </a:ln>
        </p:spPr>
      </p:sp>
      <p:sp>
        <p:nvSpPr>
          <p:cNvPr id="4" name="Text 2"/>
          <p:cNvSpPr/>
          <p:nvPr/>
        </p:nvSpPr>
        <p:spPr>
          <a:xfrm>
            <a:off x="933688" y="2781895"/>
            <a:ext cx="146804" cy="343019"/>
          </a:xfrm>
          <a:prstGeom prst="rect">
            <a:avLst/>
          </a:prstGeom>
          <a:noFill/>
          <a:ln/>
        </p:spPr>
        <p:txBody>
          <a:bodyPr wrap="none" lIns="0" tIns="0" rIns="0" bIns="0" rtlCol="0" anchor="t"/>
          <a:lstStyle/>
          <a:p>
            <a:pPr marL="0" indent="0" algn="ctr">
              <a:lnSpc>
                <a:spcPts val="2700"/>
              </a:lnSpc>
              <a:buNone/>
            </a:pPr>
            <a:r>
              <a:rPr lang="en-US" sz="2700" b="1" dirty="0">
                <a:solidFill>
                  <a:srgbClr val="272525"/>
                </a:solidFill>
                <a:latin typeface="Petrona Bold" pitchFamily="34" charset="0"/>
                <a:ea typeface="Petrona Bold" pitchFamily="34" charset="-122"/>
                <a:cs typeface="Petrona Bold" pitchFamily="34" charset="-120"/>
              </a:rPr>
              <a:t>1</a:t>
            </a:r>
            <a:endParaRPr lang="en-US" sz="2700" dirty="0"/>
          </a:p>
        </p:txBody>
      </p:sp>
      <p:sp>
        <p:nvSpPr>
          <p:cNvPr id="5" name="Text 3"/>
          <p:cNvSpPr/>
          <p:nvPr/>
        </p:nvSpPr>
        <p:spPr>
          <a:xfrm>
            <a:off x="1469708" y="2708434"/>
            <a:ext cx="2857976" cy="357188"/>
          </a:xfrm>
          <a:prstGeom prst="rect">
            <a:avLst/>
          </a:prstGeom>
          <a:noFill/>
          <a:ln/>
        </p:spPr>
        <p:txBody>
          <a:bodyPr wrap="none" lIns="0" tIns="0" rIns="0" bIns="0" rtlCol="0" anchor="t"/>
          <a:lstStyle/>
          <a:p>
            <a:pPr marL="0" indent="0">
              <a:lnSpc>
                <a:spcPts val="2800"/>
              </a:lnSpc>
              <a:buNone/>
            </a:pPr>
            <a:r>
              <a:rPr lang="en-US" sz="2250" b="1" dirty="0">
                <a:solidFill>
                  <a:srgbClr val="272525"/>
                </a:solidFill>
                <a:latin typeface="Petrona Bold" pitchFamily="34" charset="0"/>
                <a:ea typeface="Petrona Bold" pitchFamily="34" charset="-122"/>
                <a:cs typeface="Petrona Bold" pitchFamily="34" charset="-120"/>
              </a:rPr>
              <a:t>Market Competition</a:t>
            </a:r>
            <a:endParaRPr lang="en-US" sz="2250" dirty="0"/>
          </a:p>
        </p:txBody>
      </p:sp>
      <p:sp>
        <p:nvSpPr>
          <p:cNvPr id="6" name="Text 4"/>
          <p:cNvSpPr/>
          <p:nvPr/>
        </p:nvSpPr>
        <p:spPr>
          <a:xfrm>
            <a:off x="1469708" y="3196233"/>
            <a:ext cx="5736669" cy="1393508"/>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Inter" pitchFamily="34" charset="0"/>
                <a:ea typeface="Inter" pitchFamily="34" charset="-122"/>
                <a:cs typeface="Inter" pitchFamily="34" charset="-120"/>
              </a:rPr>
              <a:t>Globalization can introduce competition from cheaper imported goods, impacting local producers and traditional markets. This can disrupt livelihoods and force individuals to adapt to new economic realities.</a:t>
            </a:r>
            <a:endParaRPr lang="en-US" sz="1700" dirty="0"/>
          </a:p>
        </p:txBody>
      </p:sp>
      <p:sp>
        <p:nvSpPr>
          <p:cNvPr id="7" name="Shape 5"/>
          <p:cNvSpPr/>
          <p:nvPr/>
        </p:nvSpPr>
        <p:spPr>
          <a:xfrm>
            <a:off x="7424023" y="2708434"/>
            <a:ext cx="489942" cy="489942"/>
          </a:xfrm>
          <a:prstGeom prst="roundRect">
            <a:avLst>
              <a:gd name="adj" fmla="val 18667"/>
            </a:avLst>
          </a:prstGeom>
          <a:solidFill>
            <a:srgbClr val="CCEEFF"/>
          </a:solidFill>
          <a:ln w="7620">
            <a:solidFill>
              <a:srgbClr val="B2D4E5"/>
            </a:solidFill>
            <a:prstDash val="solid"/>
          </a:ln>
        </p:spPr>
      </p:sp>
      <p:sp>
        <p:nvSpPr>
          <p:cNvPr id="8" name="Text 6"/>
          <p:cNvSpPr/>
          <p:nvPr/>
        </p:nvSpPr>
        <p:spPr>
          <a:xfrm>
            <a:off x="7571780" y="2781895"/>
            <a:ext cx="194429" cy="343019"/>
          </a:xfrm>
          <a:prstGeom prst="rect">
            <a:avLst/>
          </a:prstGeom>
          <a:noFill/>
          <a:ln/>
        </p:spPr>
        <p:txBody>
          <a:bodyPr wrap="none" lIns="0" tIns="0" rIns="0" bIns="0" rtlCol="0" anchor="t"/>
          <a:lstStyle/>
          <a:p>
            <a:pPr marL="0" indent="0" algn="ctr">
              <a:lnSpc>
                <a:spcPts val="2700"/>
              </a:lnSpc>
              <a:buNone/>
            </a:pPr>
            <a:r>
              <a:rPr lang="en-US" sz="2700" b="1" dirty="0">
                <a:solidFill>
                  <a:srgbClr val="272525"/>
                </a:solidFill>
                <a:latin typeface="Petrona Bold" pitchFamily="34" charset="0"/>
                <a:ea typeface="Petrona Bold" pitchFamily="34" charset="-122"/>
                <a:cs typeface="Petrona Bold" pitchFamily="34" charset="-120"/>
              </a:rPr>
              <a:t>2</a:t>
            </a:r>
            <a:endParaRPr lang="en-US" sz="2700" dirty="0"/>
          </a:p>
        </p:txBody>
      </p:sp>
      <p:sp>
        <p:nvSpPr>
          <p:cNvPr id="9" name="Text 7"/>
          <p:cNvSpPr/>
          <p:nvPr/>
        </p:nvSpPr>
        <p:spPr>
          <a:xfrm>
            <a:off x="8131612" y="2708434"/>
            <a:ext cx="3940254" cy="357188"/>
          </a:xfrm>
          <a:prstGeom prst="rect">
            <a:avLst/>
          </a:prstGeom>
          <a:noFill/>
          <a:ln/>
        </p:spPr>
        <p:txBody>
          <a:bodyPr wrap="none" lIns="0" tIns="0" rIns="0" bIns="0" rtlCol="0" anchor="t"/>
          <a:lstStyle/>
          <a:p>
            <a:pPr marL="0" indent="0">
              <a:lnSpc>
                <a:spcPts val="2800"/>
              </a:lnSpc>
              <a:buNone/>
            </a:pPr>
            <a:r>
              <a:rPr lang="en-US" sz="2250" b="1" dirty="0">
                <a:solidFill>
                  <a:srgbClr val="272525"/>
                </a:solidFill>
                <a:latin typeface="Petrona Bold" pitchFamily="34" charset="0"/>
                <a:ea typeface="Petrona Bold" pitchFamily="34" charset="-122"/>
                <a:cs typeface="Petrona Bold" pitchFamily="34" charset="-120"/>
              </a:rPr>
              <a:t>Loss of Traditional Knowledge</a:t>
            </a:r>
            <a:endParaRPr lang="en-US" sz="2250" dirty="0"/>
          </a:p>
        </p:txBody>
      </p:sp>
      <p:sp>
        <p:nvSpPr>
          <p:cNvPr id="10" name="Text 8"/>
          <p:cNvSpPr/>
          <p:nvPr/>
        </p:nvSpPr>
        <p:spPr>
          <a:xfrm>
            <a:off x="8131612" y="3196233"/>
            <a:ext cx="5736669" cy="1741884"/>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Inter" pitchFamily="34" charset="0"/>
                <a:ea typeface="Inter" pitchFamily="34" charset="-122"/>
                <a:cs typeface="Inter" pitchFamily="34" charset="-120"/>
              </a:rPr>
              <a:t>Globalization can lead to the erosion of traditional knowledge and practices, as communities adopt new technologies and lifestyles. This loss can undermine the foundation of sustainable livelihoods and ecological understanding.</a:t>
            </a:r>
            <a:endParaRPr lang="en-US" sz="1700" dirty="0"/>
          </a:p>
        </p:txBody>
      </p:sp>
      <p:sp>
        <p:nvSpPr>
          <p:cNvPr id="11" name="Shape 9"/>
          <p:cNvSpPr/>
          <p:nvPr/>
        </p:nvSpPr>
        <p:spPr>
          <a:xfrm>
            <a:off x="762119" y="5400675"/>
            <a:ext cx="489942" cy="489942"/>
          </a:xfrm>
          <a:prstGeom prst="roundRect">
            <a:avLst>
              <a:gd name="adj" fmla="val 18667"/>
            </a:avLst>
          </a:prstGeom>
          <a:solidFill>
            <a:srgbClr val="CCEEFF"/>
          </a:solidFill>
          <a:ln w="7620">
            <a:solidFill>
              <a:srgbClr val="B2D4E5"/>
            </a:solidFill>
            <a:prstDash val="solid"/>
          </a:ln>
        </p:spPr>
      </p:sp>
      <p:sp>
        <p:nvSpPr>
          <p:cNvPr id="12" name="Text 10"/>
          <p:cNvSpPr/>
          <p:nvPr/>
        </p:nvSpPr>
        <p:spPr>
          <a:xfrm>
            <a:off x="909995" y="5474137"/>
            <a:ext cx="194191" cy="343019"/>
          </a:xfrm>
          <a:prstGeom prst="rect">
            <a:avLst/>
          </a:prstGeom>
          <a:noFill/>
          <a:ln/>
        </p:spPr>
        <p:txBody>
          <a:bodyPr wrap="none" lIns="0" tIns="0" rIns="0" bIns="0" rtlCol="0" anchor="t"/>
          <a:lstStyle/>
          <a:p>
            <a:pPr marL="0" indent="0" algn="ctr">
              <a:lnSpc>
                <a:spcPts val="2700"/>
              </a:lnSpc>
              <a:buNone/>
            </a:pPr>
            <a:r>
              <a:rPr lang="en-US" sz="2700" b="1" dirty="0">
                <a:solidFill>
                  <a:srgbClr val="272525"/>
                </a:solidFill>
                <a:latin typeface="Petrona Bold" pitchFamily="34" charset="0"/>
                <a:ea typeface="Petrona Bold" pitchFamily="34" charset="-122"/>
                <a:cs typeface="Petrona Bold" pitchFamily="34" charset="-120"/>
              </a:rPr>
              <a:t>3</a:t>
            </a:r>
            <a:endParaRPr lang="en-US" sz="2700" dirty="0"/>
          </a:p>
        </p:txBody>
      </p:sp>
      <p:sp>
        <p:nvSpPr>
          <p:cNvPr id="13" name="Text 11"/>
          <p:cNvSpPr/>
          <p:nvPr/>
        </p:nvSpPr>
        <p:spPr>
          <a:xfrm>
            <a:off x="1469708" y="5400675"/>
            <a:ext cx="3663077" cy="357188"/>
          </a:xfrm>
          <a:prstGeom prst="rect">
            <a:avLst/>
          </a:prstGeom>
          <a:noFill/>
          <a:ln/>
        </p:spPr>
        <p:txBody>
          <a:bodyPr wrap="none" lIns="0" tIns="0" rIns="0" bIns="0" rtlCol="0" anchor="t"/>
          <a:lstStyle/>
          <a:p>
            <a:pPr marL="0" indent="0">
              <a:lnSpc>
                <a:spcPts val="2800"/>
              </a:lnSpc>
              <a:buNone/>
            </a:pPr>
            <a:r>
              <a:rPr lang="en-US" sz="2250" b="1" dirty="0">
                <a:solidFill>
                  <a:srgbClr val="272525"/>
                </a:solidFill>
                <a:latin typeface="Petrona Bold" pitchFamily="34" charset="0"/>
                <a:ea typeface="Petrona Bold" pitchFamily="34" charset="-122"/>
                <a:cs typeface="Petrona Bold" pitchFamily="34" charset="-120"/>
              </a:rPr>
              <a:t>Environmental Degradation</a:t>
            </a:r>
            <a:endParaRPr lang="en-US" sz="2250" dirty="0"/>
          </a:p>
        </p:txBody>
      </p:sp>
      <p:sp>
        <p:nvSpPr>
          <p:cNvPr id="14" name="Text 12"/>
          <p:cNvSpPr/>
          <p:nvPr/>
        </p:nvSpPr>
        <p:spPr>
          <a:xfrm>
            <a:off x="1469708" y="5888474"/>
            <a:ext cx="5736669" cy="1741884"/>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Inter" pitchFamily="34" charset="0"/>
                <a:ea typeface="Inter" pitchFamily="34" charset="-122"/>
                <a:cs typeface="Inter" pitchFamily="34" charset="-120"/>
              </a:rPr>
              <a:t>Increased demand for resources, driven by globalization, can lead to unsustainable practices like deforestation, overfishing, and pollution. This threatens the very foundation of livelihoods that depend on healthy ecosystems.</a:t>
            </a:r>
            <a:endParaRPr lang="en-US" sz="1700" dirty="0"/>
          </a:p>
        </p:txBody>
      </p:sp>
      <p:sp>
        <p:nvSpPr>
          <p:cNvPr id="15" name="Shape 13"/>
          <p:cNvSpPr/>
          <p:nvPr/>
        </p:nvSpPr>
        <p:spPr>
          <a:xfrm>
            <a:off x="7424023" y="5400675"/>
            <a:ext cx="489942" cy="489942"/>
          </a:xfrm>
          <a:prstGeom prst="roundRect">
            <a:avLst>
              <a:gd name="adj" fmla="val 18667"/>
            </a:avLst>
          </a:prstGeom>
          <a:solidFill>
            <a:srgbClr val="CCEEFF"/>
          </a:solidFill>
          <a:ln w="7620">
            <a:solidFill>
              <a:srgbClr val="B2D4E5"/>
            </a:solidFill>
            <a:prstDash val="solid"/>
          </a:ln>
        </p:spPr>
      </p:sp>
      <p:sp>
        <p:nvSpPr>
          <p:cNvPr id="16" name="Text 14"/>
          <p:cNvSpPr/>
          <p:nvPr/>
        </p:nvSpPr>
        <p:spPr>
          <a:xfrm>
            <a:off x="7576542" y="5474137"/>
            <a:ext cx="184904" cy="343019"/>
          </a:xfrm>
          <a:prstGeom prst="rect">
            <a:avLst/>
          </a:prstGeom>
          <a:noFill/>
          <a:ln/>
        </p:spPr>
        <p:txBody>
          <a:bodyPr wrap="none" lIns="0" tIns="0" rIns="0" bIns="0" rtlCol="0" anchor="t"/>
          <a:lstStyle/>
          <a:p>
            <a:pPr marL="0" indent="0" algn="ctr">
              <a:lnSpc>
                <a:spcPts val="2700"/>
              </a:lnSpc>
              <a:buNone/>
            </a:pPr>
            <a:r>
              <a:rPr lang="en-US" sz="2700" b="1" dirty="0">
                <a:solidFill>
                  <a:srgbClr val="272525"/>
                </a:solidFill>
                <a:latin typeface="Petrona Bold" pitchFamily="34" charset="0"/>
                <a:ea typeface="Petrona Bold" pitchFamily="34" charset="-122"/>
                <a:cs typeface="Petrona Bold" pitchFamily="34" charset="-120"/>
              </a:rPr>
              <a:t>4</a:t>
            </a:r>
            <a:endParaRPr lang="en-US" sz="2700" dirty="0"/>
          </a:p>
        </p:txBody>
      </p:sp>
      <p:sp>
        <p:nvSpPr>
          <p:cNvPr id="17" name="Text 15"/>
          <p:cNvSpPr/>
          <p:nvPr/>
        </p:nvSpPr>
        <p:spPr>
          <a:xfrm>
            <a:off x="8131612" y="5400675"/>
            <a:ext cx="3616762" cy="357188"/>
          </a:xfrm>
          <a:prstGeom prst="rect">
            <a:avLst/>
          </a:prstGeom>
          <a:noFill/>
          <a:ln/>
        </p:spPr>
        <p:txBody>
          <a:bodyPr wrap="none" lIns="0" tIns="0" rIns="0" bIns="0" rtlCol="0" anchor="t"/>
          <a:lstStyle/>
          <a:p>
            <a:pPr marL="0" indent="0">
              <a:lnSpc>
                <a:spcPts val="2800"/>
              </a:lnSpc>
              <a:buNone/>
            </a:pPr>
            <a:r>
              <a:rPr lang="en-US" sz="2250" b="1" dirty="0">
                <a:solidFill>
                  <a:srgbClr val="272525"/>
                </a:solidFill>
                <a:latin typeface="Petrona Bold" pitchFamily="34" charset="0"/>
                <a:ea typeface="Petrona Bold" pitchFamily="34" charset="-122"/>
                <a:cs typeface="Petrona Bold" pitchFamily="34" charset="-120"/>
              </a:rPr>
              <a:t>Exploitation and Inequality</a:t>
            </a:r>
            <a:endParaRPr lang="en-US" sz="2250" dirty="0"/>
          </a:p>
        </p:txBody>
      </p:sp>
      <p:sp>
        <p:nvSpPr>
          <p:cNvPr id="18" name="Text 16"/>
          <p:cNvSpPr/>
          <p:nvPr/>
        </p:nvSpPr>
        <p:spPr>
          <a:xfrm>
            <a:off x="8131612" y="5888474"/>
            <a:ext cx="5736669" cy="1393508"/>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Inter" pitchFamily="34" charset="0"/>
                <a:ea typeface="Inter" pitchFamily="34" charset="-122"/>
                <a:cs typeface="Inter" pitchFamily="34" charset="-120"/>
              </a:rPr>
              <a:t>Globalization can create inequalities and exploit vulnerable populations. This can lead to the displacement of traditional livelihoods, social unrest, and exacerbate poverty.</a:t>
            </a:r>
            <a:endParaRPr lang="en-US" sz="1700" dirty="0"/>
          </a:p>
        </p:txBody>
      </p:sp>
      <p:pic>
        <p:nvPicPr>
          <p:cNvPr id="20" name="Picture 19">
            <a:extLst>
              <a:ext uri="{FF2B5EF4-FFF2-40B4-BE49-F238E27FC236}">
                <a16:creationId xmlns:a16="http://schemas.microsoft.com/office/drawing/2014/main" xmlns="" id="{C3A1D9B3-784C-E697-CB89-7C921F9D4829}"/>
              </a:ext>
            </a:extLst>
          </p:cNvPr>
          <p:cNvPicPr>
            <a:picLocks noChangeAspect="1"/>
          </p:cNvPicPr>
          <p:nvPr/>
        </p:nvPicPr>
        <p:blipFill>
          <a:blip r:embed="rId3"/>
          <a:stretch>
            <a:fillRect/>
          </a:stretch>
        </p:blipFill>
        <p:spPr>
          <a:xfrm>
            <a:off x="12071866" y="7746784"/>
            <a:ext cx="2476846" cy="4382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26281" y="873323"/>
            <a:ext cx="7935992" cy="680799"/>
          </a:xfrm>
          <a:prstGeom prst="rect">
            <a:avLst/>
          </a:prstGeom>
          <a:noFill/>
          <a:ln/>
        </p:spPr>
        <p:txBody>
          <a:bodyPr wrap="none" lIns="0" tIns="0" rIns="0" bIns="0" rtlCol="0" anchor="t"/>
          <a:lstStyle/>
          <a:p>
            <a:pPr marL="0" indent="0">
              <a:lnSpc>
                <a:spcPts val="5350"/>
              </a:lnSpc>
              <a:buNone/>
            </a:pPr>
            <a:r>
              <a:rPr lang="en-US" sz="4250" b="1" dirty="0">
                <a:solidFill>
                  <a:srgbClr val="000000"/>
                </a:solidFill>
                <a:latin typeface="Petrona Bold" pitchFamily="34" charset="0"/>
                <a:ea typeface="Petrona Bold" pitchFamily="34" charset="-122"/>
                <a:cs typeface="Petrona Bold" pitchFamily="34" charset="-120"/>
              </a:rPr>
              <a:t>Climate Change and Its Impacts</a:t>
            </a:r>
            <a:endParaRPr lang="en-US" sz="4250" dirty="0"/>
          </a:p>
        </p:txBody>
      </p:sp>
      <p:sp>
        <p:nvSpPr>
          <p:cNvPr id="3" name="Shape 1"/>
          <p:cNvSpPr/>
          <p:nvPr/>
        </p:nvSpPr>
        <p:spPr>
          <a:xfrm>
            <a:off x="726281" y="2280404"/>
            <a:ext cx="13177837" cy="22860"/>
          </a:xfrm>
          <a:prstGeom prst="roundRect">
            <a:avLst>
              <a:gd name="adj" fmla="val 381286"/>
            </a:avLst>
          </a:prstGeom>
          <a:solidFill>
            <a:srgbClr val="B2D4E5"/>
          </a:solidFill>
          <a:ln/>
        </p:spPr>
      </p:sp>
      <p:sp>
        <p:nvSpPr>
          <p:cNvPr id="4" name="Shape 2"/>
          <p:cNvSpPr/>
          <p:nvPr/>
        </p:nvSpPr>
        <p:spPr>
          <a:xfrm>
            <a:off x="2284095" y="2280345"/>
            <a:ext cx="22860" cy="726281"/>
          </a:xfrm>
          <a:prstGeom prst="roundRect">
            <a:avLst>
              <a:gd name="adj" fmla="val 381286"/>
            </a:avLst>
          </a:prstGeom>
          <a:solidFill>
            <a:srgbClr val="B2D4E5"/>
          </a:solidFill>
          <a:ln/>
        </p:spPr>
      </p:sp>
      <p:sp>
        <p:nvSpPr>
          <p:cNvPr id="5" name="Shape 3"/>
          <p:cNvSpPr/>
          <p:nvPr/>
        </p:nvSpPr>
        <p:spPr>
          <a:xfrm>
            <a:off x="2062163" y="2046982"/>
            <a:ext cx="466844" cy="466844"/>
          </a:xfrm>
          <a:prstGeom prst="roundRect">
            <a:avLst>
              <a:gd name="adj" fmla="val 18670"/>
            </a:avLst>
          </a:prstGeom>
          <a:solidFill>
            <a:srgbClr val="CCEEFF"/>
          </a:solidFill>
          <a:ln w="7620">
            <a:solidFill>
              <a:srgbClr val="B2D4E5"/>
            </a:solidFill>
            <a:prstDash val="solid"/>
          </a:ln>
        </p:spPr>
      </p:sp>
      <p:sp>
        <p:nvSpPr>
          <p:cNvPr id="6" name="Text 4"/>
          <p:cNvSpPr/>
          <p:nvPr/>
        </p:nvSpPr>
        <p:spPr>
          <a:xfrm>
            <a:off x="2225635" y="2116991"/>
            <a:ext cx="139898" cy="326827"/>
          </a:xfrm>
          <a:prstGeom prst="rect">
            <a:avLst/>
          </a:prstGeom>
          <a:noFill/>
          <a:ln/>
        </p:spPr>
        <p:txBody>
          <a:bodyPr wrap="none" lIns="0" tIns="0" rIns="0" bIns="0" rtlCol="0" anchor="t"/>
          <a:lstStyle/>
          <a:p>
            <a:pPr marL="0" indent="0" algn="ctr">
              <a:lnSpc>
                <a:spcPts val="2550"/>
              </a:lnSpc>
              <a:buNone/>
            </a:pPr>
            <a:r>
              <a:rPr lang="en-US" sz="2550" b="1" dirty="0">
                <a:solidFill>
                  <a:srgbClr val="272525"/>
                </a:solidFill>
                <a:latin typeface="Petrona Bold" pitchFamily="34" charset="0"/>
                <a:ea typeface="Petrona Bold" pitchFamily="34" charset="-122"/>
                <a:cs typeface="Petrona Bold" pitchFamily="34" charset="-120"/>
              </a:rPr>
              <a:t>1</a:t>
            </a:r>
            <a:endParaRPr lang="en-US" sz="2550" dirty="0"/>
          </a:p>
        </p:txBody>
      </p:sp>
      <p:sp>
        <p:nvSpPr>
          <p:cNvPr id="7" name="Text 5"/>
          <p:cNvSpPr/>
          <p:nvPr/>
        </p:nvSpPr>
        <p:spPr>
          <a:xfrm>
            <a:off x="933807" y="3214211"/>
            <a:ext cx="2723674" cy="1362075"/>
          </a:xfrm>
          <a:prstGeom prst="rect">
            <a:avLst/>
          </a:prstGeom>
          <a:noFill/>
          <a:ln/>
        </p:spPr>
        <p:txBody>
          <a:bodyPr wrap="square" lIns="0" tIns="0" rIns="0" bIns="0" rtlCol="0" anchor="t"/>
          <a:lstStyle/>
          <a:p>
            <a:pPr marL="0" indent="0" algn="ctr">
              <a:lnSpc>
                <a:spcPts val="2650"/>
              </a:lnSpc>
              <a:buNone/>
            </a:pPr>
            <a:r>
              <a:rPr lang="en-US" sz="2100" b="1" dirty="0">
                <a:solidFill>
                  <a:srgbClr val="272525"/>
                </a:solidFill>
                <a:latin typeface="Petrona Bold" pitchFamily="34" charset="0"/>
                <a:ea typeface="Petrona Bold" pitchFamily="34" charset="-122"/>
                <a:cs typeface="Petrona Bold" pitchFamily="34" charset="-120"/>
              </a:rPr>
              <a:t>Increased Frequency and Intensity of Extreme Weather Events</a:t>
            </a:r>
            <a:endParaRPr lang="en-US" sz="2100" dirty="0"/>
          </a:p>
        </p:txBody>
      </p:sp>
      <p:sp>
        <p:nvSpPr>
          <p:cNvPr id="8" name="Text 6"/>
          <p:cNvSpPr/>
          <p:nvPr/>
        </p:nvSpPr>
        <p:spPr>
          <a:xfrm>
            <a:off x="933807" y="4700707"/>
            <a:ext cx="2723674" cy="2655570"/>
          </a:xfrm>
          <a:prstGeom prst="rect">
            <a:avLst/>
          </a:prstGeom>
          <a:noFill/>
          <a:ln/>
        </p:spPr>
        <p:txBody>
          <a:bodyPr wrap="square" lIns="0" tIns="0" rIns="0" bIns="0" rtlCol="0" anchor="t"/>
          <a:lstStyle/>
          <a:p>
            <a:pPr marL="0" indent="0" algn="ctr">
              <a:lnSpc>
                <a:spcPts val="2600"/>
              </a:lnSpc>
              <a:buNone/>
            </a:pPr>
            <a:r>
              <a:rPr lang="en-US" sz="1600" dirty="0">
                <a:solidFill>
                  <a:srgbClr val="272525"/>
                </a:solidFill>
                <a:latin typeface="Inter" pitchFamily="34" charset="0"/>
                <a:ea typeface="Inter" pitchFamily="34" charset="-122"/>
                <a:cs typeface="Inter" pitchFamily="34" charset="-120"/>
              </a:rPr>
              <a:t>Climate change is leading to more frequent and intense droughts, floods, heat waves, and storms, all of which can disrupt agricultural production, damage infrastructure, and threaten human lives.</a:t>
            </a:r>
            <a:endParaRPr lang="en-US" sz="1600" dirty="0"/>
          </a:p>
        </p:txBody>
      </p:sp>
      <p:sp>
        <p:nvSpPr>
          <p:cNvPr id="9" name="Shape 7"/>
          <p:cNvSpPr/>
          <p:nvPr/>
        </p:nvSpPr>
        <p:spPr>
          <a:xfrm>
            <a:off x="5630347" y="2280345"/>
            <a:ext cx="22860" cy="726281"/>
          </a:xfrm>
          <a:prstGeom prst="roundRect">
            <a:avLst>
              <a:gd name="adj" fmla="val 381286"/>
            </a:avLst>
          </a:prstGeom>
          <a:solidFill>
            <a:srgbClr val="B2D4E5"/>
          </a:solidFill>
          <a:ln/>
        </p:spPr>
      </p:sp>
      <p:sp>
        <p:nvSpPr>
          <p:cNvPr id="10" name="Shape 8"/>
          <p:cNvSpPr/>
          <p:nvPr/>
        </p:nvSpPr>
        <p:spPr>
          <a:xfrm>
            <a:off x="5408414" y="2046982"/>
            <a:ext cx="466844" cy="466844"/>
          </a:xfrm>
          <a:prstGeom prst="roundRect">
            <a:avLst>
              <a:gd name="adj" fmla="val 18670"/>
            </a:avLst>
          </a:prstGeom>
          <a:solidFill>
            <a:srgbClr val="CCEEFF"/>
          </a:solidFill>
          <a:ln w="7620">
            <a:solidFill>
              <a:srgbClr val="B2D4E5"/>
            </a:solidFill>
            <a:prstDash val="solid"/>
          </a:ln>
        </p:spPr>
      </p:sp>
      <p:sp>
        <p:nvSpPr>
          <p:cNvPr id="11" name="Text 9"/>
          <p:cNvSpPr/>
          <p:nvPr/>
        </p:nvSpPr>
        <p:spPr>
          <a:xfrm>
            <a:off x="5549146" y="2116991"/>
            <a:ext cx="185261" cy="326827"/>
          </a:xfrm>
          <a:prstGeom prst="rect">
            <a:avLst/>
          </a:prstGeom>
          <a:noFill/>
          <a:ln/>
        </p:spPr>
        <p:txBody>
          <a:bodyPr wrap="none" lIns="0" tIns="0" rIns="0" bIns="0" rtlCol="0" anchor="t"/>
          <a:lstStyle/>
          <a:p>
            <a:pPr marL="0" indent="0" algn="ctr">
              <a:lnSpc>
                <a:spcPts val="2550"/>
              </a:lnSpc>
              <a:buNone/>
            </a:pPr>
            <a:r>
              <a:rPr lang="en-US" sz="2550" b="1" dirty="0">
                <a:solidFill>
                  <a:srgbClr val="272525"/>
                </a:solidFill>
                <a:latin typeface="Petrona Bold" pitchFamily="34" charset="0"/>
                <a:ea typeface="Petrona Bold" pitchFamily="34" charset="-122"/>
                <a:cs typeface="Petrona Bold" pitchFamily="34" charset="-120"/>
              </a:rPr>
              <a:t>2</a:t>
            </a:r>
            <a:endParaRPr lang="en-US" sz="2550" dirty="0"/>
          </a:p>
        </p:txBody>
      </p:sp>
      <p:sp>
        <p:nvSpPr>
          <p:cNvPr id="12" name="Text 10"/>
          <p:cNvSpPr/>
          <p:nvPr/>
        </p:nvSpPr>
        <p:spPr>
          <a:xfrm>
            <a:off x="4280059" y="3214211"/>
            <a:ext cx="2723793" cy="681038"/>
          </a:xfrm>
          <a:prstGeom prst="rect">
            <a:avLst/>
          </a:prstGeom>
          <a:noFill/>
          <a:ln/>
        </p:spPr>
        <p:txBody>
          <a:bodyPr wrap="square" lIns="0" tIns="0" rIns="0" bIns="0" rtlCol="0" anchor="t"/>
          <a:lstStyle/>
          <a:p>
            <a:pPr marL="0" indent="0" algn="ctr">
              <a:lnSpc>
                <a:spcPts val="2650"/>
              </a:lnSpc>
              <a:buNone/>
            </a:pPr>
            <a:r>
              <a:rPr lang="en-US" sz="2100" b="1" dirty="0">
                <a:solidFill>
                  <a:srgbClr val="272525"/>
                </a:solidFill>
                <a:latin typeface="Petrona Bold" pitchFamily="34" charset="0"/>
                <a:ea typeface="Petrona Bold" pitchFamily="34" charset="-122"/>
                <a:cs typeface="Petrona Bold" pitchFamily="34" charset="-120"/>
              </a:rPr>
              <a:t>Changes in Rainfall Patterns</a:t>
            </a:r>
            <a:endParaRPr lang="en-US" sz="2100" dirty="0"/>
          </a:p>
        </p:txBody>
      </p:sp>
      <p:sp>
        <p:nvSpPr>
          <p:cNvPr id="13" name="Text 11"/>
          <p:cNvSpPr/>
          <p:nvPr/>
        </p:nvSpPr>
        <p:spPr>
          <a:xfrm>
            <a:off x="4280059" y="4019669"/>
            <a:ext cx="2723793" cy="2987516"/>
          </a:xfrm>
          <a:prstGeom prst="rect">
            <a:avLst/>
          </a:prstGeom>
          <a:noFill/>
          <a:ln/>
        </p:spPr>
        <p:txBody>
          <a:bodyPr wrap="square" lIns="0" tIns="0" rIns="0" bIns="0" rtlCol="0" anchor="t"/>
          <a:lstStyle/>
          <a:p>
            <a:pPr marL="0" indent="0" algn="ctr">
              <a:lnSpc>
                <a:spcPts val="2600"/>
              </a:lnSpc>
              <a:buNone/>
            </a:pPr>
            <a:r>
              <a:rPr lang="en-US" sz="1600" dirty="0">
                <a:solidFill>
                  <a:srgbClr val="272525"/>
                </a:solidFill>
                <a:latin typeface="Inter" pitchFamily="34" charset="0"/>
                <a:ea typeface="Inter" pitchFamily="34" charset="-122"/>
                <a:cs typeface="Inter" pitchFamily="34" charset="-120"/>
              </a:rPr>
              <a:t>Shifting rainfall patterns can disrupt agricultural cycles, leading to crop failures and water scarcity, particularly in regions already experiencing water stress. This can lead to food insecurity and migration.</a:t>
            </a:r>
            <a:endParaRPr lang="en-US" sz="1600" dirty="0"/>
          </a:p>
        </p:txBody>
      </p:sp>
      <p:sp>
        <p:nvSpPr>
          <p:cNvPr id="14" name="Shape 12"/>
          <p:cNvSpPr/>
          <p:nvPr/>
        </p:nvSpPr>
        <p:spPr>
          <a:xfrm>
            <a:off x="8976717" y="2280345"/>
            <a:ext cx="22860" cy="726281"/>
          </a:xfrm>
          <a:prstGeom prst="roundRect">
            <a:avLst>
              <a:gd name="adj" fmla="val 381286"/>
            </a:avLst>
          </a:prstGeom>
          <a:solidFill>
            <a:srgbClr val="B2D4E5"/>
          </a:solidFill>
          <a:ln/>
        </p:spPr>
      </p:sp>
      <p:sp>
        <p:nvSpPr>
          <p:cNvPr id="15" name="Shape 13"/>
          <p:cNvSpPr/>
          <p:nvPr/>
        </p:nvSpPr>
        <p:spPr>
          <a:xfrm>
            <a:off x="8754785" y="2046982"/>
            <a:ext cx="466844" cy="466844"/>
          </a:xfrm>
          <a:prstGeom prst="roundRect">
            <a:avLst>
              <a:gd name="adj" fmla="val 18670"/>
            </a:avLst>
          </a:prstGeom>
          <a:solidFill>
            <a:srgbClr val="CCEEFF"/>
          </a:solidFill>
          <a:ln w="7620">
            <a:solidFill>
              <a:srgbClr val="B2D4E5"/>
            </a:solidFill>
            <a:prstDash val="solid"/>
          </a:ln>
        </p:spPr>
      </p:sp>
      <p:sp>
        <p:nvSpPr>
          <p:cNvPr id="16" name="Text 14"/>
          <p:cNvSpPr/>
          <p:nvPr/>
        </p:nvSpPr>
        <p:spPr>
          <a:xfrm>
            <a:off x="8895636" y="2116991"/>
            <a:ext cx="185023" cy="326827"/>
          </a:xfrm>
          <a:prstGeom prst="rect">
            <a:avLst/>
          </a:prstGeom>
          <a:noFill/>
          <a:ln/>
        </p:spPr>
        <p:txBody>
          <a:bodyPr wrap="none" lIns="0" tIns="0" rIns="0" bIns="0" rtlCol="0" anchor="t"/>
          <a:lstStyle/>
          <a:p>
            <a:pPr marL="0" indent="0" algn="ctr">
              <a:lnSpc>
                <a:spcPts val="2550"/>
              </a:lnSpc>
              <a:buNone/>
            </a:pPr>
            <a:r>
              <a:rPr lang="en-US" sz="2550" b="1" dirty="0">
                <a:solidFill>
                  <a:srgbClr val="272525"/>
                </a:solidFill>
                <a:latin typeface="Petrona Bold" pitchFamily="34" charset="0"/>
                <a:ea typeface="Petrona Bold" pitchFamily="34" charset="-122"/>
                <a:cs typeface="Petrona Bold" pitchFamily="34" charset="-120"/>
              </a:rPr>
              <a:t>3</a:t>
            </a:r>
            <a:endParaRPr lang="en-US" sz="2550" dirty="0"/>
          </a:p>
        </p:txBody>
      </p:sp>
      <p:sp>
        <p:nvSpPr>
          <p:cNvPr id="17" name="Text 15"/>
          <p:cNvSpPr/>
          <p:nvPr/>
        </p:nvSpPr>
        <p:spPr>
          <a:xfrm>
            <a:off x="7626429" y="3214211"/>
            <a:ext cx="2723793" cy="340519"/>
          </a:xfrm>
          <a:prstGeom prst="rect">
            <a:avLst/>
          </a:prstGeom>
          <a:noFill/>
          <a:ln/>
        </p:spPr>
        <p:txBody>
          <a:bodyPr wrap="none" lIns="0" tIns="0" rIns="0" bIns="0" rtlCol="0" anchor="t"/>
          <a:lstStyle/>
          <a:p>
            <a:pPr marL="0" indent="0" algn="ctr">
              <a:lnSpc>
                <a:spcPts val="2650"/>
              </a:lnSpc>
              <a:buNone/>
            </a:pPr>
            <a:r>
              <a:rPr lang="en-US" sz="2100" b="1" dirty="0">
                <a:solidFill>
                  <a:srgbClr val="272525"/>
                </a:solidFill>
                <a:latin typeface="Petrona Bold" pitchFamily="34" charset="0"/>
                <a:ea typeface="Petrona Bold" pitchFamily="34" charset="-122"/>
                <a:cs typeface="Petrona Bold" pitchFamily="34" charset="-120"/>
              </a:rPr>
              <a:t>Rising Sea Levels</a:t>
            </a:r>
            <a:endParaRPr lang="en-US" sz="2100" dirty="0"/>
          </a:p>
        </p:txBody>
      </p:sp>
      <p:sp>
        <p:nvSpPr>
          <p:cNvPr id="18" name="Text 16"/>
          <p:cNvSpPr/>
          <p:nvPr/>
        </p:nvSpPr>
        <p:spPr>
          <a:xfrm>
            <a:off x="7626429" y="3679150"/>
            <a:ext cx="2723793" cy="2987516"/>
          </a:xfrm>
          <a:prstGeom prst="rect">
            <a:avLst/>
          </a:prstGeom>
          <a:noFill/>
          <a:ln/>
        </p:spPr>
        <p:txBody>
          <a:bodyPr wrap="square" lIns="0" tIns="0" rIns="0" bIns="0" rtlCol="0" anchor="t"/>
          <a:lstStyle/>
          <a:p>
            <a:pPr marL="0" indent="0" algn="ctr">
              <a:lnSpc>
                <a:spcPts val="2600"/>
              </a:lnSpc>
              <a:buNone/>
            </a:pPr>
            <a:r>
              <a:rPr lang="en-US" sz="1600" dirty="0">
                <a:solidFill>
                  <a:srgbClr val="272525"/>
                </a:solidFill>
                <a:latin typeface="Inter" pitchFamily="34" charset="0"/>
                <a:ea typeface="Inter" pitchFamily="34" charset="-122"/>
                <a:cs typeface="Inter" pitchFamily="34" charset="-120"/>
              </a:rPr>
              <a:t>Rising sea levels threaten coastal communities, leading to flooding, erosion, and saltwater intrusion, impacting agriculture, fisheries, and tourism. This can force displacement and lead to economic hardship.</a:t>
            </a:r>
            <a:endParaRPr lang="en-US" sz="1600" dirty="0"/>
          </a:p>
        </p:txBody>
      </p:sp>
      <p:sp>
        <p:nvSpPr>
          <p:cNvPr id="19" name="Shape 17"/>
          <p:cNvSpPr/>
          <p:nvPr/>
        </p:nvSpPr>
        <p:spPr>
          <a:xfrm>
            <a:off x="12323088" y="2280345"/>
            <a:ext cx="22860" cy="726281"/>
          </a:xfrm>
          <a:prstGeom prst="roundRect">
            <a:avLst>
              <a:gd name="adj" fmla="val 381286"/>
            </a:avLst>
          </a:prstGeom>
          <a:solidFill>
            <a:srgbClr val="B2D4E5"/>
          </a:solidFill>
          <a:ln/>
        </p:spPr>
      </p:sp>
      <p:sp>
        <p:nvSpPr>
          <p:cNvPr id="20" name="Shape 18"/>
          <p:cNvSpPr/>
          <p:nvPr/>
        </p:nvSpPr>
        <p:spPr>
          <a:xfrm>
            <a:off x="12101155" y="2046982"/>
            <a:ext cx="466844" cy="466844"/>
          </a:xfrm>
          <a:prstGeom prst="roundRect">
            <a:avLst>
              <a:gd name="adj" fmla="val 18670"/>
            </a:avLst>
          </a:prstGeom>
          <a:solidFill>
            <a:srgbClr val="CCEEFF"/>
          </a:solidFill>
          <a:ln w="7620">
            <a:solidFill>
              <a:srgbClr val="B2D4E5"/>
            </a:solidFill>
            <a:prstDash val="solid"/>
          </a:ln>
        </p:spPr>
      </p:sp>
      <p:sp>
        <p:nvSpPr>
          <p:cNvPr id="21" name="Text 19"/>
          <p:cNvSpPr/>
          <p:nvPr/>
        </p:nvSpPr>
        <p:spPr>
          <a:xfrm>
            <a:off x="12246412" y="2116991"/>
            <a:ext cx="176212" cy="326827"/>
          </a:xfrm>
          <a:prstGeom prst="rect">
            <a:avLst/>
          </a:prstGeom>
          <a:noFill/>
          <a:ln/>
        </p:spPr>
        <p:txBody>
          <a:bodyPr wrap="none" lIns="0" tIns="0" rIns="0" bIns="0" rtlCol="0" anchor="t"/>
          <a:lstStyle/>
          <a:p>
            <a:pPr marL="0" indent="0" algn="ctr">
              <a:lnSpc>
                <a:spcPts val="2550"/>
              </a:lnSpc>
              <a:buNone/>
            </a:pPr>
            <a:r>
              <a:rPr lang="en-US" sz="2550" b="1" dirty="0">
                <a:solidFill>
                  <a:srgbClr val="272525"/>
                </a:solidFill>
                <a:latin typeface="Petrona Bold" pitchFamily="34" charset="0"/>
                <a:ea typeface="Petrona Bold" pitchFamily="34" charset="-122"/>
                <a:cs typeface="Petrona Bold" pitchFamily="34" charset="-120"/>
              </a:rPr>
              <a:t>4</a:t>
            </a:r>
            <a:endParaRPr lang="en-US" sz="2550" dirty="0"/>
          </a:p>
        </p:txBody>
      </p:sp>
      <p:sp>
        <p:nvSpPr>
          <p:cNvPr id="22" name="Text 20"/>
          <p:cNvSpPr/>
          <p:nvPr/>
        </p:nvSpPr>
        <p:spPr>
          <a:xfrm>
            <a:off x="10972800" y="3214211"/>
            <a:ext cx="2723793" cy="681038"/>
          </a:xfrm>
          <a:prstGeom prst="rect">
            <a:avLst/>
          </a:prstGeom>
          <a:noFill/>
          <a:ln/>
        </p:spPr>
        <p:txBody>
          <a:bodyPr wrap="square" lIns="0" tIns="0" rIns="0" bIns="0" rtlCol="0" anchor="t"/>
          <a:lstStyle/>
          <a:p>
            <a:pPr marL="0" indent="0" algn="ctr">
              <a:lnSpc>
                <a:spcPts val="2650"/>
              </a:lnSpc>
              <a:buNone/>
            </a:pPr>
            <a:r>
              <a:rPr lang="en-US" sz="2100" b="1" dirty="0">
                <a:solidFill>
                  <a:srgbClr val="272525"/>
                </a:solidFill>
                <a:latin typeface="Petrona Bold" pitchFamily="34" charset="0"/>
                <a:ea typeface="Petrona Bold" pitchFamily="34" charset="-122"/>
                <a:cs typeface="Petrona Bold" pitchFamily="34" charset="-120"/>
              </a:rPr>
              <a:t>Impact on Biodiversity</a:t>
            </a:r>
            <a:endParaRPr lang="en-US" sz="2100" dirty="0"/>
          </a:p>
        </p:txBody>
      </p:sp>
      <p:sp>
        <p:nvSpPr>
          <p:cNvPr id="23" name="Text 21"/>
          <p:cNvSpPr/>
          <p:nvPr/>
        </p:nvSpPr>
        <p:spPr>
          <a:xfrm>
            <a:off x="10972800" y="4019669"/>
            <a:ext cx="2723793" cy="3319463"/>
          </a:xfrm>
          <a:prstGeom prst="rect">
            <a:avLst/>
          </a:prstGeom>
          <a:noFill/>
          <a:ln/>
        </p:spPr>
        <p:txBody>
          <a:bodyPr wrap="square" lIns="0" tIns="0" rIns="0" bIns="0" rtlCol="0" anchor="t"/>
          <a:lstStyle/>
          <a:p>
            <a:pPr marL="0" indent="0" algn="ctr">
              <a:lnSpc>
                <a:spcPts val="2600"/>
              </a:lnSpc>
              <a:buNone/>
            </a:pPr>
            <a:r>
              <a:rPr lang="en-US" sz="1600" dirty="0">
                <a:solidFill>
                  <a:srgbClr val="272525"/>
                </a:solidFill>
                <a:latin typeface="Inter" pitchFamily="34" charset="0"/>
                <a:ea typeface="Inter" pitchFamily="34" charset="-122"/>
                <a:cs typeface="Inter" pitchFamily="34" charset="-120"/>
              </a:rPr>
              <a:t>Climate change is altering ecosystems, leading to shifts in species distribution, changes in plant growth, and increased risk of extinction. This impacts livelihoods that depend on biodiversity, such as fishing and forestry.</a:t>
            </a:r>
            <a:endParaRPr lang="en-US" sz="1600" dirty="0"/>
          </a:p>
        </p:txBody>
      </p:sp>
      <p:pic>
        <p:nvPicPr>
          <p:cNvPr id="24" name="Picture 23">
            <a:extLst>
              <a:ext uri="{FF2B5EF4-FFF2-40B4-BE49-F238E27FC236}">
                <a16:creationId xmlns:a16="http://schemas.microsoft.com/office/drawing/2014/main" xmlns="" id="{FE04B604-0E83-848C-9B3D-705102C9F15E}"/>
              </a:ext>
            </a:extLst>
          </p:cNvPr>
          <p:cNvPicPr>
            <a:picLocks noChangeAspect="1"/>
          </p:cNvPicPr>
          <p:nvPr/>
        </p:nvPicPr>
        <p:blipFill>
          <a:blip r:embed="rId3"/>
          <a:stretch>
            <a:fillRect/>
          </a:stretch>
        </p:blipFill>
        <p:spPr>
          <a:xfrm>
            <a:off x="12071866" y="7746784"/>
            <a:ext cx="2476846" cy="4382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561</Words>
  <Application>Microsoft Office PowerPoint</Application>
  <PresentationFormat>Custom</PresentationFormat>
  <Paragraphs>52</Paragraphs>
  <Slides>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Aharoni</vt:lpstr>
      <vt:lpstr>DFKai-SB</vt:lpstr>
      <vt:lpstr>Calibri</vt:lpstr>
      <vt:lpstr>Arial Black</vt:lpstr>
      <vt:lpstr>Petrona Bold</vt:lpstr>
      <vt:lpstr>Inter</vt:lpstr>
      <vt:lpstr>Inter Bold</vt: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3</cp:revision>
  <dcterms:created xsi:type="dcterms:W3CDTF">2024-11-14T08:38:47Z</dcterms:created>
  <dcterms:modified xsi:type="dcterms:W3CDTF">2024-11-29T07:45:44Z</dcterms:modified>
</cp:coreProperties>
</file>