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6"/>
  </p:notesMasterIdLst>
  <p:sldIdLst>
    <p:sldId id="259" r:id="rId2"/>
    <p:sldId id="256" r:id="rId3"/>
    <p:sldId id="257" r:id="rId4"/>
    <p:sldId id="258" r:id="rId5"/>
  </p:sldIdLst>
  <p:sldSz cx="14630400" cy="8229600"/>
  <p:notesSz cx="8229600" cy="14630400"/>
  <p:embeddedFontLst>
    <p:embeddedFont>
      <p:font typeface="Arial Black" pitchFamily="34" charset="0"/>
      <p:bold r:id="rId7"/>
    </p:embeddedFont>
    <p:embeddedFont>
      <p:font typeface="DFKai-SB" pitchFamily="65" charset="-120"/>
      <p:regular r:id="rId8"/>
    </p:embeddedFont>
    <p:embeddedFont>
      <p:font typeface="Aharoni" pitchFamily="2" charset="-79"/>
      <p:bold r:id="rId9"/>
    </p:embeddedFont>
    <p:embeddedFont>
      <p:font typeface="Calibri" pitchFamily="34" charset="0"/>
      <p:regular r:id="rId10"/>
      <p:bold r:id="rId11"/>
      <p:italic r:id="rId12"/>
      <p:boldItalic r:id="rId13"/>
    </p:embeddedFont>
    <p:embeddedFont>
      <p:font typeface="Overpass"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885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5222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5222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5222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Managerial  Economics</a:t>
            </a:r>
          </a:p>
          <a:p>
            <a:r>
              <a:rPr lang="en-US" sz="2200" b="1" dirty="0" smtClean="0">
                <a:solidFill>
                  <a:srgbClr val="FF0000"/>
                </a:solidFill>
                <a:latin typeface="Arial Black" pitchFamily="34" charset="0"/>
                <a:cs typeface="Aharoni" pitchFamily="2" charset="-79"/>
              </a:rPr>
              <a:t>Course Code : </a:t>
            </a:r>
            <a:r>
              <a:rPr lang="en-US" sz="2200" b="1" dirty="0" smtClean="0">
                <a:solidFill>
                  <a:srgbClr val="FF0000"/>
                </a:solidFill>
                <a:latin typeface="Arial Black" pitchFamily="34" charset="0"/>
                <a:cs typeface="Aharoni" pitchFamily="2" charset="-79"/>
              </a:rPr>
              <a:t>22HRM2CC7</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2681206" y="4519859"/>
            <a:ext cx="8839119" cy="1384995"/>
          </a:xfrm>
          <a:prstGeom prst="rect">
            <a:avLst/>
          </a:prstGeom>
        </p:spPr>
        <p:txBody>
          <a:bodyPr wrap="square">
            <a:spAutoFit/>
          </a:bodyPr>
          <a:lstStyle/>
          <a:p>
            <a:pPr algn="ctr"/>
            <a:r>
              <a:rPr lang="en-US" sz="2800" b="1" dirty="0" smtClean="0">
                <a:solidFill>
                  <a:srgbClr val="7030A0"/>
                </a:solidFill>
                <a:latin typeface="Arial Black" pitchFamily="34" charset="0"/>
              </a:rPr>
              <a:t> Unit-VI</a:t>
            </a:r>
          </a:p>
          <a:p>
            <a:pPr algn="ctr"/>
            <a:r>
              <a:rPr lang="en-US" sz="2800" b="1" dirty="0" smtClean="0">
                <a:solidFill>
                  <a:srgbClr val="7030A0"/>
                </a:solidFill>
                <a:latin typeface="Arial Black" pitchFamily="34" charset="0"/>
              </a:rPr>
              <a:t> Emerging Trends </a:t>
            </a:r>
          </a:p>
          <a:p>
            <a:pPr algn="ctr"/>
            <a:r>
              <a:rPr lang="en-US" sz="2800" b="1" dirty="0" smtClean="0">
                <a:solidFill>
                  <a:srgbClr val="7030A0"/>
                </a:solidFill>
                <a:latin typeface="Arial Black" pitchFamily="34" charset="0"/>
              </a:rPr>
              <a:t> </a:t>
            </a:r>
            <a:endParaRPr lang="en-US" sz="2800" b="1" dirty="0">
              <a:solidFill>
                <a:srgbClr val="7030A0"/>
              </a:solidFill>
              <a:latin typeface="Arial Black" pitchFamily="34" charset="0"/>
            </a:endParaRP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465189"/>
            <a:ext cx="7468553" cy="1408033"/>
          </a:xfrm>
          <a:prstGeom prst="rect">
            <a:avLst/>
          </a:prstGeom>
          <a:noFill/>
          <a:ln/>
        </p:spPr>
        <p:txBody>
          <a:bodyPr wrap="square" lIns="0" tIns="0" rIns="0" bIns="0" rtlCol="0" anchor="t"/>
          <a:lstStyle/>
          <a:p>
            <a:pPr marL="0" indent="0">
              <a:lnSpc>
                <a:spcPts val="5500"/>
              </a:lnSpc>
              <a:buNone/>
            </a:pPr>
            <a:r>
              <a:rPr lang="en-US" sz="4400" b="1" kern="0" spc="-133" dirty="0">
                <a:solidFill>
                  <a:srgbClr val="FFFFFF"/>
                </a:solidFill>
                <a:latin typeface="Overpass Bold" pitchFamily="34" charset="0"/>
                <a:ea typeface="Overpass Bold" pitchFamily="34" charset="-122"/>
                <a:cs typeface="Overpass Bold" pitchFamily="34" charset="-120"/>
              </a:rPr>
              <a:t>Emerging Trends in the Industrial Landscape</a:t>
            </a:r>
            <a:endParaRPr lang="en-US" sz="4400" dirty="0"/>
          </a:p>
        </p:txBody>
      </p:sp>
      <p:sp>
        <p:nvSpPr>
          <p:cNvPr id="4" name="Text 1"/>
          <p:cNvSpPr/>
          <p:nvPr/>
        </p:nvSpPr>
        <p:spPr>
          <a:xfrm>
            <a:off x="6324124" y="4232196"/>
            <a:ext cx="7468553" cy="1532096"/>
          </a:xfrm>
          <a:prstGeom prst="rect">
            <a:avLst/>
          </a:prstGeom>
          <a:noFill/>
          <a:ln/>
        </p:spPr>
        <p:txBody>
          <a:bodyPr wrap="square" lIns="0" tIns="0" rIns="0" bIns="0" rtlCol="0" anchor="t"/>
          <a:lstStyle/>
          <a:p>
            <a:pPr marL="0" indent="0">
              <a:lnSpc>
                <a:spcPts val="3000"/>
              </a:lnSpc>
              <a:buNone/>
            </a:pPr>
            <a:r>
              <a:rPr lang="en-US" sz="1850" dirty="0">
                <a:solidFill>
                  <a:srgbClr val="E5E0DF"/>
                </a:solidFill>
                <a:latin typeface="Overpass" pitchFamily="34" charset="0"/>
                <a:ea typeface="Overpass" pitchFamily="34" charset="-122"/>
                <a:cs typeface="Overpass" pitchFamily="34" charset="-120"/>
              </a:rPr>
              <a:t>Join us as we delve into the dynamic world of industrial trends shaping the global economy. This presentation will explore key factors driving transformation at both national and international levels, highlighting the impact of recent budgets on various sectors.</a:t>
            </a:r>
            <a:endParaRPr lang="en-US" sz="1850" dirty="0"/>
          </a:p>
        </p:txBody>
      </p:sp>
      <p:pic>
        <p:nvPicPr>
          <p:cNvPr id="6" name="Picture 5">
            <a:extLst>
              <a:ext uri="{FF2B5EF4-FFF2-40B4-BE49-F238E27FC236}">
                <a16:creationId xmlns="" xmlns:a16="http://schemas.microsoft.com/office/drawing/2014/main" id="{24C8AE68-FEB9-2C3A-80A6-1D892D47DAEF}"/>
              </a:ext>
            </a:extLst>
          </p:cNvPr>
          <p:cNvPicPr>
            <a:picLocks noChangeAspect="1"/>
          </p:cNvPicPr>
          <p:nvPr/>
        </p:nvPicPr>
        <p:blipFill>
          <a:blip r:embed="rId4"/>
          <a:stretch>
            <a:fillRect/>
          </a:stretch>
        </p:blipFill>
        <p:spPr>
          <a:xfrm>
            <a:off x="12601292" y="7776207"/>
            <a:ext cx="2029108" cy="3715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102763"/>
            <a:ext cx="10271879" cy="704017"/>
          </a:xfrm>
          <a:prstGeom prst="rect">
            <a:avLst/>
          </a:prstGeom>
          <a:noFill/>
          <a:ln/>
        </p:spPr>
        <p:txBody>
          <a:bodyPr wrap="none" lIns="0" tIns="0" rIns="0" bIns="0" rtlCol="0" anchor="t"/>
          <a:lstStyle/>
          <a:p>
            <a:pPr marL="0" indent="0">
              <a:lnSpc>
                <a:spcPts val="5500"/>
              </a:lnSpc>
              <a:buNone/>
            </a:pPr>
            <a:r>
              <a:rPr lang="en-US" sz="4400" b="1" kern="0" spc="-133" dirty="0">
                <a:solidFill>
                  <a:srgbClr val="FFFFFF"/>
                </a:solidFill>
                <a:latin typeface="Overpass Bold" pitchFamily="34" charset="0"/>
                <a:ea typeface="Overpass Bold" pitchFamily="34" charset="-122"/>
                <a:cs typeface="Overpass Bold" pitchFamily="34" charset="-120"/>
              </a:rPr>
              <a:t>Trends at National and International Level</a:t>
            </a:r>
            <a:endParaRPr lang="en-US" sz="4400" dirty="0"/>
          </a:p>
        </p:txBody>
      </p:sp>
      <p:sp>
        <p:nvSpPr>
          <p:cNvPr id="3" name="Text 1"/>
          <p:cNvSpPr/>
          <p:nvPr/>
        </p:nvSpPr>
        <p:spPr>
          <a:xfrm>
            <a:off x="837724" y="3405068"/>
            <a:ext cx="2816185" cy="351949"/>
          </a:xfrm>
          <a:prstGeom prst="rect">
            <a:avLst/>
          </a:prstGeom>
          <a:noFill/>
          <a:ln/>
        </p:spPr>
        <p:txBody>
          <a:bodyPr wrap="none" lIns="0" tIns="0" rIns="0" bIns="0" rtlCol="0" anchor="t"/>
          <a:lstStyle/>
          <a:p>
            <a:pPr marL="0" indent="0">
              <a:lnSpc>
                <a:spcPts val="2750"/>
              </a:lnSpc>
              <a:buNone/>
            </a:pPr>
            <a:r>
              <a:rPr lang="en-US" sz="2200" b="1" kern="0" spc="-67" dirty="0">
                <a:solidFill>
                  <a:srgbClr val="FFFFFF"/>
                </a:solidFill>
                <a:latin typeface="Overpass Bold" pitchFamily="34" charset="0"/>
                <a:ea typeface="Overpass Bold" pitchFamily="34" charset="-122"/>
                <a:cs typeface="Overpass Bold" pitchFamily="34" charset="-120"/>
              </a:rPr>
              <a:t>National Trends</a:t>
            </a:r>
            <a:endParaRPr lang="en-US" sz="2200" dirty="0"/>
          </a:p>
        </p:txBody>
      </p:sp>
      <p:sp>
        <p:nvSpPr>
          <p:cNvPr id="4" name="Text 2"/>
          <p:cNvSpPr/>
          <p:nvPr/>
        </p:nvSpPr>
        <p:spPr>
          <a:xfrm>
            <a:off x="837724" y="3996333"/>
            <a:ext cx="6185535" cy="1915120"/>
          </a:xfrm>
          <a:prstGeom prst="rect">
            <a:avLst/>
          </a:prstGeom>
          <a:noFill/>
          <a:ln/>
        </p:spPr>
        <p:txBody>
          <a:bodyPr wrap="square" lIns="0" tIns="0" rIns="0" bIns="0" rtlCol="0" anchor="t"/>
          <a:lstStyle/>
          <a:p>
            <a:pPr marL="0" indent="0">
              <a:lnSpc>
                <a:spcPts val="3000"/>
              </a:lnSpc>
              <a:buNone/>
            </a:pPr>
            <a:r>
              <a:rPr lang="en-US" sz="1850" dirty="0">
                <a:solidFill>
                  <a:srgbClr val="E5E0DF"/>
                </a:solidFill>
                <a:latin typeface="Overpass" pitchFamily="34" charset="0"/>
                <a:ea typeface="Overpass" pitchFamily="34" charset="-122"/>
                <a:cs typeface="Overpass" pitchFamily="34" charset="-120"/>
              </a:rPr>
              <a:t>Domestically, we see a surge in automation and Industry 4.0 adoption across manufacturing, logistics, and agriculture. Government initiatives focused on promoting clean energy, circular economy practices, and skill development are shaping the landscape.</a:t>
            </a:r>
            <a:endParaRPr lang="en-US" sz="1850" dirty="0"/>
          </a:p>
        </p:txBody>
      </p:sp>
      <p:sp>
        <p:nvSpPr>
          <p:cNvPr id="5" name="Text 3"/>
          <p:cNvSpPr/>
          <p:nvPr/>
        </p:nvSpPr>
        <p:spPr>
          <a:xfrm>
            <a:off x="7614761" y="3405068"/>
            <a:ext cx="2816185" cy="351949"/>
          </a:xfrm>
          <a:prstGeom prst="rect">
            <a:avLst/>
          </a:prstGeom>
          <a:noFill/>
          <a:ln/>
        </p:spPr>
        <p:txBody>
          <a:bodyPr wrap="none" lIns="0" tIns="0" rIns="0" bIns="0" rtlCol="0" anchor="t"/>
          <a:lstStyle/>
          <a:p>
            <a:pPr marL="0" indent="0">
              <a:lnSpc>
                <a:spcPts val="2750"/>
              </a:lnSpc>
              <a:buNone/>
            </a:pPr>
            <a:r>
              <a:rPr lang="en-US" sz="2200" b="1" kern="0" spc="-67" dirty="0">
                <a:solidFill>
                  <a:srgbClr val="FFFFFF"/>
                </a:solidFill>
                <a:latin typeface="Overpass Bold" pitchFamily="34" charset="0"/>
                <a:ea typeface="Overpass Bold" pitchFamily="34" charset="-122"/>
                <a:cs typeface="Overpass Bold" pitchFamily="34" charset="-120"/>
              </a:rPr>
              <a:t>International Trends</a:t>
            </a:r>
            <a:endParaRPr lang="en-US" sz="2200" dirty="0"/>
          </a:p>
        </p:txBody>
      </p:sp>
      <p:sp>
        <p:nvSpPr>
          <p:cNvPr id="6" name="Text 4"/>
          <p:cNvSpPr/>
          <p:nvPr/>
        </p:nvSpPr>
        <p:spPr>
          <a:xfrm>
            <a:off x="7614761" y="3996333"/>
            <a:ext cx="6185535" cy="1915120"/>
          </a:xfrm>
          <a:prstGeom prst="rect">
            <a:avLst/>
          </a:prstGeom>
          <a:noFill/>
          <a:ln/>
        </p:spPr>
        <p:txBody>
          <a:bodyPr wrap="square" lIns="0" tIns="0" rIns="0" bIns="0" rtlCol="0" anchor="t"/>
          <a:lstStyle/>
          <a:p>
            <a:pPr marL="0" indent="0">
              <a:lnSpc>
                <a:spcPts val="3000"/>
              </a:lnSpc>
              <a:buNone/>
            </a:pPr>
            <a:r>
              <a:rPr lang="en-US" sz="1850" dirty="0">
                <a:solidFill>
                  <a:srgbClr val="E5E0DF"/>
                </a:solidFill>
                <a:latin typeface="Overpass" pitchFamily="34" charset="0"/>
                <a:ea typeface="Overpass" pitchFamily="34" charset="-122"/>
                <a:cs typeface="Overpass" pitchFamily="34" charset="-120"/>
              </a:rPr>
              <a:t>Globally, the focus is on sustainability, digitalization, and global supply chain resilience. The emergence of new technologies like artificial intelligence, robotics, and advanced materials is revolutionizing industrial processes.</a:t>
            </a:r>
            <a:endParaRPr lang="en-US" sz="1850" dirty="0"/>
          </a:p>
        </p:txBody>
      </p:sp>
      <p:pic>
        <p:nvPicPr>
          <p:cNvPr id="7" name="Picture 6">
            <a:extLst>
              <a:ext uri="{FF2B5EF4-FFF2-40B4-BE49-F238E27FC236}">
                <a16:creationId xmlns="" xmlns:a16="http://schemas.microsoft.com/office/drawing/2014/main" id="{98497700-E830-7D22-71BA-00B83C2F6162}"/>
              </a:ext>
            </a:extLst>
          </p:cNvPr>
          <p:cNvPicPr>
            <a:picLocks noChangeAspect="1"/>
          </p:cNvPicPr>
          <p:nvPr/>
        </p:nvPicPr>
        <p:blipFill>
          <a:blip r:embed="rId3"/>
          <a:stretch>
            <a:fillRect/>
          </a:stretch>
        </p:blipFill>
        <p:spPr>
          <a:xfrm>
            <a:off x="12601292" y="7776207"/>
            <a:ext cx="2029108" cy="3715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696397" y="718423"/>
            <a:ext cx="7751207" cy="1170384"/>
          </a:xfrm>
          <a:prstGeom prst="rect">
            <a:avLst/>
          </a:prstGeom>
          <a:noFill/>
          <a:ln/>
        </p:spPr>
        <p:txBody>
          <a:bodyPr wrap="square" lIns="0" tIns="0" rIns="0" bIns="0" rtlCol="0" anchor="t"/>
          <a:lstStyle/>
          <a:p>
            <a:pPr marL="0" indent="0">
              <a:lnSpc>
                <a:spcPts val="4600"/>
              </a:lnSpc>
              <a:buNone/>
            </a:pPr>
            <a:r>
              <a:rPr lang="en-US" sz="3650" b="1" kern="0" spc="-111" dirty="0">
                <a:solidFill>
                  <a:srgbClr val="FFFFFF"/>
                </a:solidFill>
                <a:latin typeface="Overpass Bold" pitchFamily="34" charset="0"/>
                <a:ea typeface="Overpass Bold" pitchFamily="34" charset="-122"/>
                <a:cs typeface="Overpass Bold" pitchFamily="34" charset="-120"/>
              </a:rPr>
              <a:t>Recent Budgets and its Impact at Various Levels</a:t>
            </a:r>
            <a:endParaRPr lang="en-US" sz="3650" dirty="0"/>
          </a:p>
        </p:txBody>
      </p:sp>
      <p:sp>
        <p:nvSpPr>
          <p:cNvPr id="4" name="Shape 1"/>
          <p:cNvSpPr/>
          <p:nvPr/>
        </p:nvSpPr>
        <p:spPr>
          <a:xfrm>
            <a:off x="696397" y="2187178"/>
            <a:ext cx="3776186" cy="2708791"/>
          </a:xfrm>
          <a:prstGeom prst="roundRect">
            <a:avLst>
              <a:gd name="adj" fmla="val 3085"/>
            </a:avLst>
          </a:prstGeom>
          <a:solidFill>
            <a:srgbClr val="7E023C"/>
          </a:solidFill>
          <a:ln w="7620">
            <a:solidFill>
              <a:srgbClr val="971B55"/>
            </a:solidFill>
            <a:prstDash val="solid"/>
          </a:ln>
        </p:spPr>
      </p:sp>
      <p:sp>
        <p:nvSpPr>
          <p:cNvPr id="5" name="Text 2"/>
          <p:cNvSpPr/>
          <p:nvPr/>
        </p:nvSpPr>
        <p:spPr>
          <a:xfrm>
            <a:off x="902970" y="2393752"/>
            <a:ext cx="2341007" cy="292537"/>
          </a:xfrm>
          <a:prstGeom prst="rect">
            <a:avLst/>
          </a:prstGeom>
          <a:noFill/>
          <a:ln/>
        </p:spPr>
        <p:txBody>
          <a:bodyPr wrap="none" lIns="0" tIns="0" rIns="0" bIns="0" rtlCol="0" anchor="t"/>
          <a:lstStyle/>
          <a:p>
            <a:pPr marL="0" indent="0">
              <a:lnSpc>
                <a:spcPts val="2300"/>
              </a:lnSpc>
              <a:buNone/>
            </a:pPr>
            <a:r>
              <a:rPr lang="en-US" sz="1800" b="1" kern="0" spc="-55" dirty="0">
                <a:solidFill>
                  <a:srgbClr val="E5E0DF"/>
                </a:solidFill>
                <a:latin typeface="Overpass Bold" pitchFamily="34" charset="0"/>
                <a:ea typeface="Overpass Bold" pitchFamily="34" charset="-122"/>
                <a:cs typeface="Overpass Bold" pitchFamily="34" charset="-120"/>
              </a:rPr>
              <a:t>Infrastructure</a:t>
            </a:r>
            <a:endParaRPr lang="en-US" sz="1800" dirty="0"/>
          </a:p>
        </p:txBody>
      </p:sp>
      <p:sp>
        <p:nvSpPr>
          <p:cNvPr id="6" name="Text 3"/>
          <p:cNvSpPr/>
          <p:nvPr/>
        </p:nvSpPr>
        <p:spPr>
          <a:xfrm>
            <a:off x="902970" y="2805589"/>
            <a:ext cx="3363039" cy="1591270"/>
          </a:xfrm>
          <a:prstGeom prst="rect">
            <a:avLst/>
          </a:prstGeom>
          <a:noFill/>
          <a:ln/>
        </p:spPr>
        <p:txBody>
          <a:bodyPr wrap="square" lIns="0" tIns="0" rIns="0" bIns="0" rtlCol="0" anchor="t"/>
          <a:lstStyle/>
          <a:p>
            <a:pPr marL="0" indent="0">
              <a:lnSpc>
                <a:spcPts val="2500"/>
              </a:lnSpc>
              <a:buNone/>
            </a:pPr>
            <a:r>
              <a:rPr lang="en-US" sz="1550" dirty="0">
                <a:solidFill>
                  <a:srgbClr val="E5E0DF"/>
                </a:solidFill>
                <a:latin typeface="Overpass" pitchFamily="34" charset="0"/>
                <a:ea typeface="Overpass" pitchFamily="34" charset="-122"/>
                <a:cs typeface="Overpass" pitchFamily="34" charset="-120"/>
              </a:rPr>
              <a:t>Increased funding for infrastructure projects, including transportation networks, energy grids, and digital infrastructure, is expected to drive economic growth and create jobs.</a:t>
            </a:r>
            <a:endParaRPr lang="en-US" sz="1550" dirty="0"/>
          </a:p>
        </p:txBody>
      </p:sp>
      <p:sp>
        <p:nvSpPr>
          <p:cNvPr id="7" name="Shape 4"/>
          <p:cNvSpPr/>
          <p:nvPr/>
        </p:nvSpPr>
        <p:spPr>
          <a:xfrm>
            <a:off x="4671536" y="2187178"/>
            <a:ext cx="3776186" cy="2708791"/>
          </a:xfrm>
          <a:prstGeom prst="roundRect">
            <a:avLst>
              <a:gd name="adj" fmla="val 3085"/>
            </a:avLst>
          </a:prstGeom>
          <a:solidFill>
            <a:srgbClr val="7E023C"/>
          </a:solidFill>
          <a:ln w="7620">
            <a:solidFill>
              <a:srgbClr val="971B55"/>
            </a:solidFill>
            <a:prstDash val="solid"/>
          </a:ln>
        </p:spPr>
      </p:sp>
      <p:sp>
        <p:nvSpPr>
          <p:cNvPr id="8" name="Text 5"/>
          <p:cNvSpPr/>
          <p:nvPr/>
        </p:nvSpPr>
        <p:spPr>
          <a:xfrm>
            <a:off x="4878110" y="2393752"/>
            <a:ext cx="3363039" cy="585073"/>
          </a:xfrm>
          <a:prstGeom prst="rect">
            <a:avLst/>
          </a:prstGeom>
          <a:noFill/>
          <a:ln/>
        </p:spPr>
        <p:txBody>
          <a:bodyPr wrap="square" lIns="0" tIns="0" rIns="0" bIns="0" rtlCol="0" anchor="t"/>
          <a:lstStyle/>
          <a:p>
            <a:pPr marL="0" indent="0">
              <a:lnSpc>
                <a:spcPts val="2300"/>
              </a:lnSpc>
              <a:buNone/>
            </a:pPr>
            <a:r>
              <a:rPr lang="en-US" sz="1800" b="1" kern="0" spc="-55" dirty="0">
                <a:solidFill>
                  <a:srgbClr val="E5E0DF"/>
                </a:solidFill>
                <a:latin typeface="Overpass Bold" pitchFamily="34" charset="0"/>
                <a:ea typeface="Overpass Bold" pitchFamily="34" charset="-122"/>
                <a:cs typeface="Overpass Bold" pitchFamily="34" charset="-120"/>
              </a:rPr>
              <a:t>Education and Skill Development</a:t>
            </a:r>
            <a:endParaRPr lang="en-US" sz="1800" dirty="0"/>
          </a:p>
        </p:txBody>
      </p:sp>
      <p:sp>
        <p:nvSpPr>
          <p:cNvPr id="9" name="Text 6"/>
          <p:cNvSpPr/>
          <p:nvPr/>
        </p:nvSpPr>
        <p:spPr>
          <a:xfrm>
            <a:off x="4878110" y="3098125"/>
            <a:ext cx="3363039" cy="1591270"/>
          </a:xfrm>
          <a:prstGeom prst="rect">
            <a:avLst/>
          </a:prstGeom>
          <a:noFill/>
          <a:ln/>
        </p:spPr>
        <p:txBody>
          <a:bodyPr wrap="square" lIns="0" tIns="0" rIns="0" bIns="0" rtlCol="0" anchor="t"/>
          <a:lstStyle/>
          <a:p>
            <a:pPr marL="0" indent="0">
              <a:lnSpc>
                <a:spcPts val="2500"/>
              </a:lnSpc>
              <a:buNone/>
            </a:pPr>
            <a:r>
              <a:rPr lang="en-US" sz="1550" dirty="0">
                <a:solidFill>
                  <a:srgbClr val="E5E0DF"/>
                </a:solidFill>
                <a:latin typeface="Overpass" pitchFamily="34" charset="0"/>
                <a:ea typeface="Overpass" pitchFamily="34" charset="-122"/>
                <a:cs typeface="Overpass" pitchFamily="34" charset="-120"/>
              </a:rPr>
              <a:t>Investment in education and skill development programs aims to address the talent gap in emerging technologies, equipping the workforce for the future of work.</a:t>
            </a:r>
            <a:endParaRPr lang="en-US" sz="1550" dirty="0"/>
          </a:p>
        </p:txBody>
      </p:sp>
      <p:sp>
        <p:nvSpPr>
          <p:cNvPr id="10" name="Shape 7"/>
          <p:cNvSpPr/>
          <p:nvPr/>
        </p:nvSpPr>
        <p:spPr>
          <a:xfrm>
            <a:off x="696397" y="5094923"/>
            <a:ext cx="3776186" cy="2416254"/>
          </a:xfrm>
          <a:prstGeom prst="roundRect">
            <a:avLst>
              <a:gd name="adj" fmla="val 3459"/>
            </a:avLst>
          </a:prstGeom>
          <a:solidFill>
            <a:srgbClr val="7E023C"/>
          </a:solidFill>
          <a:ln w="7620">
            <a:solidFill>
              <a:srgbClr val="971B55"/>
            </a:solidFill>
            <a:prstDash val="solid"/>
          </a:ln>
        </p:spPr>
      </p:sp>
      <p:sp>
        <p:nvSpPr>
          <p:cNvPr id="11" name="Text 8"/>
          <p:cNvSpPr/>
          <p:nvPr/>
        </p:nvSpPr>
        <p:spPr>
          <a:xfrm>
            <a:off x="902970" y="5301496"/>
            <a:ext cx="2341007" cy="292537"/>
          </a:xfrm>
          <a:prstGeom prst="rect">
            <a:avLst/>
          </a:prstGeom>
          <a:noFill/>
          <a:ln/>
        </p:spPr>
        <p:txBody>
          <a:bodyPr wrap="none" lIns="0" tIns="0" rIns="0" bIns="0" rtlCol="0" anchor="t"/>
          <a:lstStyle/>
          <a:p>
            <a:pPr marL="0" indent="0">
              <a:lnSpc>
                <a:spcPts val="2300"/>
              </a:lnSpc>
              <a:buNone/>
            </a:pPr>
            <a:r>
              <a:rPr lang="en-US" sz="1800" b="1" kern="0" spc="-55" dirty="0">
                <a:solidFill>
                  <a:srgbClr val="E5E0DF"/>
                </a:solidFill>
                <a:latin typeface="Overpass Bold" pitchFamily="34" charset="0"/>
                <a:ea typeface="Overpass Bold" pitchFamily="34" charset="-122"/>
                <a:cs typeface="Overpass Bold" pitchFamily="34" charset="-120"/>
              </a:rPr>
              <a:t>Healthcare</a:t>
            </a:r>
            <a:endParaRPr lang="en-US" sz="1800" dirty="0"/>
          </a:p>
        </p:txBody>
      </p:sp>
      <p:sp>
        <p:nvSpPr>
          <p:cNvPr id="12" name="Text 9"/>
          <p:cNvSpPr/>
          <p:nvPr/>
        </p:nvSpPr>
        <p:spPr>
          <a:xfrm>
            <a:off x="902970" y="5713333"/>
            <a:ext cx="3363039" cy="1591270"/>
          </a:xfrm>
          <a:prstGeom prst="rect">
            <a:avLst/>
          </a:prstGeom>
          <a:noFill/>
          <a:ln/>
        </p:spPr>
        <p:txBody>
          <a:bodyPr wrap="square" lIns="0" tIns="0" rIns="0" bIns="0" rtlCol="0" anchor="t"/>
          <a:lstStyle/>
          <a:p>
            <a:pPr marL="0" indent="0">
              <a:lnSpc>
                <a:spcPts val="2500"/>
              </a:lnSpc>
              <a:buNone/>
            </a:pPr>
            <a:r>
              <a:rPr lang="en-US" sz="1550" dirty="0">
                <a:solidFill>
                  <a:srgbClr val="E5E0DF"/>
                </a:solidFill>
                <a:latin typeface="Overpass" pitchFamily="34" charset="0"/>
                <a:ea typeface="Overpass" pitchFamily="34" charset="-122"/>
                <a:cs typeface="Overpass" pitchFamily="34" charset="-120"/>
              </a:rPr>
              <a:t>Focus on improving healthcare infrastructure, technology, and research, with a particular emphasis on addressing emerging health challenges and promoting wellness.</a:t>
            </a:r>
            <a:endParaRPr lang="en-US" sz="1550" dirty="0"/>
          </a:p>
        </p:txBody>
      </p:sp>
      <p:sp>
        <p:nvSpPr>
          <p:cNvPr id="13" name="Shape 10"/>
          <p:cNvSpPr/>
          <p:nvPr/>
        </p:nvSpPr>
        <p:spPr>
          <a:xfrm>
            <a:off x="4671536" y="5094923"/>
            <a:ext cx="3776186" cy="2416254"/>
          </a:xfrm>
          <a:prstGeom prst="roundRect">
            <a:avLst>
              <a:gd name="adj" fmla="val 3459"/>
            </a:avLst>
          </a:prstGeom>
          <a:solidFill>
            <a:srgbClr val="7E023C"/>
          </a:solidFill>
          <a:ln w="7620">
            <a:solidFill>
              <a:srgbClr val="971B55"/>
            </a:solidFill>
            <a:prstDash val="solid"/>
          </a:ln>
        </p:spPr>
      </p:sp>
      <p:sp>
        <p:nvSpPr>
          <p:cNvPr id="14" name="Text 11"/>
          <p:cNvSpPr/>
          <p:nvPr/>
        </p:nvSpPr>
        <p:spPr>
          <a:xfrm>
            <a:off x="4878110" y="5301496"/>
            <a:ext cx="2341007" cy="292537"/>
          </a:xfrm>
          <a:prstGeom prst="rect">
            <a:avLst/>
          </a:prstGeom>
          <a:noFill/>
          <a:ln/>
        </p:spPr>
        <p:txBody>
          <a:bodyPr wrap="none" lIns="0" tIns="0" rIns="0" bIns="0" rtlCol="0" anchor="t"/>
          <a:lstStyle/>
          <a:p>
            <a:pPr marL="0" indent="0">
              <a:lnSpc>
                <a:spcPts val="2300"/>
              </a:lnSpc>
              <a:buNone/>
            </a:pPr>
            <a:r>
              <a:rPr lang="en-US" sz="1800" b="1" kern="0" spc="-55" dirty="0">
                <a:solidFill>
                  <a:srgbClr val="E5E0DF"/>
                </a:solidFill>
                <a:latin typeface="Overpass Bold" pitchFamily="34" charset="0"/>
                <a:ea typeface="Overpass Bold" pitchFamily="34" charset="-122"/>
                <a:cs typeface="Overpass Bold" pitchFamily="34" charset="-120"/>
              </a:rPr>
              <a:t>Green Technology</a:t>
            </a:r>
            <a:endParaRPr lang="en-US" sz="1800" dirty="0"/>
          </a:p>
        </p:txBody>
      </p:sp>
      <p:sp>
        <p:nvSpPr>
          <p:cNvPr id="15" name="Text 12"/>
          <p:cNvSpPr/>
          <p:nvPr/>
        </p:nvSpPr>
        <p:spPr>
          <a:xfrm>
            <a:off x="4878110" y="5713333"/>
            <a:ext cx="3363039" cy="1591270"/>
          </a:xfrm>
          <a:prstGeom prst="rect">
            <a:avLst/>
          </a:prstGeom>
          <a:noFill/>
          <a:ln/>
        </p:spPr>
        <p:txBody>
          <a:bodyPr wrap="square" lIns="0" tIns="0" rIns="0" bIns="0" rtlCol="0" anchor="t"/>
          <a:lstStyle/>
          <a:p>
            <a:pPr marL="0" indent="0">
              <a:lnSpc>
                <a:spcPts val="2500"/>
              </a:lnSpc>
              <a:buNone/>
            </a:pPr>
            <a:r>
              <a:rPr lang="en-US" sz="1550" dirty="0">
                <a:solidFill>
                  <a:srgbClr val="E5E0DF"/>
                </a:solidFill>
                <a:latin typeface="Overpass" pitchFamily="34" charset="0"/>
                <a:ea typeface="Overpass" pitchFamily="34" charset="-122"/>
                <a:cs typeface="Overpass" pitchFamily="34" charset="-120"/>
              </a:rPr>
              <a:t>Allocations for clean energy solutions, renewable energy sources, and sustainable technologies are pivotal in achieving environmental goals and promoting a greener future.</a:t>
            </a:r>
            <a:endParaRPr lang="en-US" sz="1550" dirty="0"/>
          </a:p>
        </p:txBody>
      </p:sp>
      <p:pic>
        <p:nvPicPr>
          <p:cNvPr id="22" name="Picture 21">
            <a:extLst>
              <a:ext uri="{FF2B5EF4-FFF2-40B4-BE49-F238E27FC236}">
                <a16:creationId xmlns="" xmlns:a16="http://schemas.microsoft.com/office/drawing/2014/main" id="{062D1B9E-F17F-0B82-ECAF-B541A8E37811}"/>
              </a:ext>
            </a:extLst>
          </p:cNvPr>
          <p:cNvPicPr>
            <a:picLocks noChangeAspect="1"/>
          </p:cNvPicPr>
          <p:nvPr/>
        </p:nvPicPr>
        <p:blipFill>
          <a:blip r:embed="rId3"/>
          <a:stretch>
            <a:fillRect/>
          </a:stretch>
        </p:blipFill>
        <p:spPr>
          <a:xfrm>
            <a:off x="8965580" y="2242933"/>
            <a:ext cx="5117624" cy="5117624"/>
          </a:xfrm>
          <a:prstGeom prst="rect">
            <a:avLst/>
          </a:prstGeom>
        </p:spPr>
      </p:pic>
      <p:pic>
        <p:nvPicPr>
          <p:cNvPr id="24" name="Picture 23">
            <a:extLst>
              <a:ext uri="{FF2B5EF4-FFF2-40B4-BE49-F238E27FC236}">
                <a16:creationId xmlns="" xmlns:a16="http://schemas.microsoft.com/office/drawing/2014/main" id="{34765D24-80CC-0B3E-784E-F2F2AB8B438C}"/>
              </a:ext>
            </a:extLst>
          </p:cNvPr>
          <p:cNvPicPr>
            <a:picLocks noChangeAspect="1"/>
          </p:cNvPicPr>
          <p:nvPr/>
        </p:nvPicPr>
        <p:blipFill>
          <a:blip r:embed="rId4"/>
          <a:stretch>
            <a:fillRect/>
          </a:stretch>
        </p:blipFill>
        <p:spPr>
          <a:xfrm>
            <a:off x="12525081" y="7734231"/>
            <a:ext cx="2105319" cy="4953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301</Words>
  <Application>Microsoft Office PowerPoint</Application>
  <PresentationFormat>Custom</PresentationFormat>
  <Paragraphs>32</Paragraphs>
  <Slides>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Arial Black</vt:lpstr>
      <vt:lpstr>DFKai-SB</vt:lpstr>
      <vt:lpstr>Times New Roman</vt:lpstr>
      <vt:lpstr>Aharoni</vt:lpstr>
      <vt:lpstr>Calibri</vt:lpstr>
      <vt:lpstr>Overpass Bold</vt:lpstr>
      <vt:lpstr>Overpass</vt:lpstr>
      <vt:lpstr>Office Theme</vt:lpstr>
      <vt:lpstr>Slide 1</vt:lpstr>
      <vt:lpstr>Slide 2</vt:lpstr>
      <vt:lpstr>Slide 3</vt:lpstr>
      <vt:lpstr>Slide 4</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5</cp:revision>
  <dcterms:created xsi:type="dcterms:W3CDTF">2024-11-17T16:41:57Z</dcterms:created>
  <dcterms:modified xsi:type="dcterms:W3CDTF">2024-11-29T09:34:45Z</dcterms:modified>
</cp:coreProperties>
</file>