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63" r:id="rId2"/>
    <p:sldId id="256" r:id="rId3"/>
    <p:sldId id="257" r:id="rId4"/>
    <p:sldId id="258" r:id="rId5"/>
    <p:sldId id="259" r:id="rId6"/>
    <p:sldId id="260" r:id="rId7"/>
    <p:sldId id="261" r:id="rId8"/>
    <p:sldId id="262" r:id="rId9"/>
  </p:sldIdLst>
  <p:sldSz cx="14630400" cy="8229600"/>
  <p:notesSz cx="8229600" cy="14630400"/>
  <p:embeddedFontLst>
    <p:embeddedFont>
      <p:font typeface="Arial Black" pitchFamily="34" charset="0"/>
      <p:bold r:id="rId11"/>
    </p:embeddedFont>
    <p:embeddedFont>
      <p:font typeface="DFKai-SB" pitchFamily="65" charset="-120"/>
      <p:regular r:id="rId12"/>
    </p:embeddedFont>
    <p:embeddedFont>
      <p:font typeface="Aharoni" pitchFamily="2" charset="-79"/>
      <p:bold r:id="rId13"/>
    </p:embeddedFont>
    <p:embeddedFont>
      <p:font typeface="Calibri" pitchFamily="34" charset="0"/>
      <p:regular r:id="rId14"/>
      <p:bold r:id="rId15"/>
      <p:italic r:id="rId16"/>
      <p:boldItalic r:id="rId17"/>
    </p:embeddedFont>
    <p:embeddedFont>
      <p:font typeface="Libre Baskerville" charset="0"/>
      <p:regular r:id="rId18"/>
    </p:embeddedFont>
    <p:embeddedFont>
      <p:font typeface="Open Sans" charset="0"/>
      <p:regular r:id="rId19"/>
      <p:bold r:id="rId20"/>
    </p:embeddedFont>
    <p:embeddedFont>
      <p:font typeface="Open Sans Bold" charset="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1275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Managerial  Economics</a:t>
            </a:r>
          </a:p>
          <a:p>
            <a:r>
              <a:rPr lang="en-US" sz="2200" b="1" dirty="0" smtClean="0">
                <a:solidFill>
                  <a:srgbClr val="FF0000"/>
                </a:solidFill>
                <a:latin typeface="Arial Black" pitchFamily="34" charset="0"/>
                <a:cs typeface="Aharoni" pitchFamily="2" charset="-79"/>
              </a:rPr>
              <a:t>Course Code : </a:t>
            </a:r>
            <a:r>
              <a:rPr lang="en-US" sz="2200" b="1" dirty="0" smtClean="0">
                <a:solidFill>
                  <a:srgbClr val="FF0000"/>
                </a:solidFill>
                <a:latin typeface="Arial Black" pitchFamily="34" charset="0"/>
                <a:cs typeface="Aharoni" pitchFamily="2" charset="-79"/>
              </a:rPr>
              <a:t>22HRM2CC7</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192651" y="4742483"/>
            <a:ext cx="8648054" cy="954107"/>
          </a:xfrm>
          <a:prstGeom prst="rect">
            <a:avLst/>
          </a:prstGeom>
        </p:spPr>
        <p:txBody>
          <a:bodyPr wrap="square">
            <a:spAutoFit/>
          </a:bodyPr>
          <a:lstStyle/>
          <a:p>
            <a:pPr algn="ctr"/>
            <a:r>
              <a:rPr lang="en-US" sz="2800" b="1" dirty="0" smtClean="0">
                <a:solidFill>
                  <a:srgbClr val="7030A0"/>
                </a:solidFill>
                <a:latin typeface="Arial Black" pitchFamily="34" charset="0"/>
              </a:rPr>
              <a:t> Unit-V </a:t>
            </a:r>
          </a:p>
          <a:p>
            <a:pPr algn="ctr"/>
            <a:r>
              <a:rPr lang="en-US" sz="2800" b="1" dirty="0" smtClean="0">
                <a:solidFill>
                  <a:srgbClr val="7030A0"/>
                </a:solidFill>
                <a:latin typeface="Arial Black" pitchFamily="34" charset="0"/>
              </a:rPr>
              <a:t> Recent and Indian Economic Policies</a:t>
            </a:r>
            <a:endParaRPr lang="en-US" sz="2800" b="1" dirty="0">
              <a:solidFill>
                <a:srgbClr val="7030A0"/>
              </a:solidFill>
              <a:latin typeface="Arial Black" pitchFamily="34" charset="0"/>
            </a:endParaRP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83488" y="1804749"/>
            <a:ext cx="4919305" cy="4620101"/>
          </a:xfrm>
          <a:prstGeom prst="rect">
            <a:avLst/>
          </a:prstGeom>
        </p:spPr>
      </p:pic>
      <p:sp>
        <p:nvSpPr>
          <p:cNvPr id="4" name="Text 0"/>
          <p:cNvSpPr/>
          <p:nvPr/>
        </p:nvSpPr>
        <p:spPr>
          <a:xfrm>
            <a:off x="6280190" y="1551742"/>
            <a:ext cx="7556421" cy="1956435"/>
          </a:xfrm>
          <a:prstGeom prst="rect">
            <a:avLst/>
          </a:prstGeom>
          <a:noFill/>
          <a:ln/>
        </p:spPr>
        <p:txBody>
          <a:bodyPr wrap="square" lIns="0" tIns="0" rIns="0" bIns="0" rtlCol="0" anchor="t"/>
          <a:lstStyle/>
          <a:p>
            <a:pPr marL="0" indent="0">
              <a:lnSpc>
                <a:spcPts val="7700"/>
              </a:lnSpc>
              <a:buNone/>
            </a:pPr>
            <a:r>
              <a:rPr lang="en-US" sz="6150" dirty="0">
                <a:solidFill>
                  <a:srgbClr val="403CCF"/>
                </a:solidFill>
                <a:latin typeface="Libre Baskerville" pitchFamily="34" charset="0"/>
                <a:ea typeface="Libre Baskerville" pitchFamily="34" charset="-122"/>
                <a:cs typeface="Libre Baskerville" pitchFamily="34" charset="-120"/>
              </a:rPr>
              <a:t>Recent and Indian Economic Policies</a:t>
            </a:r>
            <a:endParaRPr lang="en-US" sz="6150" dirty="0"/>
          </a:p>
        </p:txBody>
      </p:sp>
      <p:sp>
        <p:nvSpPr>
          <p:cNvPr id="5" name="Text 1"/>
          <p:cNvSpPr/>
          <p:nvPr/>
        </p:nvSpPr>
        <p:spPr>
          <a:xfrm>
            <a:off x="6280190" y="3848338"/>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India's economic policies have evolved significantly over the past few decades, driven by a mix of internal and external factors. These policies have shaped the nation's economic landscape, influencing growth, development, and the lives of its citizens. This presentation delves into the significant milestones and recent trends in Indian economic policies, analyzing their impact and implications for the future.</a:t>
            </a:r>
            <a:endParaRPr lang="en-US" sz="1750" dirty="0"/>
          </a:p>
        </p:txBody>
      </p:sp>
      <p:sp>
        <p:nvSpPr>
          <p:cNvPr id="6" name="Shape 2"/>
          <p:cNvSpPr/>
          <p:nvPr/>
        </p:nvSpPr>
        <p:spPr>
          <a:xfrm>
            <a:off x="6280190" y="6297811"/>
            <a:ext cx="362903" cy="362903"/>
          </a:xfrm>
          <a:prstGeom prst="roundRect">
            <a:avLst>
              <a:gd name="adj" fmla="val 25194296"/>
            </a:avLst>
          </a:prstGeom>
          <a:noFill/>
          <a:ln w="7620">
            <a:solidFill>
              <a:srgbClr val="FFFFFF"/>
            </a:solidFill>
            <a:prstDash val="solid"/>
          </a:ln>
        </p:spPr>
      </p:sp>
      <p:pic>
        <p:nvPicPr>
          <p:cNvPr id="7" name="Image 2" descr="preencoded.png"/>
          <p:cNvPicPr>
            <a:picLocks noChangeAspect="1"/>
          </p:cNvPicPr>
          <p:nvPr/>
        </p:nvPicPr>
        <p:blipFill>
          <a:blip r:embed="rId5"/>
          <a:stretch>
            <a:fillRect/>
          </a:stretch>
        </p:blipFill>
        <p:spPr>
          <a:xfrm>
            <a:off x="6287810" y="6305431"/>
            <a:ext cx="347663" cy="347663"/>
          </a:xfrm>
          <a:prstGeom prst="rect">
            <a:avLst/>
          </a:prstGeom>
        </p:spPr>
      </p:pic>
      <p:sp>
        <p:nvSpPr>
          <p:cNvPr id="8" name="Text 3"/>
          <p:cNvSpPr/>
          <p:nvPr/>
        </p:nvSpPr>
        <p:spPr>
          <a:xfrm>
            <a:off x="6756440" y="6280904"/>
            <a:ext cx="1207413" cy="396835"/>
          </a:xfrm>
          <a:prstGeom prst="rect">
            <a:avLst/>
          </a:prstGeom>
          <a:noFill/>
          <a:ln/>
        </p:spPr>
        <p:txBody>
          <a:bodyPr wrap="none" lIns="0" tIns="0" rIns="0" bIns="0" rtlCol="0" anchor="t"/>
          <a:lstStyle/>
          <a:p>
            <a:pPr marL="0" indent="0" algn="l">
              <a:lnSpc>
                <a:spcPts val="3100"/>
              </a:lnSpc>
              <a:buNone/>
            </a:pPr>
            <a:r>
              <a:rPr lang="en-US" sz="2200" b="1" dirty="0">
                <a:solidFill>
                  <a:srgbClr val="49495A"/>
                </a:solidFill>
                <a:latin typeface="Open Sans Bold" pitchFamily="34" charset="0"/>
                <a:ea typeface="Open Sans Bold" pitchFamily="34" charset="-122"/>
                <a:cs typeface="Open Sans Bold" pitchFamily="34" charset="-120"/>
              </a:rPr>
              <a:t>by Kavin</a:t>
            </a:r>
            <a:endParaRPr lang="en-US" sz="2200" dirty="0"/>
          </a:p>
        </p:txBody>
      </p:sp>
      <p:pic>
        <p:nvPicPr>
          <p:cNvPr id="10" name="Picture 9">
            <a:extLst>
              <a:ext uri="{FF2B5EF4-FFF2-40B4-BE49-F238E27FC236}">
                <a16:creationId xmlns="" xmlns:a16="http://schemas.microsoft.com/office/drawing/2014/main" id="{65E74925-2973-46D1-FF69-AC22579AD9FA}"/>
              </a:ext>
            </a:extLst>
          </p:cNvPr>
          <p:cNvPicPr>
            <a:picLocks noChangeAspect="1"/>
          </p:cNvPicPr>
          <p:nvPr/>
        </p:nvPicPr>
        <p:blipFill>
          <a:blip r:embed="rId6"/>
          <a:stretch>
            <a:fillRect/>
          </a:stretch>
        </p:blipFill>
        <p:spPr>
          <a:xfrm>
            <a:off x="6055653" y="6231469"/>
            <a:ext cx="2229161" cy="447737"/>
          </a:xfrm>
          <a:prstGeom prst="rect">
            <a:avLst/>
          </a:prstGeom>
        </p:spPr>
      </p:pic>
      <p:pic>
        <p:nvPicPr>
          <p:cNvPr id="12" name="Picture 11">
            <a:extLst>
              <a:ext uri="{FF2B5EF4-FFF2-40B4-BE49-F238E27FC236}">
                <a16:creationId xmlns="" xmlns:a16="http://schemas.microsoft.com/office/drawing/2014/main" id="{3792046E-EA6F-2E4E-EB7B-2FB8034584E0}"/>
              </a:ext>
            </a:extLst>
          </p:cNvPr>
          <p:cNvPicPr>
            <a:picLocks noChangeAspect="1"/>
          </p:cNvPicPr>
          <p:nvPr/>
        </p:nvPicPr>
        <p:blipFill>
          <a:blip r:embed="rId6"/>
          <a:stretch>
            <a:fillRect/>
          </a:stretch>
        </p:blipFill>
        <p:spPr>
          <a:xfrm>
            <a:off x="12401239" y="7748408"/>
            <a:ext cx="2229161" cy="4477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037273"/>
            <a:ext cx="9826347"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The New Economic Policy of 1991</a:t>
            </a:r>
            <a:endParaRPr lang="en-US" sz="4450" dirty="0"/>
          </a:p>
        </p:txBody>
      </p:sp>
      <p:sp>
        <p:nvSpPr>
          <p:cNvPr id="3" name="Text 1"/>
          <p:cNvSpPr/>
          <p:nvPr/>
        </p:nvSpPr>
        <p:spPr>
          <a:xfrm>
            <a:off x="793790" y="2199680"/>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The New Economic Policy (NEP) of 1991 marked a turning point in India's economic history. This policy shift, driven by the country's economic crisis, aimed to liberalize and globalize the Indian economy. Key components of the NEP included deregulation, privatization, and opening up foreign investment. This resulted in a significant increase in economic growth, attracting foreign investment and creating new opportunities for businesses and individuals.</a:t>
            </a:r>
            <a:endParaRPr lang="en-US" sz="1750" dirty="0"/>
          </a:p>
        </p:txBody>
      </p:sp>
      <p:sp>
        <p:nvSpPr>
          <p:cNvPr id="4" name="Shape 2"/>
          <p:cNvSpPr/>
          <p:nvPr/>
        </p:nvSpPr>
        <p:spPr>
          <a:xfrm>
            <a:off x="793790" y="4161592"/>
            <a:ext cx="510302" cy="510302"/>
          </a:xfrm>
          <a:prstGeom prst="roundRect">
            <a:avLst>
              <a:gd name="adj" fmla="val 6667"/>
            </a:avLst>
          </a:prstGeom>
          <a:solidFill>
            <a:srgbClr val="EAE8F3"/>
          </a:solidFill>
          <a:ln/>
        </p:spPr>
      </p:sp>
      <p:sp>
        <p:nvSpPr>
          <p:cNvPr id="5" name="Text 3"/>
          <p:cNvSpPr/>
          <p:nvPr/>
        </p:nvSpPr>
        <p:spPr>
          <a:xfrm>
            <a:off x="972979" y="4246602"/>
            <a:ext cx="151805" cy="340281"/>
          </a:xfrm>
          <a:prstGeom prst="rect">
            <a:avLst/>
          </a:prstGeom>
          <a:noFill/>
          <a:ln/>
        </p:spPr>
        <p:txBody>
          <a:bodyPr wrap="none" lIns="0" tIns="0" rIns="0" bIns="0" rtlCol="0" anchor="t"/>
          <a:lstStyle/>
          <a:p>
            <a:pPr marL="0" indent="0" algn="ctr">
              <a:lnSpc>
                <a:spcPts val="2650"/>
              </a:lnSpc>
              <a:buNone/>
            </a:pPr>
            <a:r>
              <a:rPr lang="en-US" sz="2650" dirty="0">
                <a:solidFill>
                  <a:srgbClr val="49495A"/>
                </a:solidFill>
                <a:latin typeface="Libre Baskerville" pitchFamily="34" charset="0"/>
                <a:ea typeface="Libre Baskerville" pitchFamily="34" charset="-122"/>
                <a:cs typeface="Libre Baskerville" pitchFamily="34" charset="-120"/>
              </a:rPr>
              <a:t>1</a:t>
            </a:r>
            <a:endParaRPr lang="en-US" sz="2650" dirty="0"/>
          </a:p>
        </p:txBody>
      </p:sp>
      <p:sp>
        <p:nvSpPr>
          <p:cNvPr id="6" name="Text 4"/>
          <p:cNvSpPr/>
          <p:nvPr/>
        </p:nvSpPr>
        <p:spPr>
          <a:xfrm>
            <a:off x="1530906" y="416159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Deregulation</a:t>
            </a:r>
            <a:endParaRPr lang="en-US" sz="2200" dirty="0"/>
          </a:p>
        </p:txBody>
      </p:sp>
      <p:sp>
        <p:nvSpPr>
          <p:cNvPr id="7" name="Text 5"/>
          <p:cNvSpPr/>
          <p:nvPr/>
        </p:nvSpPr>
        <p:spPr>
          <a:xfrm>
            <a:off x="1530906" y="4652010"/>
            <a:ext cx="3459242" cy="2540318"/>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The NEP reduced government control over industries, allowing for greater market forces to determine prices and production. This facilitated competition and encouraged innovation.</a:t>
            </a:r>
            <a:endParaRPr lang="en-US" sz="1750" dirty="0"/>
          </a:p>
        </p:txBody>
      </p:sp>
      <p:sp>
        <p:nvSpPr>
          <p:cNvPr id="8" name="Shape 6"/>
          <p:cNvSpPr/>
          <p:nvPr/>
        </p:nvSpPr>
        <p:spPr>
          <a:xfrm>
            <a:off x="5216962" y="4161592"/>
            <a:ext cx="510302" cy="510302"/>
          </a:xfrm>
          <a:prstGeom prst="roundRect">
            <a:avLst>
              <a:gd name="adj" fmla="val 6667"/>
            </a:avLst>
          </a:prstGeom>
          <a:solidFill>
            <a:srgbClr val="EAE8F3"/>
          </a:solidFill>
          <a:ln/>
        </p:spPr>
      </p:sp>
      <p:sp>
        <p:nvSpPr>
          <p:cNvPr id="9" name="Text 7"/>
          <p:cNvSpPr/>
          <p:nvPr/>
        </p:nvSpPr>
        <p:spPr>
          <a:xfrm>
            <a:off x="5367337" y="4246602"/>
            <a:ext cx="209550" cy="340281"/>
          </a:xfrm>
          <a:prstGeom prst="rect">
            <a:avLst/>
          </a:prstGeom>
          <a:noFill/>
          <a:ln/>
        </p:spPr>
        <p:txBody>
          <a:bodyPr wrap="none" lIns="0" tIns="0" rIns="0" bIns="0" rtlCol="0" anchor="t"/>
          <a:lstStyle/>
          <a:p>
            <a:pPr marL="0" indent="0" algn="ctr">
              <a:lnSpc>
                <a:spcPts val="2650"/>
              </a:lnSpc>
              <a:buNone/>
            </a:pPr>
            <a:r>
              <a:rPr lang="en-US" sz="2650" dirty="0">
                <a:solidFill>
                  <a:srgbClr val="49495A"/>
                </a:solidFill>
                <a:latin typeface="Libre Baskerville" pitchFamily="34" charset="0"/>
                <a:ea typeface="Libre Baskerville" pitchFamily="34" charset="-122"/>
                <a:cs typeface="Libre Baskerville" pitchFamily="34" charset="-120"/>
              </a:rPr>
              <a:t>2</a:t>
            </a:r>
            <a:endParaRPr lang="en-US" sz="2650" dirty="0"/>
          </a:p>
        </p:txBody>
      </p:sp>
      <p:sp>
        <p:nvSpPr>
          <p:cNvPr id="10" name="Text 8"/>
          <p:cNvSpPr/>
          <p:nvPr/>
        </p:nvSpPr>
        <p:spPr>
          <a:xfrm>
            <a:off x="5954078" y="416159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Privatization</a:t>
            </a:r>
            <a:endParaRPr lang="en-US" sz="2200" dirty="0"/>
          </a:p>
        </p:txBody>
      </p:sp>
      <p:sp>
        <p:nvSpPr>
          <p:cNvPr id="11" name="Text 9"/>
          <p:cNvSpPr/>
          <p:nvPr/>
        </p:nvSpPr>
        <p:spPr>
          <a:xfrm>
            <a:off x="5954078" y="4652010"/>
            <a:ext cx="3459242" cy="217741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The NEP aimed to transfer ownership and control of state-owned enterprises to private entities. This move aimed to improve efficiency and productivity in these sectors.</a:t>
            </a:r>
            <a:endParaRPr lang="en-US" sz="1750" dirty="0"/>
          </a:p>
        </p:txBody>
      </p:sp>
      <p:sp>
        <p:nvSpPr>
          <p:cNvPr id="12" name="Shape 10"/>
          <p:cNvSpPr/>
          <p:nvPr/>
        </p:nvSpPr>
        <p:spPr>
          <a:xfrm>
            <a:off x="9640133" y="4161592"/>
            <a:ext cx="510302" cy="510302"/>
          </a:xfrm>
          <a:prstGeom prst="roundRect">
            <a:avLst>
              <a:gd name="adj" fmla="val 6667"/>
            </a:avLst>
          </a:prstGeom>
          <a:solidFill>
            <a:srgbClr val="EAE8F3"/>
          </a:solidFill>
          <a:ln/>
        </p:spPr>
      </p:sp>
      <p:sp>
        <p:nvSpPr>
          <p:cNvPr id="13" name="Text 11"/>
          <p:cNvSpPr/>
          <p:nvPr/>
        </p:nvSpPr>
        <p:spPr>
          <a:xfrm>
            <a:off x="9790509" y="4246602"/>
            <a:ext cx="209550" cy="340281"/>
          </a:xfrm>
          <a:prstGeom prst="rect">
            <a:avLst/>
          </a:prstGeom>
          <a:noFill/>
          <a:ln/>
        </p:spPr>
        <p:txBody>
          <a:bodyPr wrap="none" lIns="0" tIns="0" rIns="0" bIns="0" rtlCol="0" anchor="t"/>
          <a:lstStyle/>
          <a:p>
            <a:pPr marL="0" indent="0" algn="ctr">
              <a:lnSpc>
                <a:spcPts val="2650"/>
              </a:lnSpc>
              <a:buNone/>
            </a:pPr>
            <a:r>
              <a:rPr lang="en-US" sz="2650" dirty="0">
                <a:solidFill>
                  <a:srgbClr val="49495A"/>
                </a:solidFill>
                <a:latin typeface="Libre Baskerville" pitchFamily="34" charset="0"/>
                <a:ea typeface="Libre Baskerville" pitchFamily="34" charset="-122"/>
                <a:cs typeface="Libre Baskerville" pitchFamily="34" charset="-120"/>
              </a:rPr>
              <a:t>3</a:t>
            </a:r>
            <a:endParaRPr lang="en-US" sz="2650" dirty="0"/>
          </a:p>
        </p:txBody>
      </p:sp>
      <p:sp>
        <p:nvSpPr>
          <p:cNvPr id="14" name="Text 12"/>
          <p:cNvSpPr/>
          <p:nvPr/>
        </p:nvSpPr>
        <p:spPr>
          <a:xfrm>
            <a:off x="10377249" y="4161592"/>
            <a:ext cx="2841903" cy="354330"/>
          </a:xfrm>
          <a:prstGeom prst="rect">
            <a:avLst/>
          </a:prstGeom>
          <a:noFill/>
          <a:ln/>
        </p:spPr>
        <p:txBody>
          <a:bodyPr wrap="none" lIns="0" tIns="0" rIns="0" bIns="0" rtlCol="0" anchor="t"/>
          <a:lstStyle/>
          <a:p>
            <a:pPr marL="0" indent="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Foreign Investment</a:t>
            </a:r>
            <a:endParaRPr lang="en-US" sz="2200" dirty="0"/>
          </a:p>
        </p:txBody>
      </p:sp>
      <p:sp>
        <p:nvSpPr>
          <p:cNvPr id="15" name="Text 13"/>
          <p:cNvSpPr/>
          <p:nvPr/>
        </p:nvSpPr>
        <p:spPr>
          <a:xfrm>
            <a:off x="10377249" y="4652010"/>
            <a:ext cx="3459242" cy="217741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The NEP encouraged foreign direct investment, providing foreign companies access to the Indian market. This brought in capital, technology, and management expertise.</a:t>
            </a:r>
            <a:endParaRPr lang="en-US" sz="1750" dirty="0"/>
          </a:p>
        </p:txBody>
      </p:sp>
      <p:pic>
        <p:nvPicPr>
          <p:cNvPr id="16" name="Picture 15">
            <a:extLst>
              <a:ext uri="{FF2B5EF4-FFF2-40B4-BE49-F238E27FC236}">
                <a16:creationId xmlns="" xmlns:a16="http://schemas.microsoft.com/office/drawing/2014/main" id="{713765EB-8900-A894-0E74-4AF1520485C8}"/>
              </a:ext>
            </a:extLst>
          </p:cNvPr>
          <p:cNvPicPr>
            <a:picLocks noChangeAspect="1"/>
          </p:cNvPicPr>
          <p:nvPr/>
        </p:nvPicPr>
        <p:blipFill>
          <a:blip r:embed="rId3"/>
          <a:stretch>
            <a:fillRect/>
          </a:stretch>
        </p:blipFill>
        <p:spPr>
          <a:xfrm>
            <a:off x="12401239" y="7748408"/>
            <a:ext cx="2229161" cy="447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23305" y="769858"/>
            <a:ext cx="5166955" cy="645914"/>
          </a:xfrm>
          <a:prstGeom prst="rect">
            <a:avLst/>
          </a:prstGeom>
          <a:noFill/>
          <a:ln/>
        </p:spPr>
        <p:txBody>
          <a:bodyPr wrap="none" lIns="0" tIns="0" rIns="0" bIns="0" rtlCol="0" anchor="t"/>
          <a:lstStyle/>
          <a:p>
            <a:pPr marL="0" indent="0">
              <a:lnSpc>
                <a:spcPts val="5050"/>
              </a:lnSpc>
              <a:buNone/>
            </a:pPr>
            <a:r>
              <a:rPr lang="en-US" sz="4050" dirty="0">
                <a:solidFill>
                  <a:srgbClr val="403CCF"/>
                </a:solidFill>
                <a:latin typeface="Libre Baskerville" pitchFamily="34" charset="0"/>
                <a:ea typeface="Libre Baskerville" pitchFamily="34" charset="-122"/>
                <a:cs typeface="Libre Baskerville" pitchFamily="34" charset="-120"/>
              </a:rPr>
              <a:t>Liberalization</a:t>
            </a:r>
            <a:endParaRPr lang="en-US" sz="4050" dirty="0"/>
          </a:p>
        </p:txBody>
      </p:sp>
      <p:sp>
        <p:nvSpPr>
          <p:cNvPr id="3" name="Text 1"/>
          <p:cNvSpPr/>
          <p:nvPr/>
        </p:nvSpPr>
        <p:spPr>
          <a:xfrm>
            <a:off x="723305" y="1829038"/>
            <a:ext cx="13183791" cy="991910"/>
          </a:xfrm>
          <a:prstGeom prst="rect">
            <a:avLst/>
          </a:prstGeom>
          <a:noFill/>
          <a:ln/>
        </p:spPr>
        <p:txBody>
          <a:bodyPr wrap="square" lIns="0" tIns="0" rIns="0" bIns="0" rtlCol="0" anchor="t"/>
          <a:lstStyle/>
          <a:p>
            <a:pPr marL="0" indent="0">
              <a:lnSpc>
                <a:spcPts val="2600"/>
              </a:lnSpc>
              <a:buNone/>
            </a:pPr>
            <a:r>
              <a:rPr lang="en-US" sz="1600" dirty="0">
                <a:solidFill>
                  <a:srgbClr val="49495A"/>
                </a:solidFill>
                <a:latin typeface="Open Sans" pitchFamily="34" charset="0"/>
                <a:ea typeface="Open Sans" pitchFamily="34" charset="-122"/>
                <a:cs typeface="Open Sans" pitchFamily="34" charset="-120"/>
              </a:rPr>
              <a:t>Liberalization is a key tenet of the New Economic Policy and refers to the process of removing restrictions and barriers to trade, investment, and economic activities. This policy aimed to create a more open and competitive business environment, both domestically and internationally. It involved reducing tariffs, simplifying import-export procedures, and promoting free trade agreements.</a:t>
            </a:r>
            <a:endParaRPr lang="en-US" sz="1600" dirty="0"/>
          </a:p>
        </p:txBody>
      </p:sp>
      <p:sp>
        <p:nvSpPr>
          <p:cNvPr id="4" name="Shape 2"/>
          <p:cNvSpPr/>
          <p:nvPr/>
        </p:nvSpPr>
        <p:spPr>
          <a:xfrm>
            <a:off x="7303770" y="3053358"/>
            <a:ext cx="22860" cy="4406384"/>
          </a:xfrm>
          <a:prstGeom prst="roundRect">
            <a:avLst>
              <a:gd name="adj" fmla="val 135618"/>
            </a:avLst>
          </a:prstGeom>
          <a:solidFill>
            <a:srgbClr val="D0CED9"/>
          </a:solidFill>
          <a:ln/>
        </p:spPr>
      </p:sp>
      <p:sp>
        <p:nvSpPr>
          <p:cNvPr id="5" name="Shape 3"/>
          <p:cNvSpPr/>
          <p:nvPr/>
        </p:nvSpPr>
        <p:spPr>
          <a:xfrm>
            <a:off x="6382286" y="3506748"/>
            <a:ext cx="723305" cy="22860"/>
          </a:xfrm>
          <a:prstGeom prst="roundRect">
            <a:avLst>
              <a:gd name="adj" fmla="val 135618"/>
            </a:avLst>
          </a:prstGeom>
          <a:solidFill>
            <a:srgbClr val="D0CED9"/>
          </a:solidFill>
          <a:ln/>
        </p:spPr>
      </p:sp>
      <p:sp>
        <p:nvSpPr>
          <p:cNvPr id="6" name="Shape 4"/>
          <p:cNvSpPr/>
          <p:nvPr/>
        </p:nvSpPr>
        <p:spPr>
          <a:xfrm>
            <a:off x="7082730" y="3285768"/>
            <a:ext cx="464939" cy="464939"/>
          </a:xfrm>
          <a:prstGeom prst="roundRect">
            <a:avLst>
              <a:gd name="adj" fmla="val 6668"/>
            </a:avLst>
          </a:prstGeom>
          <a:solidFill>
            <a:srgbClr val="EAE8F3"/>
          </a:solidFill>
          <a:ln/>
        </p:spPr>
      </p:sp>
      <p:sp>
        <p:nvSpPr>
          <p:cNvPr id="7" name="Text 5"/>
          <p:cNvSpPr/>
          <p:nvPr/>
        </p:nvSpPr>
        <p:spPr>
          <a:xfrm>
            <a:off x="7246084" y="3363158"/>
            <a:ext cx="138232" cy="310039"/>
          </a:xfrm>
          <a:prstGeom prst="rect">
            <a:avLst/>
          </a:prstGeom>
          <a:noFill/>
          <a:ln/>
        </p:spPr>
        <p:txBody>
          <a:bodyPr wrap="none" lIns="0" tIns="0" rIns="0" bIns="0" rtlCol="0" anchor="t"/>
          <a:lstStyle/>
          <a:p>
            <a:pPr marL="0" indent="0" algn="ctr">
              <a:lnSpc>
                <a:spcPts val="2400"/>
              </a:lnSpc>
              <a:buNone/>
            </a:pPr>
            <a:r>
              <a:rPr lang="en-US" sz="2400" dirty="0">
                <a:solidFill>
                  <a:srgbClr val="49495A"/>
                </a:solidFill>
                <a:latin typeface="Libre Baskerville" pitchFamily="34" charset="0"/>
                <a:ea typeface="Libre Baskerville" pitchFamily="34" charset="-122"/>
                <a:cs typeface="Libre Baskerville" pitchFamily="34" charset="-120"/>
              </a:rPr>
              <a:t>1</a:t>
            </a:r>
            <a:endParaRPr lang="en-US" sz="2400" dirty="0"/>
          </a:p>
        </p:txBody>
      </p:sp>
      <p:sp>
        <p:nvSpPr>
          <p:cNvPr id="8" name="Text 6"/>
          <p:cNvSpPr/>
          <p:nvPr/>
        </p:nvSpPr>
        <p:spPr>
          <a:xfrm>
            <a:off x="2699385" y="3259931"/>
            <a:ext cx="3479125" cy="322898"/>
          </a:xfrm>
          <a:prstGeom prst="rect">
            <a:avLst/>
          </a:prstGeom>
          <a:noFill/>
          <a:ln/>
        </p:spPr>
        <p:txBody>
          <a:bodyPr wrap="none" lIns="0" tIns="0" rIns="0" bIns="0" rtlCol="0" anchor="t"/>
          <a:lstStyle/>
          <a:p>
            <a:pPr marL="0" indent="0" algn="r">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Deregulation of Industries</a:t>
            </a:r>
            <a:endParaRPr lang="en-US" sz="2000" dirty="0"/>
          </a:p>
        </p:txBody>
      </p:sp>
      <p:sp>
        <p:nvSpPr>
          <p:cNvPr id="9" name="Text 7"/>
          <p:cNvSpPr/>
          <p:nvPr/>
        </p:nvSpPr>
        <p:spPr>
          <a:xfrm>
            <a:off x="723305" y="3706773"/>
            <a:ext cx="5455206" cy="1322546"/>
          </a:xfrm>
          <a:prstGeom prst="rect">
            <a:avLst/>
          </a:prstGeom>
          <a:noFill/>
          <a:ln/>
        </p:spPr>
        <p:txBody>
          <a:bodyPr wrap="square" lIns="0" tIns="0" rIns="0" bIns="0" rtlCol="0" anchor="t"/>
          <a:lstStyle/>
          <a:p>
            <a:pPr marL="0" indent="0" algn="r">
              <a:lnSpc>
                <a:spcPts val="2600"/>
              </a:lnSpc>
              <a:buNone/>
            </a:pPr>
            <a:r>
              <a:rPr lang="en-US" sz="1600" dirty="0">
                <a:solidFill>
                  <a:srgbClr val="49495A"/>
                </a:solidFill>
                <a:latin typeface="Open Sans" pitchFamily="34" charset="0"/>
                <a:ea typeface="Open Sans" pitchFamily="34" charset="-122"/>
                <a:cs typeface="Open Sans" pitchFamily="34" charset="-120"/>
              </a:rPr>
              <a:t>Liberalization involved removing bureaucratic hurdles and regulations that hindered industrial growth and competitiveness. This paved the way for businesses to operate more freely and efficiently.</a:t>
            </a:r>
            <a:endParaRPr lang="en-US" sz="1600" dirty="0"/>
          </a:p>
        </p:txBody>
      </p:sp>
      <p:sp>
        <p:nvSpPr>
          <p:cNvPr id="10" name="Shape 8"/>
          <p:cNvSpPr/>
          <p:nvPr/>
        </p:nvSpPr>
        <p:spPr>
          <a:xfrm>
            <a:off x="7524810" y="4539972"/>
            <a:ext cx="723305" cy="22860"/>
          </a:xfrm>
          <a:prstGeom prst="roundRect">
            <a:avLst>
              <a:gd name="adj" fmla="val 135618"/>
            </a:avLst>
          </a:prstGeom>
          <a:solidFill>
            <a:srgbClr val="D0CED9"/>
          </a:solidFill>
          <a:ln/>
        </p:spPr>
      </p:sp>
      <p:sp>
        <p:nvSpPr>
          <p:cNvPr id="11" name="Shape 9"/>
          <p:cNvSpPr/>
          <p:nvPr/>
        </p:nvSpPr>
        <p:spPr>
          <a:xfrm>
            <a:off x="7082730" y="4318992"/>
            <a:ext cx="464939" cy="464939"/>
          </a:xfrm>
          <a:prstGeom prst="roundRect">
            <a:avLst>
              <a:gd name="adj" fmla="val 6668"/>
            </a:avLst>
          </a:prstGeom>
          <a:solidFill>
            <a:srgbClr val="EAE8F3"/>
          </a:solidFill>
          <a:ln/>
        </p:spPr>
      </p:sp>
      <p:sp>
        <p:nvSpPr>
          <p:cNvPr id="12" name="Text 10"/>
          <p:cNvSpPr/>
          <p:nvPr/>
        </p:nvSpPr>
        <p:spPr>
          <a:xfrm>
            <a:off x="7219652" y="4396383"/>
            <a:ext cx="190976" cy="310039"/>
          </a:xfrm>
          <a:prstGeom prst="rect">
            <a:avLst/>
          </a:prstGeom>
          <a:noFill/>
          <a:ln/>
        </p:spPr>
        <p:txBody>
          <a:bodyPr wrap="none" lIns="0" tIns="0" rIns="0" bIns="0" rtlCol="0" anchor="t"/>
          <a:lstStyle/>
          <a:p>
            <a:pPr marL="0" indent="0" algn="ctr">
              <a:lnSpc>
                <a:spcPts val="2400"/>
              </a:lnSpc>
              <a:buNone/>
            </a:pPr>
            <a:r>
              <a:rPr lang="en-US" sz="2400" dirty="0">
                <a:solidFill>
                  <a:srgbClr val="49495A"/>
                </a:solidFill>
                <a:latin typeface="Libre Baskerville" pitchFamily="34" charset="0"/>
                <a:ea typeface="Libre Baskerville" pitchFamily="34" charset="-122"/>
                <a:cs typeface="Libre Baskerville" pitchFamily="34" charset="-120"/>
              </a:rPr>
              <a:t>2</a:t>
            </a:r>
            <a:endParaRPr lang="en-US" sz="2400" dirty="0"/>
          </a:p>
        </p:txBody>
      </p:sp>
      <p:sp>
        <p:nvSpPr>
          <p:cNvPr id="13" name="Text 11"/>
          <p:cNvSpPr/>
          <p:nvPr/>
        </p:nvSpPr>
        <p:spPr>
          <a:xfrm>
            <a:off x="8451890" y="4293156"/>
            <a:ext cx="2701885" cy="322898"/>
          </a:xfrm>
          <a:prstGeom prst="rect">
            <a:avLst/>
          </a:prstGeom>
          <a:noFill/>
          <a:ln/>
        </p:spPr>
        <p:txBody>
          <a:bodyPr wrap="none" lIns="0" tIns="0" rIns="0" bIns="0" rtlCol="0" anchor="t"/>
          <a:lstStyle/>
          <a:p>
            <a:pPr marL="0" indent="0" algn="l">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Trade Liberalization</a:t>
            </a:r>
            <a:endParaRPr lang="en-US" sz="2000" dirty="0"/>
          </a:p>
        </p:txBody>
      </p:sp>
      <p:sp>
        <p:nvSpPr>
          <p:cNvPr id="14" name="Text 12"/>
          <p:cNvSpPr/>
          <p:nvPr/>
        </p:nvSpPr>
        <p:spPr>
          <a:xfrm>
            <a:off x="8451890" y="4739997"/>
            <a:ext cx="5455206" cy="1322546"/>
          </a:xfrm>
          <a:prstGeom prst="rect">
            <a:avLst/>
          </a:prstGeom>
          <a:noFill/>
          <a:ln/>
        </p:spPr>
        <p:txBody>
          <a:bodyPr wrap="square" lIns="0" tIns="0" rIns="0" bIns="0" rtlCol="0" anchor="t"/>
          <a:lstStyle/>
          <a:p>
            <a:pPr marL="0" indent="0" algn="l">
              <a:lnSpc>
                <a:spcPts val="2600"/>
              </a:lnSpc>
              <a:buNone/>
            </a:pPr>
            <a:r>
              <a:rPr lang="en-US" sz="1600" dirty="0">
                <a:solidFill>
                  <a:srgbClr val="49495A"/>
                </a:solidFill>
                <a:latin typeface="Open Sans" pitchFamily="34" charset="0"/>
                <a:ea typeface="Open Sans" pitchFamily="34" charset="-122"/>
                <a:cs typeface="Open Sans" pitchFamily="34" charset="-120"/>
              </a:rPr>
              <a:t>Liberalization resulted in the reduction of tariffs and import quotas, fostering greater international trade. This allowed Indian consumers to access a wider range of goods and services.</a:t>
            </a:r>
            <a:endParaRPr lang="en-US" sz="1600" dirty="0"/>
          </a:p>
        </p:txBody>
      </p:sp>
      <p:sp>
        <p:nvSpPr>
          <p:cNvPr id="15" name="Shape 13"/>
          <p:cNvSpPr/>
          <p:nvPr/>
        </p:nvSpPr>
        <p:spPr>
          <a:xfrm>
            <a:off x="6382286" y="5895856"/>
            <a:ext cx="723305" cy="22860"/>
          </a:xfrm>
          <a:prstGeom prst="roundRect">
            <a:avLst>
              <a:gd name="adj" fmla="val 135618"/>
            </a:avLst>
          </a:prstGeom>
          <a:solidFill>
            <a:srgbClr val="D0CED9"/>
          </a:solidFill>
          <a:ln/>
        </p:spPr>
      </p:sp>
      <p:sp>
        <p:nvSpPr>
          <p:cNvPr id="16" name="Shape 14"/>
          <p:cNvSpPr/>
          <p:nvPr/>
        </p:nvSpPr>
        <p:spPr>
          <a:xfrm>
            <a:off x="7082730" y="5674876"/>
            <a:ext cx="464939" cy="464939"/>
          </a:xfrm>
          <a:prstGeom prst="roundRect">
            <a:avLst>
              <a:gd name="adj" fmla="val 6668"/>
            </a:avLst>
          </a:prstGeom>
          <a:solidFill>
            <a:srgbClr val="EAE8F3"/>
          </a:solidFill>
          <a:ln/>
        </p:spPr>
      </p:sp>
      <p:sp>
        <p:nvSpPr>
          <p:cNvPr id="17" name="Text 15"/>
          <p:cNvSpPr/>
          <p:nvPr/>
        </p:nvSpPr>
        <p:spPr>
          <a:xfrm>
            <a:off x="7219652" y="5752267"/>
            <a:ext cx="190976" cy="310039"/>
          </a:xfrm>
          <a:prstGeom prst="rect">
            <a:avLst/>
          </a:prstGeom>
          <a:noFill/>
          <a:ln/>
        </p:spPr>
        <p:txBody>
          <a:bodyPr wrap="none" lIns="0" tIns="0" rIns="0" bIns="0" rtlCol="0" anchor="t"/>
          <a:lstStyle/>
          <a:p>
            <a:pPr marL="0" indent="0" algn="ctr">
              <a:lnSpc>
                <a:spcPts val="2400"/>
              </a:lnSpc>
              <a:buNone/>
            </a:pPr>
            <a:r>
              <a:rPr lang="en-US" sz="2400" dirty="0">
                <a:solidFill>
                  <a:srgbClr val="49495A"/>
                </a:solidFill>
                <a:latin typeface="Libre Baskerville" pitchFamily="34" charset="0"/>
                <a:ea typeface="Libre Baskerville" pitchFamily="34" charset="-122"/>
                <a:cs typeface="Libre Baskerville" pitchFamily="34" charset="-120"/>
              </a:rPr>
              <a:t>3</a:t>
            </a:r>
            <a:endParaRPr lang="en-US" sz="2400" dirty="0"/>
          </a:p>
        </p:txBody>
      </p:sp>
      <p:sp>
        <p:nvSpPr>
          <p:cNvPr id="18" name="Text 16"/>
          <p:cNvSpPr/>
          <p:nvPr/>
        </p:nvSpPr>
        <p:spPr>
          <a:xfrm>
            <a:off x="2069187" y="5649039"/>
            <a:ext cx="4109323" cy="322898"/>
          </a:xfrm>
          <a:prstGeom prst="rect">
            <a:avLst/>
          </a:prstGeom>
          <a:noFill/>
          <a:ln/>
        </p:spPr>
        <p:txBody>
          <a:bodyPr wrap="none" lIns="0" tIns="0" rIns="0" bIns="0" rtlCol="0" anchor="t"/>
          <a:lstStyle/>
          <a:p>
            <a:pPr marL="0" indent="0" algn="r">
              <a:lnSpc>
                <a:spcPts val="2500"/>
              </a:lnSpc>
              <a:buNone/>
            </a:pPr>
            <a:r>
              <a:rPr lang="en-US" sz="2000" dirty="0">
                <a:solidFill>
                  <a:srgbClr val="49495A"/>
                </a:solidFill>
                <a:latin typeface="Libre Baskerville" pitchFamily="34" charset="0"/>
                <a:ea typeface="Libre Baskerville" pitchFamily="34" charset="-122"/>
                <a:cs typeface="Libre Baskerville" pitchFamily="34" charset="-120"/>
              </a:rPr>
              <a:t>Foreign Investment Promotion</a:t>
            </a:r>
            <a:endParaRPr lang="en-US" sz="2000" dirty="0"/>
          </a:p>
        </p:txBody>
      </p:sp>
      <p:sp>
        <p:nvSpPr>
          <p:cNvPr id="19" name="Text 17"/>
          <p:cNvSpPr/>
          <p:nvPr/>
        </p:nvSpPr>
        <p:spPr>
          <a:xfrm>
            <a:off x="723305" y="6095881"/>
            <a:ext cx="5455206" cy="991910"/>
          </a:xfrm>
          <a:prstGeom prst="rect">
            <a:avLst/>
          </a:prstGeom>
          <a:noFill/>
          <a:ln/>
        </p:spPr>
        <p:txBody>
          <a:bodyPr wrap="square" lIns="0" tIns="0" rIns="0" bIns="0" rtlCol="0" anchor="t"/>
          <a:lstStyle/>
          <a:p>
            <a:pPr marL="0" indent="0" algn="r">
              <a:lnSpc>
                <a:spcPts val="2600"/>
              </a:lnSpc>
              <a:buNone/>
            </a:pPr>
            <a:r>
              <a:rPr lang="en-US" sz="1600" dirty="0">
                <a:solidFill>
                  <a:srgbClr val="49495A"/>
                </a:solidFill>
                <a:latin typeface="Open Sans" pitchFamily="34" charset="0"/>
                <a:ea typeface="Open Sans" pitchFamily="34" charset="-122"/>
                <a:cs typeface="Open Sans" pitchFamily="34" charset="-120"/>
              </a:rPr>
              <a:t>Liberalization made it easier for foreign companies to invest in India, leading to increased capital inflows and access to advanced technology.</a:t>
            </a:r>
            <a:endParaRPr lang="en-US" sz="1600" dirty="0"/>
          </a:p>
        </p:txBody>
      </p:sp>
      <p:pic>
        <p:nvPicPr>
          <p:cNvPr id="20" name="Picture 19">
            <a:extLst>
              <a:ext uri="{FF2B5EF4-FFF2-40B4-BE49-F238E27FC236}">
                <a16:creationId xmlns="" xmlns:a16="http://schemas.microsoft.com/office/drawing/2014/main" id="{57407EF7-D77D-E7AC-C96A-9EFE513039A5}"/>
              </a:ext>
            </a:extLst>
          </p:cNvPr>
          <p:cNvPicPr>
            <a:picLocks noChangeAspect="1"/>
          </p:cNvPicPr>
          <p:nvPr/>
        </p:nvPicPr>
        <p:blipFill>
          <a:blip r:embed="rId3"/>
          <a:stretch>
            <a:fillRect/>
          </a:stretch>
        </p:blipFill>
        <p:spPr>
          <a:xfrm>
            <a:off x="12401239" y="7748408"/>
            <a:ext cx="2229161" cy="4477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346359"/>
            <a:ext cx="9034224"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Globalization and Privatization</a:t>
            </a:r>
            <a:endParaRPr lang="en-US" sz="4450" dirty="0"/>
          </a:p>
        </p:txBody>
      </p:sp>
      <p:sp>
        <p:nvSpPr>
          <p:cNvPr id="3" name="Text 1"/>
          <p:cNvSpPr/>
          <p:nvPr/>
        </p:nvSpPr>
        <p:spPr>
          <a:xfrm>
            <a:off x="793790" y="2508766"/>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Globalization refers to the increasing interconnectedness of economies, societies, and cultures worldwide. It has been a significant driver of economic growth in India, leading to greater integration with the global economy. Privatization, on the other hand, involves the transfer of ownership and management of state-owned enterprises to private entities.</a:t>
            </a:r>
            <a:endParaRPr lang="en-US" sz="1750" dirty="0"/>
          </a:p>
        </p:txBody>
      </p:sp>
      <p:sp>
        <p:nvSpPr>
          <p:cNvPr id="4" name="Text 2"/>
          <p:cNvSpPr/>
          <p:nvPr/>
        </p:nvSpPr>
        <p:spPr>
          <a:xfrm>
            <a:off x="793790" y="407943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Globalization</a:t>
            </a:r>
            <a:endParaRPr lang="en-US" sz="2200" dirty="0"/>
          </a:p>
        </p:txBody>
      </p:sp>
      <p:sp>
        <p:nvSpPr>
          <p:cNvPr id="5" name="Text 3"/>
          <p:cNvSpPr/>
          <p:nvPr/>
        </p:nvSpPr>
        <p:spPr>
          <a:xfrm>
            <a:off x="793790" y="4660582"/>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Globalization has led to increased trade, investment, and technology transfer, fostering economic growth and creating new job opportunities.</a:t>
            </a:r>
            <a:endParaRPr lang="en-US" sz="1750" dirty="0"/>
          </a:p>
        </p:txBody>
      </p:sp>
      <p:sp>
        <p:nvSpPr>
          <p:cNvPr id="6" name="Text 4"/>
          <p:cNvSpPr/>
          <p:nvPr/>
        </p:nvSpPr>
        <p:spPr>
          <a:xfrm>
            <a:off x="793790" y="5953363"/>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However, globalization also raises concerns about potential job displacement and income inequality.</a:t>
            </a:r>
            <a:endParaRPr lang="en-US" sz="1750" dirty="0"/>
          </a:p>
        </p:txBody>
      </p:sp>
      <p:sp>
        <p:nvSpPr>
          <p:cNvPr id="7" name="Text 5"/>
          <p:cNvSpPr/>
          <p:nvPr/>
        </p:nvSpPr>
        <p:spPr>
          <a:xfrm>
            <a:off x="7599521" y="407943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Privatization</a:t>
            </a:r>
            <a:endParaRPr lang="en-US" sz="2200" dirty="0"/>
          </a:p>
        </p:txBody>
      </p:sp>
      <p:sp>
        <p:nvSpPr>
          <p:cNvPr id="8" name="Text 6"/>
          <p:cNvSpPr/>
          <p:nvPr/>
        </p:nvSpPr>
        <p:spPr>
          <a:xfrm>
            <a:off x="7599521" y="4660582"/>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Privatization aimed to improve efficiency, increase competition, and raise capital for the government.</a:t>
            </a:r>
            <a:endParaRPr lang="en-US" sz="1750" dirty="0"/>
          </a:p>
        </p:txBody>
      </p:sp>
      <p:sp>
        <p:nvSpPr>
          <p:cNvPr id="9" name="Text 7"/>
          <p:cNvSpPr/>
          <p:nvPr/>
        </p:nvSpPr>
        <p:spPr>
          <a:xfrm>
            <a:off x="7599521" y="5590461"/>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It has had mixed results, with some privatized companies performing better, while others have faced challenges.</a:t>
            </a:r>
            <a:endParaRPr lang="en-US" sz="1750" dirty="0"/>
          </a:p>
        </p:txBody>
      </p:sp>
      <p:pic>
        <p:nvPicPr>
          <p:cNvPr id="10" name="Picture 9">
            <a:extLst>
              <a:ext uri="{FF2B5EF4-FFF2-40B4-BE49-F238E27FC236}">
                <a16:creationId xmlns="" xmlns:a16="http://schemas.microsoft.com/office/drawing/2014/main" id="{F0BF2864-3184-849E-D179-47F08E624B60}"/>
              </a:ext>
            </a:extLst>
          </p:cNvPr>
          <p:cNvPicPr>
            <a:picLocks noChangeAspect="1"/>
          </p:cNvPicPr>
          <p:nvPr/>
        </p:nvPicPr>
        <p:blipFill>
          <a:blip r:embed="rId3"/>
          <a:stretch>
            <a:fillRect/>
          </a:stretch>
        </p:blipFill>
        <p:spPr>
          <a:xfrm>
            <a:off x="12401239" y="7748408"/>
            <a:ext cx="2229161" cy="4477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9020" y="736163"/>
            <a:ext cx="13172361" cy="1301829"/>
          </a:xfrm>
          <a:prstGeom prst="rect">
            <a:avLst/>
          </a:prstGeom>
          <a:noFill/>
          <a:ln/>
        </p:spPr>
        <p:txBody>
          <a:bodyPr wrap="square" lIns="0" tIns="0" rIns="0" bIns="0" rtlCol="0" anchor="t"/>
          <a:lstStyle/>
          <a:p>
            <a:pPr marL="0" indent="0">
              <a:lnSpc>
                <a:spcPts val="5100"/>
              </a:lnSpc>
              <a:buNone/>
            </a:pPr>
            <a:r>
              <a:rPr lang="en-US" sz="4100" dirty="0">
                <a:solidFill>
                  <a:srgbClr val="403CCF"/>
                </a:solidFill>
                <a:latin typeface="Libre Baskerville" pitchFamily="34" charset="0"/>
                <a:ea typeface="Libre Baskerville" pitchFamily="34" charset="-122"/>
                <a:cs typeface="Libre Baskerville" pitchFamily="34" charset="-120"/>
              </a:rPr>
              <a:t>Recent Trends in Industrial Policy and Foreign Exchange Management</a:t>
            </a:r>
            <a:endParaRPr lang="en-US" sz="4100" dirty="0"/>
          </a:p>
        </p:txBody>
      </p:sp>
      <p:sp>
        <p:nvSpPr>
          <p:cNvPr id="3" name="Text 1"/>
          <p:cNvSpPr/>
          <p:nvPr/>
        </p:nvSpPr>
        <p:spPr>
          <a:xfrm>
            <a:off x="729020" y="2454593"/>
            <a:ext cx="13172361" cy="1000125"/>
          </a:xfrm>
          <a:prstGeom prst="rect">
            <a:avLst/>
          </a:prstGeom>
          <a:noFill/>
          <a:ln/>
        </p:spPr>
        <p:txBody>
          <a:bodyPr wrap="square" lIns="0" tIns="0" rIns="0" bIns="0" rtlCol="0" anchor="t"/>
          <a:lstStyle/>
          <a:p>
            <a:pPr marL="0" indent="0">
              <a:lnSpc>
                <a:spcPts val="2600"/>
              </a:lnSpc>
              <a:buNone/>
            </a:pPr>
            <a:r>
              <a:rPr lang="en-US" sz="1600" dirty="0">
                <a:solidFill>
                  <a:srgbClr val="49495A"/>
                </a:solidFill>
                <a:latin typeface="Open Sans" pitchFamily="34" charset="0"/>
                <a:ea typeface="Open Sans" pitchFamily="34" charset="-122"/>
                <a:cs typeface="Open Sans" pitchFamily="34" charset="-120"/>
              </a:rPr>
              <a:t>India's industrial policy has undergone a shift towards a more focused approach, encouraging innovation, promoting manufacturing, and facilitating the growth of small and medium enterprises (SMEs). The government has introduced various schemes and initiatives to support these goals, including the "Make in India" campaign.</a:t>
            </a:r>
            <a:endParaRPr lang="en-US" sz="1600" dirty="0"/>
          </a:p>
        </p:txBody>
      </p:sp>
      <p:pic>
        <p:nvPicPr>
          <p:cNvPr id="4" name="Image 0" descr="preencoded.png"/>
          <p:cNvPicPr>
            <a:picLocks noChangeAspect="1"/>
          </p:cNvPicPr>
          <p:nvPr/>
        </p:nvPicPr>
        <p:blipFill>
          <a:blip r:embed="rId3"/>
          <a:stretch>
            <a:fillRect/>
          </a:stretch>
        </p:blipFill>
        <p:spPr>
          <a:xfrm>
            <a:off x="729020" y="3689032"/>
            <a:ext cx="4390787" cy="833199"/>
          </a:xfrm>
          <a:prstGeom prst="rect">
            <a:avLst/>
          </a:prstGeom>
        </p:spPr>
      </p:pic>
      <p:sp>
        <p:nvSpPr>
          <p:cNvPr id="5" name="Text 2"/>
          <p:cNvSpPr/>
          <p:nvPr/>
        </p:nvSpPr>
        <p:spPr>
          <a:xfrm>
            <a:off x="937260" y="4834652"/>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Skill Development</a:t>
            </a:r>
            <a:endParaRPr lang="en-US" sz="2050" dirty="0"/>
          </a:p>
        </p:txBody>
      </p:sp>
      <p:sp>
        <p:nvSpPr>
          <p:cNvPr id="6" name="Text 3"/>
          <p:cNvSpPr/>
          <p:nvPr/>
        </p:nvSpPr>
        <p:spPr>
          <a:xfrm>
            <a:off x="937260" y="5284946"/>
            <a:ext cx="3974306" cy="1666875"/>
          </a:xfrm>
          <a:prstGeom prst="rect">
            <a:avLst/>
          </a:prstGeom>
          <a:noFill/>
          <a:ln/>
        </p:spPr>
        <p:txBody>
          <a:bodyPr wrap="square" lIns="0" tIns="0" rIns="0" bIns="0" rtlCol="0" anchor="t"/>
          <a:lstStyle/>
          <a:p>
            <a:pPr marL="0" indent="0" algn="l">
              <a:lnSpc>
                <a:spcPts val="2600"/>
              </a:lnSpc>
              <a:buNone/>
            </a:pPr>
            <a:r>
              <a:rPr lang="en-US" sz="1600" dirty="0">
                <a:solidFill>
                  <a:srgbClr val="49495A"/>
                </a:solidFill>
                <a:latin typeface="Open Sans" pitchFamily="34" charset="0"/>
                <a:ea typeface="Open Sans" pitchFamily="34" charset="-122"/>
                <a:cs typeface="Open Sans" pitchFamily="34" charset="-120"/>
              </a:rPr>
              <a:t>To support the growth of manufacturing and technology-driven industries, the government has implemented various skill development programs to equip the workforce with the necessary skills.</a:t>
            </a:r>
            <a:endParaRPr lang="en-US" sz="1600" dirty="0"/>
          </a:p>
        </p:txBody>
      </p:sp>
      <p:pic>
        <p:nvPicPr>
          <p:cNvPr id="7" name="Image 1" descr="preencoded.png"/>
          <p:cNvPicPr>
            <a:picLocks noChangeAspect="1"/>
          </p:cNvPicPr>
          <p:nvPr/>
        </p:nvPicPr>
        <p:blipFill>
          <a:blip r:embed="rId4"/>
          <a:stretch>
            <a:fillRect/>
          </a:stretch>
        </p:blipFill>
        <p:spPr>
          <a:xfrm>
            <a:off x="5119807" y="3689032"/>
            <a:ext cx="4390787" cy="833199"/>
          </a:xfrm>
          <a:prstGeom prst="rect">
            <a:avLst/>
          </a:prstGeom>
        </p:spPr>
      </p:pic>
      <p:sp>
        <p:nvSpPr>
          <p:cNvPr id="8" name="Text 4"/>
          <p:cNvSpPr/>
          <p:nvPr/>
        </p:nvSpPr>
        <p:spPr>
          <a:xfrm>
            <a:off x="5328047" y="4834652"/>
            <a:ext cx="3751064" cy="325398"/>
          </a:xfrm>
          <a:prstGeom prst="rect">
            <a:avLst/>
          </a:prstGeom>
          <a:noFill/>
          <a:ln/>
        </p:spPr>
        <p:txBody>
          <a:bodyPr wrap="none" lIns="0" tIns="0" rIns="0" bIns="0" rtlCol="0" anchor="t"/>
          <a:lstStyle/>
          <a:p>
            <a:pPr marL="0" indent="0" algn="l">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Infrastructure Development</a:t>
            </a:r>
            <a:endParaRPr lang="en-US" sz="2050" dirty="0"/>
          </a:p>
        </p:txBody>
      </p:sp>
      <p:sp>
        <p:nvSpPr>
          <p:cNvPr id="9" name="Text 5"/>
          <p:cNvSpPr/>
          <p:nvPr/>
        </p:nvSpPr>
        <p:spPr>
          <a:xfrm>
            <a:off x="5328047" y="5284946"/>
            <a:ext cx="3974306" cy="2000250"/>
          </a:xfrm>
          <a:prstGeom prst="rect">
            <a:avLst/>
          </a:prstGeom>
          <a:noFill/>
          <a:ln/>
        </p:spPr>
        <p:txBody>
          <a:bodyPr wrap="square" lIns="0" tIns="0" rIns="0" bIns="0" rtlCol="0" anchor="t"/>
          <a:lstStyle/>
          <a:p>
            <a:pPr marL="0" indent="0" algn="l">
              <a:lnSpc>
                <a:spcPts val="2600"/>
              </a:lnSpc>
              <a:buNone/>
            </a:pPr>
            <a:r>
              <a:rPr lang="en-US" sz="1600" dirty="0">
                <a:solidFill>
                  <a:srgbClr val="49495A"/>
                </a:solidFill>
                <a:latin typeface="Open Sans" pitchFamily="34" charset="0"/>
                <a:ea typeface="Open Sans" pitchFamily="34" charset="-122"/>
                <a:cs typeface="Open Sans" pitchFamily="34" charset="-120"/>
              </a:rPr>
              <a:t>The government has focused on improving infrastructure, including transportation, energy, and communication networks, to create a more conducive environment for industrial growth.</a:t>
            </a:r>
            <a:endParaRPr lang="en-US" sz="1600" dirty="0"/>
          </a:p>
        </p:txBody>
      </p:sp>
      <p:pic>
        <p:nvPicPr>
          <p:cNvPr id="10" name="Image 2" descr="preencoded.png"/>
          <p:cNvPicPr>
            <a:picLocks noChangeAspect="1"/>
          </p:cNvPicPr>
          <p:nvPr/>
        </p:nvPicPr>
        <p:blipFill>
          <a:blip r:embed="rId5"/>
          <a:stretch>
            <a:fillRect/>
          </a:stretch>
        </p:blipFill>
        <p:spPr>
          <a:xfrm>
            <a:off x="9510593" y="3689032"/>
            <a:ext cx="4390787" cy="833199"/>
          </a:xfrm>
          <a:prstGeom prst="rect">
            <a:avLst/>
          </a:prstGeom>
        </p:spPr>
      </p:pic>
      <p:sp>
        <p:nvSpPr>
          <p:cNvPr id="11" name="Text 6"/>
          <p:cNvSpPr/>
          <p:nvPr/>
        </p:nvSpPr>
        <p:spPr>
          <a:xfrm>
            <a:off x="9718834" y="4834652"/>
            <a:ext cx="3067883" cy="325398"/>
          </a:xfrm>
          <a:prstGeom prst="rect">
            <a:avLst/>
          </a:prstGeom>
          <a:noFill/>
          <a:ln/>
        </p:spPr>
        <p:txBody>
          <a:bodyPr wrap="none" lIns="0" tIns="0" rIns="0" bIns="0" rtlCol="0" anchor="t"/>
          <a:lstStyle/>
          <a:p>
            <a:pPr marL="0" indent="0" algn="l">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Ease of Doing Business</a:t>
            </a:r>
            <a:endParaRPr lang="en-US" sz="2050" dirty="0"/>
          </a:p>
        </p:txBody>
      </p:sp>
      <p:sp>
        <p:nvSpPr>
          <p:cNvPr id="12" name="Text 7"/>
          <p:cNvSpPr/>
          <p:nvPr/>
        </p:nvSpPr>
        <p:spPr>
          <a:xfrm>
            <a:off x="9718834" y="5284946"/>
            <a:ext cx="3974306" cy="1666875"/>
          </a:xfrm>
          <a:prstGeom prst="rect">
            <a:avLst/>
          </a:prstGeom>
          <a:noFill/>
          <a:ln/>
        </p:spPr>
        <p:txBody>
          <a:bodyPr wrap="square" lIns="0" tIns="0" rIns="0" bIns="0" rtlCol="0" anchor="t"/>
          <a:lstStyle/>
          <a:p>
            <a:pPr marL="0" indent="0" algn="l">
              <a:lnSpc>
                <a:spcPts val="2600"/>
              </a:lnSpc>
              <a:buNone/>
            </a:pPr>
            <a:r>
              <a:rPr lang="en-US" sz="1600" dirty="0">
                <a:solidFill>
                  <a:srgbClr val="49495A"/>
                </a:solidFill>
                <a:latin typeface="Open Sans" pitchFamily="34" charset="0"/>
                <a:ea typeface="Open Sans" pitchFamily="34" charset="-122"/>
                <a:cs typeface="Open Sans" pitchFamily="34" charset="-120"/>
              </a:rPr>
              <a:t>The government has undertaken reforms to improve the ease of doing business in India, streamlining regulations, and simplifying processes for businesses.</a:t>
            </a:r>
            <a:endParaRPr lang="en-US" sz="1600" dirty="0"/>
          </a:p>
        </p:txBody>
      </p:sp>
      <p:pic>
        <p:nvPicPr>
          <p:cNvPr id="13" name="Picture 12">
            <a:extLst>
              <a:ext uri="{FF2B5EF4-FFF2-40B4-BE49-F238E27FC236}">
                <a16:creationId xmlns="" xmlns:a16="http://schemas.microsoft.com/office/drawing/2014/main" id="{E50BCA0A-0FF9-88A0-0E1F-5A52FAE40C93}"/>
              </a:ext>
            </a:extLst>
          </p:cNvPr>
          <p:cNvPicPr>
            <a:picLocks noChangeAspect="1"/>
          </p:cNvPicPr>
          <p:nvPr/>
        </p:nvPicPr>
        <p:blipFill>
          <a:blip r:embed="rId6"/>
          <a:stretch>
            <a:fillRect/>
          </a:stretch>
        </p:blipFill>
        <p:spPr>
          <a:xfrm>
            <a:off x="12401239" y="7748408"/>
            <a:ext cx="2229161" cy="4477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654606"/>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Demonetization-Effect and Consequences of GST</a:t>
            </a:r>
            <a:endParaRPr lang="en-US" sz="4450" dirty="0"/>
          </a:p>
        </p:txBody>
      </p:sp>
      <p:sp>
        <p:nvSpPr>
          <p:cNvPr id="3" name="Text 1"/>
          <p:cNvSpPr/>
          <p:nvPr/>
        </p:nvSpPr>
        <p:spPr>
          <a:xfrm>
            <a:off x="793790" y="2525792"/>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Demonetization, the withdrawal of high-denomination banknotes from circulation, was a major policy decision in 2016. It aimed to curb corruption, counterfeit currency, and black money. The GST (Goods and Services Tax) introduced in 2017, was a major tax reform designed to simplify India's indirect tax system and create a unified national market.</a:t>
            </a:r>
            <a:endParaRPr lang="en-US" sz="1750" dirty="0"/>
          </a:p>
        </p:txBody>
      </p:sp>
      <p:sp>
        <p:nvSpPr>
          <p:cNvPr id="4" name="Shape 2"/>
          <p:cNvSpPr/>
          <p:nvPr/>
        </p:nvSpPr>
        <p:spPr>
          <a:xfrm>
            <a:off x="793790" y="3869650"/>
            <a:ext cx="13042821" cy="3705225"/>
          </a:xfrm>
          <a:prstGeom prst="roundRect">
            <a:avLst>
              <a:gd name="adj" fmla="val 918"/>
            </a:avLst>
          </a:prstGeom>
          <a:noFill/>
          <a:ln w="7620">
            <a:solidFill>
              <a:srgbClr val="000000">
                <a:alpha val="8000"/>
              </a:srgbClr>
            </a:solidFill>
            <a:prstDash val="solid"/>
          </a:ln>
        </p:spPr>
      </p:sp>
      <p:sp>
        <p:nvSpPr>
          <p:cNvPr id="5" name="Shape 3"/>
          <p:cNvSpPr/>
          <p:nvPr/>
        </p:nvSpPr>
        <p:spPr>
          <a:xfrm>
            <a:off x="801410" y="3877270"/>
            <a:ext cx="13027581" cy="650319"/>
          </a:xfrm>
          <a:prstGeom prst="rect">
            <a:avLst/>
          </a:prstGeom>
          <a:solidFill>
            <a:srgbClr val="FFFFFF">
              <a:alpha val="4000"/>
            </a:srgbClr>
          </a:solidFill>
          <a:ln/>
        </p:spPr>
      </p:sp>
      <p:sp>
        <p:nvSpPr>
          <p:cNvPr id="6" name="Text 4"/>
          <p:cNvSpPr/>
          <p:nvPr/>
        </p:nvSpPr>
        <p:spPr>
          <a:xfrm>
            <a:off x="1028224" y="4020979"/>
            <a:ext cx="6056352" cy="362903"/>
          </a:xfrm>
          <a:prstGeom prst="rect">
            <a:avLst/>
          </a:prstGeom>
          <a:noFill/>
          <a:ln/>
        </p:spPr>
        <p:txBody>
          <a:bodyPr wrap="non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Demonetization</a:t>
            </a:r>
            <a:endParaRPr lang="en-US" sz="1750" dirty="0"/>
          </a:p>
        </p:txBody>
      </p:sp>
      <p:sp>
        <p:nvSpPr>
          <p:cNvPr id="7" name="Text 5"/>
          <p:cNvSpPr/>
          <p:nvPr/>
        </p:nvSpPr>
        <p:spPr>
          <a:xfrm>
            <a:off x="7545824" y="4020979"/>
            <a:ext cx="6056352" cy="362903"/>
          </a:xfrm>
          <a:prstGeom prst="rect">
            <a:avLst/>
          </a:prstGeom>
          <a:noFill/>
          <a:ln/>
        </p:spPr>
        <p:txBody>
          <a:bodyPr wrap="non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GST</a:t>
            </a:r>
            <a:endParaRPr lang="en-US" sz="1750" dirty="0"/>
          </a:p>
        </p:txBody>
      </p:sp>
      <p:sp>
        <p:nvSpPr>
          <p:cNvPr id="8" name="Shape 6"/>
          <p:cNvSpPr/>
          <p:nvPr/>
        </p:nvSpPr>
        <p:spPr>
          <a:xfrm>
            <a:off x="801410" y="4527590"/>
            <a:ext cx="13027581" cy="1013222"/>
          </a:xfrm>
          <a:prstGeom prst="rect">
            <a:avLst/>
          </a:prstGeom>
          <a:solidFill>
            <a:srgbClr val="000000">
              <a:alpha val="4000"/>
            </a:srgbClr>
          </a:solidFill>
          <a:ln/>
        </p:spPr>
      </p:sp>
      <p:sp>
        <p:nvSpPr>
          <p:cNvPr id="9" name="Text 7"/>
          <p:cNvSpPr/>
          <p:nvPr/>
        </p:nvSpPr>
        <p:spPr>
          <a:xfrm>
            <a:off x="1028224" y="4671298"/>
            <a:ext cx="6056352" cy="72580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Aimed to curb corruption, counterfeit currency, and black money.</a:t>
            </a:r>
            <a:endParaRPr lang="en-US" sz="1750" dirty="0"/>
          </a:p>
        </p:txBody>
      </p:sp>
      <p:sp>
        <p:nvSpPr>
          <p:cNvPr id="10" name="Text 8"/>
          <p:cNvSpPr/>
          <p:nvPr/>
        </p:nvSpPr>
        <p:spPr>
          <a:xfrm>
            <a:off x="7545824" y="4671298"/>
            <a:ext cx="6056352" cy="72580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Simplified India's indirect tax system and created a unified national market.</a:t>
            </a:r>
            <a:endParaRPr lang="en-US" sz="1750" dirty="0"/>
          </a:p>
        </p:txBody>
      </p:sp>
      <p:sp>
        <p:nvSpPr>
          <p:cNvPr id="11" name="Shape 9"/>
          <p:cNvSpPr/>
          <p:nvPr/>
        </p:nvSpPr>
        <p:spPr>
          <a:xfrm>
            <a:off x="801410" y="5540812"/>
            <a:ext cx="13027581" cy="1013222"/>
          </a:xfrm>
          <a:prstGeom prst="rect">
            <a:avLst/>
          </a:prstGeom>
          <a:solidFill>
            <a:srgbClr val="FFFFFF">
              <a:alpha val="4000"/>
            </a:srgbClr>
          </a:solidFill>
          <a:ln/>
        </p:spPr>
      </p:sp>
      <p:sp>
        <p:nvSpPr>
          <p:cNvPr id="12" name="Text 10"/>
          <p:cNvSpPr/>
          <p:nvPr/>
        </p:nvSpPr>
        <p:spPr>
          <a:xfrm>
            <a:off x="1028224" y="5684520"/>
            <a:ext cx="6056352" cy="72580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Led to temporary disruptions in the economy, particularly in cash-intensive sectors.</a:t>
            </a:r>
            <a:endParaRPr lang="en-US" sz="1750" dirty="0"/>
          </a:p>
        </p:txBody>
      </p:sp>
      <p:sp>
        <p:nvSpPr>
          <p:cNvPr id="13" name="Text 11"/>
          <p:cNvSpPr/>
          <p:nvPr/>
        </p:nvSpPr>
        <p:spPr>
          <a:xfrm>
            <a:off x="7545824" y="5684520"/>
            <a:ext cx="6056352" cy="72580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Brought about a significant increase in tax compliance and transparency.</a:t>
            </a:r>
            <a:endParaRPr lang="en-US" sz="1750" dirty="0"/>
          </a:p>
        </p:txBody>
      </p:sp>
      <p:sp>
        <p:nvSpPr>
          <p:cNvPr id="14" name="Shape 12"/>
          <p:cNvSpPr/>
          <p:nvPr/>
        </p:nvSpPr>
        <p:spPr>
          <a:xfrm>
            <a:off x="801410" y="6554033"/>
            <a:ext cx="13027581" cy="1013222"/>
          </a:xfrm>
          <a:prstGeom prst="rect">
            <a:avLst/>
          </a:prstGeom>
          <a:solidFill>
            <a:srgbClr val="000000">
              <a:alpha val="4000"/>
            </a:srgbClr>
          </a:solidFill>
          <a:ln/>
        </p:spPr>
      </p:sp>
      <p:sp>
        <p:nvSpPr>
          <p:cNvPr id="15" name="Text 13"/>
          <p:cNvSpPr/>
          <p:nvPr/>
        </p:nvSpPr>
        <p:spPr>
          <a:xfrm>
            <a:off x="1028224" y="6697742"/>
            <a:ext cx="6056352" cy="72580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Had a mixed impact on the economy, with some sectors benefiting while others experienced a slowdown.</a:t>
            </a:r>
            <a:endParaRPr lang="en-US" sz="1750" dirty="0"/>
          </a:p>
        </p:txBody>
      </p:sp>
      <p:sp>
        <p:nvSpPr>
          <p:cNvPr id="16" name="Text 14"/>
          <p:cNvSpPr/>
          <p:nvPr/>
        </p:nvSpPr>
        <p:spPr>
          <a:xfrm>
            <a:off x="7545824" y="6697742"/>
            <a:ext cx="6056352" cy="725805"/>
          </a:xfrm>
          <a:prstGeom prst="rect">
            <a:avLst/>
          </a:prstGeom>
          <a:noFill/>
          <a:ln/>
        </p:spPr>
        <p:txBody>
          <a:bodyPr wrap="square" lIns="0" tIns="0" rIns="0" bIns="0" rtlCol="0" anchor="t"/>
          <a:lstStyle/>
          <a:p>
            <a:pPr marL="0" indent="0">
              <a:lnSpc>
                <a:spcPts val="2850"/>
              </a:lnSpc>
              <a:buNone/>
            </a:pPr>
            <a:r>
              <a:rPr lang="en-US" sz="1750" dirty="0">
                <a:solidFill>
                  <a:srgbClr val="49495A"/>
                </a:solidFill>
                <a:latin typeface="Open Sans" pitchFamily="34" charset="0"/>
                <a:ea typeface="Open Sans" pitchFamily="34" charset="-122"/>
                <a:cs typeface="Open Sans" pitchFamily="34" charset="-120"/>
              </a:rPr>
              <a:t>Promoted a more efficient supply chain and reduced the cost of doing business.</a:t>
            </a:r>
            <a:endParaRPr lang="en-US" sz="1750" dirty="0"/>
          </a:p>
        </p:txBody>
      </p:sp>
      <p:pic>
        <p:nvPicPr>
          <p:cNvPr id="17" name="Picture 16">
            <a:extLst>
              <a:ext uri="{FF2B5EF4-FFF2-40B4-BE49-F238E27FC236}">
                <a16:creationId xmlns="" xmlns:a16="http://schemas.microsoft.com/office/drawing/2014/main" id="{6337FDCB-C2C3-79E7-8674-CAC0BA198B31}"/>
              </a:ext>
            </a:extLst>
          </p:cNvPr>
          <p:cNvPicPr>
            <a:picLocks noChangeAspect="1"/>
          </p:cNvPicPr>
          <p:nvPr/>
        </p:nvPicPr>
        <p:blipFill>
          <a:blip r:embed="rId3"/>
          <a:stretch>
            <a:fillRect/>
          </a:stretch>
        </p:blipFill>
        <p:spPr>
          <a:xfrm>
            <a:off x="12401239" y="7748408"/>
            <a:ext cx="2229161" cy="4477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42477" y="2524363"/>
            <a:ext cx="5089327" cy="3180874"/>
          </a:xfrm>
          <a:prstGeom prst="rect">
            <a:avLst/>
          </a:prstGeom>
        </p:spPr>
      </p:pic>
      <p:sp>
        <p:nvSpPr>
          <p:cNvPr id="4" name="Text 0"/>
          <p:cNvSpPr/>
          <p:nvPr/>
        </p:nvSpPr>
        <p:spPr>
          <a:xfrm>
            <a:off x="555903" y="689253"/>
            <a:ext cx="4917400" cy="496253"/>
          </a:xfrm>
          <a:prstGeom prst="rect">
            <a:avLst/>
          </a:prstGeom>
          <a:noFill/>
          <a:ln/>
        </p:spPr>
        <p:txBody>
          <a:bodyPr wrap="none" lIns="0" tIns="0" rIns="0" bIns="0" rtlCol="0" anchor="t"/>
          <a:lstStyle/>
          <a:p>
            <a:pPr marL="0" indent="0">
              <a:lnSpc>
                <a:spcPts val="3900"/>
              </a:lnSpc>
              <a:buNone/>
            </a:pPr>
            <a:r>
              <a:rPr lang="en-US" sz="3100" dirty="0">
                <a:solidFill>
                  <a:srgbClr val="403CCF"/>
                </a:solidFill>
                <a:latin typeface="Libre Baskerville" pitchFamily="34" charset="0"/>
                <a:ea typeface="Libre Baskerville" pitchFamily="34" charset="-122"/>
                <a:cs typeface="Libre Baskerville" pitchFamily="34" charset="-120"/>
              </a:rPr>
              <a:t>Bitcoin-Cryptocurrency</a:t>
            </a:r>
            <a:endParaRPr lang="en-US" sz="3100" dirty="0"/>
          </a:p>
        </p:txBody>
      </p:sp>
      <p:sp>
        <p:nvSpPr>
          <p:cNvPr id="5" name="Text 1"/>
          <p:cNvSpPr/>
          <p:nvPr/>
        </p:nvSpPr>
        <p:spPr>
          <a:xfrm>
            <a:off x="555903" y="1423749"/>
            <a:ext cx="8032194" cy="1016318"/>
          </a:xfrm>
          <a:prstGeom prst="rect">
            <a:avLst/>
          </a:prstGeom>
          <a:noFill/>
          <a:ln/>
        </p:spPr>
        <p:txBody>
          <a:bodyPr wrap="square" lIns="0" tIns="0" rIns="0" bIns="0" rtlCol="0" anchor="t"/>
          <a:lstStyle/>
          <a:p>
            <a:pPr marL="0" indent="0">
              <a:lnSpc>
                <a:spcPts val="2000"/>
              </a:lnSpc>
              <a:buNone/>
            </a:pPr>
            <a:r>
              <a:rPr lang="en-US" sz="1250" dirty="0">
                <a:solidFill>
                  <a:srgbClr val="49495A"/>
                </a:solidFill>
                <a:latin typeface="Open Sans" pitchFamily="34" charset="0"/>
                <a:ea typeface="Open Sans" pitchFamily="34" charset="-122"/>
                <a:cs typeface="Open Sans" pitchFamily="34" charset="-120"/>
              </a:rPr>
              <a:t>Bitcoin, a decentralized digital currency, has emerged as a prominent cryptocurrency, gaining significant traction worldwide. In India, the government is taking a cautious approach towards cryptocurrencies, with regulations still evolving. The Reserve Bank of India (RBI) had initially banned banks from dealing with cryptocurrency businesses, but this was later overturned by the Supreme Court.</a:t>
            </a:r>
            <a:endParaRPr lang="en-US" sz="1250" dirty="0"/>
          </a:p>
        </p:txBody>
      </p:sp>
      <p:pic>
        <p:nvPicPr>
          <p:cNvPr id="6" name="Image 2" descr="preencoded.png"/>
          <p:cNvPicPr>
            <a:picLocks noChangeAspect="1"/>
          </p:cNvPicPr>
          <p:nvPr/>
        </p:nvPicPr>
        <p:blipFill>
          <a:blip r:embed="rId5"/>
          <a:stretch>
            <a:fillRect/>
          </a:stretch>
        </p:blipFill>
        <p:spPr>
          <a:xfrm>
            <a:off x="555903" y="2618661"/>
            <a:ext cx="397073" cy="397073"/>
          </a:xfrm>
          <a:prstGeom prst="rect">
            <a:avLst/>
          </a:prstGeom>
        </p:spPr>
      </p:pic>
      <p:sp>
        <p:nvSpPr>
          <p:cNvPr id="7" name="Text 2"/>
          <p:cNvSpPr/>
          <p:nvPr/>
        </p:nvSpPr>
        <p:spPr>
          <a:xfrm>
            <a:off x="555903" y="3174563"/>
            <a:ext cx="1985486" cy="248245"/>
          </a:xfrm>
          <a:prstGeom prst="rect">
            <a:avLst/>
          </a:prstGeom>
          <a:noFill/>
          <a:ln/>
        </p:spPr>
        <p:txBody>
          <a:bodyPr wrap="none" lIns="0" tIns="0" rIns="0" bIns="0" rtlCol="0" anchor="t"/>
          <a:lstStyle/>
          <a:p>
            <a:pPr marL="0" indent="0" algn="l">
              <a:lnSpc>
                <a:spcPts val="1950"/>
              </a:lnSpc>
              <a:buNone/>
            </a:pPr>
            <a:r>
              <a:rPr lang="en-US" sz="1550" dirty="0">
                <a:solidFill>
                  <a:srgbClr val="49495A"/>
                </a:solidFill>
                <a:latin typeface="Libre Baskerville" pitchFamily="34" charset="0"/>
                <a:ea typeface="Libre Baskerville" pitchFamily="34" charset="-122"/>
                <a:cs typeface="Libre Baskerville" pitchFamily="34" charset="-120"/>
              </a:rPr>
              <a:t>Security Concerns</a:t>
            </a:r>
            <a:endParaRPr lang="en-US" sz="1550" dirty="0"/>
          </a:p>
        </p:txBody>
      </p:sp>
      <p:sp>
        <p:nvSpPr>
          <p:cNvPr id="8" name="Text 3"/>
          <p:cNvSpPr/>
          <p:nvPr/>
        </p:nvSpPr>
        <p:spPr>
          <a:xfrm>
            <a:off x="555903" y="3518059"/>
            <a:ext cx="8032194" cy="508159"/>
          </a:xfrm>
          <a:prstGeom prst="rect">
            <a:avLst/>
          </a:prstGeom>
          <a:noFill/>
          <a:ln/>
        </p:spPr>
        <p:txBody>
          <a:bodyPr wrap="square" lIns="0" tIns="0" rIns="0" bIns="0" rtlCol="0" anchor="t"/>
          <a:lstStyle/>
          <a:p>
            <a:pPr marL="0" indent="0" algn="l">
              <a:lnSpc>
                <a:spcPts val="2000"/>
              </a:lnSpc>
              <a:buNone/>
            </a:pPr>
            <a:r>
              <a:rPr lang="en-US" sz="1250" dirty="0">
                <a:solidFill>
                  <a:srgbClr val="49495A"/>
                </a:solidFill>
                <a:latin typeface="Open Sans" pitchFamily="34" charset="0"/>
                <a:ea typeface="Open Sans" pitchFamily="34" charset="-122"/>
                <a:cs typeface="Open Sans" pitchFamily="34" charset="-120"/>
              </a:rPr>
              <a:t>Concerns about the security of cryptocurrencies and the risk of fraud and hacking continue to be a major focus for regulators and investors.</a:t>
            </a:r>
            <a:endParaRPr lang="en-US" sz="1250" dirty="0"/>
          </a:p>
        </p:txBody>
      </p:sp>
      <p:pic>
        <p:nvPicPr>
          <p:cNvPr id="9" name="Image 3" descr="preencoded.png"/>
          <p:cNvPicPr>
            <a:picLocks noChangeAspect="1"/>
          </p:cNvPicPr>
          <p:nvPr/>
        </p:nvPicPr>
        <p:blipFill>
          <a:blip r:embed="rId6"/>
          <a:stretch>
            <a:fillRect/>
          </a:stretch>
        </p:blipFill>
        <p:spPr>
          <a:xfrm>
            <a:off x="555903" y="4502706"/>
            <a:ext cx="397073" cy="397073"/>
          </a:xfrm>
          <a:prstGeom prst="rect">
            <a:avLst/>
          </a:prstGeom>
        </p:spPr>
      </p:pic>
      <p:sp>
        <p:nvSpPr>
          <p:cNvPr id="10" name="Text 4"/>
          <p:cNvSpPr/>
          <p:nvPr/>
        </p:nvSpPr>
        <p:spPr>
          <a:xfrm>
            <a:off x="555903" y="5058608"/>
            <a:ext cx="1985486" cy="248245"/>
          </a:xfrm>
          <a:prstGeom prst="rect">
            <a:avLst/>
          </a:prstGeom>
          <a:noFill/>
          <a:ln/>
        </p:spPr>
        <p:txBody>
          <a:bodyPr wrap="none" lIns="0" tIns="0" rIns="0" bIns="0" rtlCol="0" anchor="t"/>
          <a:lstStyle/>
          <a:p>
            <a:pPr marL="0" indent="0" algn="l">
              <a:lnSpc>
                <a:spcPts val="1950"/>
              </a:lnSpc>
              <a:buNone/>
            </a:pPr>
            <a:r>
              <a:rPr lang="en-US" sz="1550" dirty="0">
                <a:solidFill>
                  <a:srgbClr val="49495A"/>
                </a:solidFill>
                <a:latin typeface="Libre Baskerville" pitchFamily="34" charset="0"/>
                <a:ea typeface="Libre Baskerville" pitchFamily="34" charset="-122"/>
                <a:cs typeface="Libre Baskerville" pitchFamily="34" charset="-120"/>
              </a:rPr>
              <a:t>Price Volatility</a:t>
            </a:r>
            <a:endParaRPr lang="en-US" sz="1550" dirty="0"/>
          </a:p>
        </p:txBody>
      </p:sp>
      <p:sp>
        <p:nvSpPr>
          <p:cNvPr id="11" name="Text 5"/>
          <p:cNvSpPr/>
          <p:nvPr/>
        </p:nvSpPr>
        <p:spPr>
          <a:xfrm>
            <a:off x="555903" y="5402104"/>
            <a:ext cx="8032194" cy="254079"/>
          </a:xfrm>
          <a:prstGeom prst="rect">
            <a:avLst/>
          </a:prstGeom>
          <a:noFill/>
          <a:ln/>
        </p:spPr>
        <p:txBody>
          <a:bodyPr wrap="none" lIns="0" tIns="0" rIns="0" bIns="0" rtlCol="0" anchor="t"/>
          <a:lstStyle/>
          <a:p>
            <a:pPr marL="0" indent="0" algn="l">
              <a:lnSpc>
                <a:spcPts val="2000"/>
              </a:lnSpc>
              <a:buNone/>
            </a:pPr>
            <a:r>
              <a:rPr lang="en-US" sz="1250" dirty="0">
                <a:solidFill>
                  <a:srgbClr val="49495A"/>
                </a:solidFill>
                <a:latin typeface="Open Sans" pitchFamily="34" charset="0"/>
                <a:ea typeface="Open Sans" pitchFamily="34" charset="-122"/>
                <a:cs typeface="Open Sans" pitchFamily="34" charset="-120"/>
              </a:rPr>
              <a:t>The price of Bitcoin and other cryptocurrencies is highly volatile, making them a risky investment.</a:t>
            </a:r>
            <a:endParaRPr lang="en-US" sz="1250" dirty="0"/>
          </a:p>
        </p:txBody>
      </p:sp>
      <p:pic>
        <p:nvPicPr>
          <p:cNvPr id="12" name="Image 4" descr="preencoded.png"/>
          <p:cNvPicPr>
            <a:picLocks noChangeAspect="1"/>
          </p:cNvPicPr>
          <p:nvPr/>
        </p:nvPicPr>
        <p:blipFill>
          <a:blip r:embed="rId7"/>
          <a:stretch>
            <a:fillRect/>
          </a:stretch>
        </p:blipFill>
        <p:spPr>
          <a:xfrm>
            <a:off x="555903" y="6132671"/>
            <a:ext cx="397073" cy="397073"/>
          </a:xfrm>
          <a:prstGeom prst="rect">
            <a:avLst/>
          </a:prstGeom>
        </p:spPr>
      </p:pic>
      <p:sp>
        <p:nvSpPr>
          <p:cNvPr id="13" name="Text 6"/>
          <p:cNvSpPr/>
          <p:nvPr/>
        </p:nvSpPr>
        <p:spPr>
          <a:xfrm>
            <a:off x="555903" y="6688574"/>
            <a:ext cx="2379821" cy="248245"/>
          </a:xfrm>
          <a:prstGeom prst="rect">
            <a:avLst/>
          </a:prstGeom>
          <a:noFill/>
          <a:ln/>
        </p:spPr>
        <p:txBody>
          <a:bodyPr wrap="none" lIns="0" tIns="0" rIns="0" bIns="0" rtlCol="0" anchor="t"/>
          <a:lstStyle/>
          <a:p>
            <a:pPr marL="0" indent="0" algn="l">
              <a:lnSpc>
                <a:spcPts val="1950"/>
              </a:lnSpc>
              <a:buNone/>
            </a:pPr>
            <a:r>
              <a:rPr lang="en-US" sz="1550" dirty="0">
                <a:solidFill>
                  <a:srgbClr val="49495A"/>
                </a:solidFill>
                <a:latin typeface="Libre Baskerville" pitchFamily="34" charset="0"/>
                <a:ea typeface="Libre Baskerville" pitchFamily="34" charset="-122"/>
                <a:cs typeface="Libre Baskerville" pitchFamily="34" charset="-120"/>
              </a:rPr>
              <a:t>Regulatory Uncertainty</a:t>
            </a:r>
            <a:endParaRPr lang="en-US" sz="1550" dirty="0"/>
          </a:p>
        </p:txBody>
      </p:sp>
      <p:sp>
        <p:nvSpPr>
          <p:cNvPr id="14" name="Text 7"/>
          <p:cNvSpPr/>
          <p:nvPr/>
        </p:nvSpPr>
        <p:spPr>
          <a:xfrm>
            <a:off x="555903" y="7032069"/>
            <a:ext cx="8032194" cy="508159"/>
          </a:xfrm>
          <a:prstGeom prst="rect">
            <a:avLst/>
          </a:prstGeom>
          <a:noFill/>
          <a:ln/>
        </p:spPr>
        <p:txBody>
          <a:bodyPr wrap="square" lIns="0" tIns="0" rIns="0" bIns="0" rtlCol="0" anchor="t"/>
          <a:lstStyle/>
          <a:p>
            <a:pPr marL="0" indent="0" algn="l">
              <a:lnSpc>
                <a:spcPts val="2000"/>
              </a:lnSpc>
              <a:buNone/>
            </a:pPr>
            <a:r>
              <a:rPr lang="en-US" sz="1250" dirty="0">
                <a:solidFill>
                  <a:srgbClr val="49495A"/>
                </a:solidFill>
                <a:latin typeface="Open Sans" pitchFamily="34" charset="0"/>
                <a:ea typeface="Open Sans" pitchFamily="34" charset="-122"/>
                <a:cs typeface="Open Sans" pitchFamily="34" charset="-120"/>
              </a:rPr>
              <a:t>The lack of clear regulatory frameworks for cryptocurrencies creates uncertainty for businesses and investors.</a:t>
            </a:r>
            <a:endParaRPr lang="en-US" sz="1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1011</Words>
  <Application>Microsoft Office PowerPoint</Application>
  <PresentationFormat>Custom</PresentationFormat>
  <Paragraphs>78</Paragraphs>
  <Slides>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Arial Black</vt:lpstr>
      <vt:lpstr>DFKai-SB</vt:lpstr>
      <vt:lpstr>Times New Roman</vt:lpstr>
      <vt:lpstr>Aharoni</vt:lpstr>
      <vt:lpstr>Calibri</vt:lpstr>
      <vt:lpstr>Libre Baskerville</vt:lpstr>
      <vt:lpstr>Open Sans</vt:lpstr>
      <vt:lpstr>Open Sans Bold</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5</cp:revision>
  <dcterms:created xsi:type="dcterms:W3CDTF">2024-11-12T10:18:56Z</dcterms:created>
  <dcterms:modified xsi:type="dcterms:W3CDTF">2024-11-29T09:34:30Z</dcterms:modified>
</cp:coreProperties>
</file>