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rial Black" pitchFamily="34" charset="0"/>
      <p:bold r:id="rId9"/>
    </p:embeddedFont>
    <p:embeddedFont>
      <p:font typeface="DFKai-SB" pitchFamily="65" charset="-120"/>
      <p:regular r:id="rId10"/>
    </p:embeddedFont>
    <p:embeddedFont>
      <p:font typeface="Aharoni" pitchFamily="2" charset="-79"/>
      <p:bold r:id="rId11"/>
    </p:embeddedFont>
    <p:embeddedFont>
      <p:font typeface="Calibri" pitchFamily="34" charset="0"/>
      <p:regular r:id="rId12"/>
      <p:bold r:id="rId13"/>
      <p:italic r:id="rId14"/>
      <p:boldItalic r:id="rId15"/>
    </p:embeddedFont>
    <p:embeddedFont>
      <p:font typeface="Open Sans"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Managerial  Economics</a:t>
            </a:r>
          </a:p>
          <a:p>
            <a:r>
              <a:rPr lang="en-US" sz="2200" b="1" dirty="0" smtClean="0">
                <a:solidFill>
                  <a:srgbClr val="FF0000"/>
                </a:solidFill>
                <a:latin typeface="Arial Black" pitchFamily="34" charset="0"/>
                <a:cs typeface="Aharoni" pitchFamily="2" charset="-79"/>
              </a:rPr>
              <a:t>Course Code : </a:t>
            </a:r>
            <a:r>
              <a:rPr lang="en-US" sz="2200" b="1" dirty="0" smtClean="0">
                <a:solidFill>
                  <a:srgbClr val="FF0000"/>
                </a:solidFill>
                <a:latin typeface="Arial Black" pitchFamily="34" charset="0"/>
                <a:cs typeface="Aharoni" pitchFamily="2" charset="-79"/>
              </a:rPr>
              <a:t>22HRM2CC7</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192651" y="4742483"/>
            <a:ext cx="8648054" cy="954107"/>
          </a:xfrm>
          <a:prstGeom prst="rect">
            <a:avLst/>
          </a:prstGeom>
        </p:spPr>
        <p:txBody>
          <a:bodyPr wrap="square">
            <a:spAutoFit/>
          </a:bodyPr>
          <a:lstStyle/>
          <a:p>
            <a:pPr algn="ctr"/>
            <a:r>
              <a:rPr lang="en-US" sz="2800" b="1" dirty="0" smtClean="0">
                <a:solidFill>
                  <a:srgbClr val="7030A0"/>
                </a:solidFill>
                <a:latin typeface="Arial Black" pitchFamily="34" charset="0"/>
              </a:rPr>
              <a:t> Unit-IV </a:t>
            </a:r>
          </a:p>
          <a:p>
            <a:pPr algn="ctr"/>
            <a:r>
              <a:rPr lang="en-US" sz="2800" b="1" dirty="0" smtClean="0">
                <a:solidFill>
                  <a:srgbClr val="7030A0"/>
                </a:solidFill>
                <a:latin typeface="Arial Black" pitchFamily="34" charset="0"/>
              </a:rPr>
              <a:t> Pricing</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510076"/>
            <a:ext cx="7556421" cy="1417558"/>
          </a:xfrm>
          <a:prstGeom prst="rect">
            <a:avLst/>
          </a:prstGeom>
          <a:noFill/>
        </p:spPr>
        <p:txBody>
          <a:bodyPr wrap="square" lIns="0" tIns="0" rIns="0" bIns="0" rtlCol="0" anchor="t"/>
          <a:lstStyle/>
          <a:p>
            <a:pPr marL="0" indent="0">
              <a:lnSpc>
                <a:spcPts val="5550"/>
              </a:lnSpc>
              <a:buNone/>
            </a:pPr>
            <a:endParaRPr lang="en-US" sz="4450" b="1" dirty="0">
              <a:solidFill>
                <a:srgbClr val="403C4E"/>
              </a:solidFill>
              <a:latin typeface="Merriweather Bold" pitchFamily="34" charset="0"/>
              <a:ea typeface="Merriweather Bold" pitchFamily="34" charset="-122"/>
              <a:cs typeface="Merriweather Bold" pitchFamily="34" charset="-120"/>
            </a:endParaRPr>
          </a:p>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Pricing</a:t>
            </a:r>
            <a:endParaRPr lang="en-US" sz="4450" dirty="0"/>
          </a:p>
        </p:txBody>
      </p:sp>
      <p:sp>
        <p:nvSpPr>
          <p:cNvPr id="4" name="Text 1"/>
          <p:cNvSpPr/>
          <p:nvPr/>
        </p:nvSpPr>
        <p:spPr>
          <a:xfrm>
            <a:off x="6280190" y="4267795"/>
            <a:ext cx="7556421" cy="1451610"/>
          </a:xfrm>
          <a:prstGeom prst="rect">
            <a:avLst/>
          </a:prstGeom>
          <a:noFill/>
        </p:spPr>
        <p:txBody>
          <a:bodyPr wrap="square" lIns="0" tIns="0" rIns="0" bIns="0" rtlCol="0" anchor="t"/>
          <a:lstStyle/>
          <a:p>
            <a:pPr marL="0" indent="0">
              <a:lnSpc>
                <a:spcPts val="2850"/>
              </a:lnSpc>
              <a:buNone/>
            </a:pPr>
            <a:r>
              <a:rPr lang="en-US" sz="17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Welcome to our presentation on pricing and output decisions. This presentation will explore the factors that influence these decisions, the different pricing strategies companies can use, and how to make informed choices that maximize profitability.</a:t>
            </a:r>
            <a:endParaRPr lang="en-US" sz="1750" dirty="0"/>
          </a:p>
        </p:txBody>
      </p:sp>
      <p:pic>
        <p:nvPicPr>
          <p:cNvPr id="6" name="Picture 5"/>
          <p:cNvPicPr>
            <a:picLocks noChangeAspect="1"/>
          </p:cNvPicPr>
          <p:nvPr/>
        </p:nvPicPr>
        <p:blipFill>
          <a:blip r:embed="rId4"/>
          <a:stretch>
            <a:fillRect/>
          </a:stretch>
        </p:blipFill>
        <p:spPr>
          <a:xfrm>
            <a:off x="12458397" y="7737990"/>
            <a:ext cx="2172003" cy="3810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2177058"/>
            <a:ext cx="12349877" cy="708779"/>
          </a:xfrm>
          <a:prstGeom prst="rect">
            <a:avLst/>
          </a:prstGeom>
          <a:noFill/>
        </p:spPr>
        <p:txBody>
          <a:bodyPr wrap="none" lIns="0" tIns="0" rIns="0" bIns="0" rtlCol="0" anchor="t"/>
          <a:lstStyle/>
          <a:p>
            <a:pPr marL="0" indent="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The Market Environment: Setting the Stage</a:t>
            </a:r>
            <a:endParaRPr lang="en-US" sz="4450" dirty="0"/>
          </a:p>
        </p:txBody>
      </p:sp>
      <p:sp>
        <p:nvSpPr>
          <p:cNvPr id="3" name="Text 1"/>
          <p:cNvSpPr/>
          <p:nvPr/>
        </p:nvSpPr>
        <p:spPr>
          <a:xfrm>
            <a:off x="793790" y="3452813"/>
            <a:ext cx="2835235" cy="354330"/>
          </a:xfrm>
          <a:prstGeom prst="rect">
            <a:avLst/>
          </a:prstGeom>
          <a:noFill/>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Demand and Supply</a:t>
            </a:r>
            <a:endParaRPr lang="en-US" sz="2200" dirty="0"/>
          </a:p>
        </p:txBody>
      </p:sp>
      <p:sp>
        <p:nvSpPr>
          <p:cNvPr id="4" name="Text 2"/>
          <p:cNvSpPr/>
          <p:nvPr/>
        </p:nvSpPr>
        <p:spPr>
          <a:xfrm>
            <a:off x="793790" y="4033957"/>
            <a:ext cx="3978116" cy="1814513"/>
          </a:xfrm>
          <a:prstGeom prst="rect">
            <a:avLst/>
          </a:prstGeom>
          <a:noFill/>
        </p:spPr>
        <p:txBody>
          <a:bodyPr wrap="square" lIns="0" tIns="0" rIns="0" bIns="0" rtlCol="0" anchor="t"/>
          <a:lstStyle/>
          <a:p>
            <a:pPr marL="0" indent="0">
              <a:lnSpc>
                <a:spcPts val="2850"/>
              </a:lnSpc>
              <a:buNone/>
            </a:pPr>
            <a:r>
              <a:rPr lang="en-US" sz="17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Understanding the relationship between supply and demand is key to making informed pricing decisions. This determines the price point that maximizes profits.</a:t>
            </a:r>
            <a:endParaRPr lang="en-US" sz="1750" dirty="0"/>
          </a:p>
        </p:txBody>
      </p:sp>
      <p:sp>
        <p:nvSpPr>
          <p:cNvPr id="5" name="Text 3"/>
          <p:cNvSpPr/>
          <p:nvPr/>
        </p:nvSpPr>
        <p:spPr>
          <a:xfrm>
            <a:off x="5332928" y="3452813"/>
            <a:ext cx="2835235" cy="354330"/>
          </a:xfrm>
          <a:prstGeom prst="rect">
            <a:avLst/>
          </a:prstGeom>
          <a:noFill/>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Competition</a:t>
            </a:r>
            <a:endParaRPr lang="en-US" sz="2200" dirty="0"/>
          </a:p>
        </p:txBody>
      </p:sp>
      <p:sp>
        <p:nvSpPr>
          <p:cNvPr id="6" name="Text 4"/>
          <p:cNvSpPr/>
          <p:nvPr/>
        </p:nvSpPr>
        <p:spPr>
          <a:xfrm>
            <a:off x="5332928" y="4033957"/>
            <a:ext cx="3978116" cy="1451610"/>
          </a:xfrm>
          <a:prstGeom prst="rect">
            <a:avLst/>
          </a:prstGeom>
          <a:noFill/>
        </p:spPr>
        <p:txBody>
          <a:bodyPr wrap="square" lIns="0" tIns="0" rIns="0" bIns="0" rtlCol="0" anchor="t"/>
          <a:lstStyle/>
          <a:p>
            <a:pPr marL="0" indent="0">
              <a:lnSpc>
                <a:spcPts val="2850"/>
              </a:lnSpc>
              <a:buNone/>
            </a:pPr>
            <a:r>
              <a:rPr lang="en-US" sz="17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Analyzing competitors’ pricing strategies and positioning is crucial to set competitive prices. This helps your company stay ahead of rivals.</a:t>
            </a:r>
            <a:endParaRPr lang="en-US" sz="1750" dirty="0"/>
          </a:p>
        </p:txBody>
      </p:sp>
      <p:sp>
        <p:nvSpPr>
          <p:cNvPr id="7" name="Text 5"/>
          <p:cNvSpPr/>
          <p:nvPr/>
        </p:nvSpPr>
        <p:spPr>
          <a:xfrm>
            <a:off x="9872067" y="3452813"/>
            <a:ext cx="3047405" cy="354330"/>
          </a:xfrm>
          <a:prstGeom prst="rect">
            <a:avLst/>
          </a:prstGeom>
          <a:noFill/>
        </p:spPr>
        <p:txBody>
          <a:bodyPr wrap="none" lIns="0" tIns="0" rIns="0" bIns="0" rtlCol="0" anchor="t"/>
          <a:lstStyle/>
          <a:p>
            <a:pPr marL="0" indent="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Economic Conditions</a:t>
            </a:r>
            <a:endParaRPr lang="en-US" sz="2200" dirty="0"/>
          </a:p>
        </p:txBody>
      </p:sp>
      <p:sp>
        <p:nvSpPr>
          <p:cNvPr id="8" name="Text 6"/>
          <p:cNvSpPr/>
          <p:nvPr/>
        </p:nvSpPr>
        <p:spPr>
          <a:xfrm>
            <a:off x="9872067" y="4033957"/>
            <a:ext cx="3978116" cy="1814513"/>
          </a:xfrm>
          <a:prstGeom prst="rect">
            <a:avLst/>
          </a:prstGeom>
          <a:noFill/>
        </p:spPr>
        <p:txBody>
          <a:bodyPr wrap="square" lIns="0" tIns="0" rIns="0" bIns="0" rtlCol="0" anchor="t"/>
          <a:lstStyle/>
          <a:p>
            <a:pPr marL="0" indent="0">
              <a:lnSpc>
                <a:spcPts val="2850"/>
              </a:lnSpc>
              <a:buNone/>
            </a:pPr>
            <a:r>
              <a:rPr lang="en-US" sz="17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Economic factors like inflation, interest rates, and consumer spending can influence pricing decisions. Businesses must adapt to changing economic trends.</a:t>
            </a:r>
            <a:endParaRPr lang="en-US" sz="1750" dirty="0"/>
          </a:p>
        </p:txBody>
      </p:sp>
      <p:pic>
        <p:nvPicPr>
          <p:cNvPr id="9" name="Picture 8"/>
          <p:cNvPicPr>
            <a:picLocks noChangeAspect="1"/>
          </p:cNvPicPr>
          <p:nvPr/>
        </p:nvPicPr>
        <p:blipFill>
          <a:blip r:embed="rId3"/>
          <a:stretch>
            <a:fillRect/>
          </a:stretch>
        </p:blipFill>
        <p:spPr>
          <a:xfrm>
            <a:off x="12458397" y="7737990"/>
            <a:ext cx="2172003" cy="38105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55439" y="514945"/>
            <a:ext cx="13319522" cy="1170622"/>
          </a:xfrm>
          <a:prstGeom prst="rect">
            <a:avLst/>
          </a:prstGeom>
          <a:noFill/>
        </p:spPr>
        <p:txBody>
          <a:bodyPr wrap="square" lIns="0" tIns="0" rIns="0" bIns="0" rtlCol="0" anchor="t"/>
          <a:lstStyle/>
          <a:p>
            <a:pPr marL="0" indent="0">
              <a:lnSpc>
                <a:spcPts val="4600"/>
              </a:lnSpc>
              <a:buNone/>
            </a:pPr>
            <a:r>
              <a:rPr lang="en-US" sz="3650" b="1" dirty="0">
                <a:solidFill>
                  <a:srgbClr val="403C4E"/>
                </a:solidFill>
                <a:latin typeface="Merriweather Bold" pitchFamily="34" charset="0"/>
                <a:ea typeface="Merriweather Bold" pitchFamily="34" charset="-122"/>
                <a:cs typeface="Merriweather Bold" pitchFamily="34" charset="-120"/>
              </a:rPr>
              <a:t>Price and Output Determination: Finding the Equilibrium</a:t>
            </a:r>
            <a:endParaRPr lang="en-US" sz="3650" dirty="0"/>
          </a:p>
        </p:txBody>
      </p:sp>
      <p:pic>
        <p:nvPicPr>
          <p:cNvPr id="3" name="Image 0" descr="preencoded.png"/>
          <p:cNvPicPr>
            <a:picLocks noChangeAspect="1"/>
          </p:cNvPicPr>
          <p:nvPr/>
        </p:nvPicPr>
        <p:blipFill>
          <a:blip r:embed="rId3"/>
          <a:stretch>
            <a:fillRect/>
          </a:stretch>
        </p:blipFill>
        <p:spPr>
          <a:xfrm>
            <a:off x="3161109" y="2060138"/>
            <a:ext cx="1648182" cy="1378506"/>
          </a:xfrm>
          <a:prstGeom prst="rect">
            <a:avLst/>
          </a:prstGeom>
        </p:spPr>
      </p:pic>
      <p:sp>
        <p:nvSpPr>
          <p:cNvPr id="4" name="Text 1"/>
          <p:cNvSpPr/>
          <p:nvPr/>
        </p:nvSpPr>
        <p:spPr>
          <a:xfrm>
            <a:off x="3931563" y="2740700"/>
            <a:ext cx="107275" cy="374452"/>
          </a:xfrm>
          <a:prstGeom prst="rect">
            <a:avLst/>
          </a:prstGeom>
          <a:noFill/>
        </p:spPr>
        <p:txBody>
          <a:bodyPr wrap="none" lIns="0" tIns="0" rIns="0" bIns="0" rtlCol="0" anchor="t"/>
          <a:lstStyle/>
          <a:p>
            <a:pPr marL="0" indent="0" algn="ctr">
              <a:lnSpc>
                <a:spcPts val="2900"/>
              </a:lnSpc>
              <a:buNone/>
            </a:pPr>
            <a:r>
              <a:rPr lang="en-US" sz="1800" b="1" dirty="0">
                <a:solidFill>
                  <a:srgbClr val="403C4E"/>
                </a:solidFill>
                <a:latin typeface="Merriweather Bold" pitchFamily="34" charset="0"/>
                <a:ea typeface="Merriweather Bold" pitchFamily="34" charset="-122"/>
                <a:cs typeface="Merriweather Bold" pitchFamily="34" charset="-120"/>
              </a:rPr>
              <a:t>1</a:t>
            </a:r>
            <a:endParaRPr lang="en-US" sz="1800" dirty="0"/>
          </a:p>
        </p:txBody>
      </p:sp>
      <p:sp>
        <p:nvSpPr>
          <p:cNvPr id="5" name="Text 2"/>
          <p:cNvSpPr/>
          <p:nvPr/>
        </p:nvSpPr>
        <p:spPr>
          <a:xfrm>
            <a:off x="4996577" y="2247424"/>
            <a:ext cx="2341007" cy="292537"/>
          </a:xfrm>
          <a:prstGeom prst="rect">
            <a:avLst/>
          </a:prstGeom>
          <a:noFill/>
        </p:spPr>
        <p:txBody>
          <a:bodyPr wrap="none" lIns="0" tIns="0" rIns="0" bIns="0" rtlCol="0" anchor="t"/>
          <a:lstStyle/>
          <a:p>
            <a:pPr marL="0" indent="0" algn="l">
              <a:lnSpc>
                <a:spcPts val="2300"/>
              </a:lnSpc>
              <a:buNone/>
            </a:pPr>
            <a:r>
              <a:rPr lang="en-US" sz="1800" b="1" dirty="0">
                <a:solidFill>
                  <a:srgbClr val="403C4E"/>
                </a:solidFill>
                <a:latin typeface="Merriweather Bold" pitchFamily="34" charset="0"/>
                <a:ea typeface="Merriweather Bold" pitchFamily="34" charset="-122"/>
                <a:cs typeface="Merriweather Bold" pitchFamily="34" charset="-120"/>
              </a:rPr>
              <a:t>Cost Analysis</a:t>
            </a:r>
            <a:endParaRPr lang="en-US" sz="1800" dirty="0"/>
          </a:p>
        </p:txBody>
      </p:sp>
      <p:sp>
        <p:nvSpPr>
          <p:cNvPr id="6" name="Text 3"/>
          <p:cNvSpPr/>
          <p:nvPr/>
        </p:nvSpPr>
        <p:spPr>
          <a:xfrm>
            <a:off x="4996577" y="2652236"/>
            <a:ext cx="8791099" cy="599123"/>
          </a:xfrm>
          <a:prstGeom prst="rect">
            <a:avLst/>
          </a:prstGeom>
          <a:noFill/>
        </p:spPr>
        <p:txBody>
          <a:bodyPr wrap="square" lIns="0" tIns="0" rIns="0" bIns="0" rtlCol="0" anchor="t"/>
          <a:lstStyle/>
          <a:p>
            <a:pPr marL="0" indent="0" algn="l">
              <a:lnSpc>
                <a:spcPts val="2350"/>
              </a:lnSpc>
              <a:buNone/>
            </a:pPr>
            <a:r>
              <a:rPr lang="en-US" sz="14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First, companies determine their production costs. This includes fixed costs (like rent) and variable costs (like raw materials).</a:t>
            </a:r>
            <a:endParaRPr lang="en-US" sz="1450" dirty="0"/>
          </a:p>
        </p:txBody>
      </p:sp>
      <p:sp>
        <p:nvSpPr>
          <p:cNvPr id="7" name="Shape 4"/>
          <p:cNvSpPr/>
          <p:nvPr/>
        </p:nvSpPr>
        <p:spPr>
          <a:xfrm>
            <a:off x="4856083" y="3452455"/>
            <a:ext cx="9072086" cy="11430"/>
          </a:xfrm>
          <a:prstGeom prst="roundRect">
            <a:avLst>
              <a:gd name="adj" fmla="val 688202"/>
            </a:avLst>
          </a:prstGeom>
          <a:solidFill>
            <a:srgbClr val="E5BEB2"/>
          </a:solidFill>
        </p:spPr>
      </p:sp>
      <p:pic>
        <p:nvPicPr>
          <p:cNvPr id="8" name="Image 1" descr="preencoded.png"/>
          <p:cNvPicPr>
            <a:picLocks noChangeAspect="1"/>
          </p:cNvPicPr>
          <p:nvPr/>
        </p:nvPicPr>
        <p:blipFill>
          <a:blip r:embed="rId4"/>
          <a:stretch>
            <a:fillRect/>
          </a:stretch>
        </p:blipFill>
        <p:spPr>
          <a:xfrm>
            <a:off x="2336959" y="3485436"/>
            <a:ext cx="3296483" cy="1378506"/>
          </a:xfrm>
          <a:prstGeom prst="rect">
            <a:avLst/>
          </a:prstGeom>
        </p:spPr>
      </p:pic>
      <p:sp>
        <p:nvSpPr>
          <p:cNvPr id="9" name="Text 5"/>
          <p:cNvSpPr/>
          <p:nvPr/>
        </p:nvSpPr>
        <p:spPr>
          <a:xfrm>
            <a:off x="3914299" y="3987403"/>
            <a:ext cx="141684" cy="374452"/>
          </a:xfrm>
          <a:prstGeom prst="rect">
            <a:avLst/>
          </a:prstGeom>
          <a:noFill/>
        </p:spPr>
        <p:txBody>
          <a:bodyPr wrap="none" lIns="0" tIns="0" rIns="0" bIns="0" rtlCol="0" anchor="t"/>
          <a:lstStyle/>
          <a:p>
            <a:pPr marL="0" indent="0" algn="ctr">
              <a:lnSpc>
                <a:spcPts val="2900"/>
              </a:lnSpc>
              <a:buNone/>
            </a:pPr>
            <a:r>
              <a:rPr lang="en-US" sz="1800" b="1" dirty="0">
                <a:solidFill>
                  <a:srgbClr val="403C4E"/>
                </a:solidFill>
                <a:latin typeface="Merriweather Bold" pitchFamily="34" charset="0"/>
                <a:ea typeface="Merriweather Bold" pitchFamily="34" charset="-122"/>
                <a:cs typeface="Merriweather Bold" pitchFamily="34" charset="-120"/>
              </a:rPr>
              <a:t>2</a:t>
            </a:r>
            <a:endParaRPr lang="en-US" sz="1800" dirty="0"/>
          </a:p>
        </p:txBody>
      </p:sp>
      <p:sp>
        <p:nvSpPr>
          <p:cNvPr id="10" name="Text 6"/>
          <p:cNvSpPr/>
          <p:nvPr/>
        </p:nvSpPr>
        <p:spPr>
          <a:xfrm>
            <a:off x="5820728" y="3672721"/>
            <a:ext cx="2426970" cy="292537"/>
          </a:xfrm>
          <a:prstGeom prst="rect">
            <a:avLst/>
          </a:prstGeom>
          <a:noFill/>
        </p:spPr>
        <p:txBody>
          <a:bodyPr wrap="none" lIns="0" tIns="0" rIns="0" bIns="0" rtlCol="0" anchor="t"/>
          <a:lstStyle/>
          <a:p>
            <a:pPr marL="0" indent="0" algn="l">
              <a:lnSpc>
                <a:spcPts val="2300"/>
              </a:lnSpc>
              <a:buNone/>
            </a:pPr>
            <a:r>
              <a:rPr lang="en-US" sz="1800" b="1" dirty="0">
                <a:solidFill>
                  <a:srgbClr val="403C4E"/>
                </a:solidFill>
                <a:latin typeface="Merriweather Bold" pitchFamily="34" charset="0"/>
                <a:ea typeface="Merriweather Bold" pitchFamily="34" charset="-122"/>
                <a:cs typeface="Merriweather Bold" pitchFamily="34" charset="-120"/>
              </a:rPr>
              <a:t>Demand Forecasting</a:t>
            </a:r>
            <a:endParaRPr lang="en-US" sz="1800" dirty="0"/>
          </a:p>
        </p:txBody>
      </p:sp>
      <p:sp>
        <p:nvSpPr>
          <p:cNvPr id="11" name="Text 7"/>
          <p:cNvSpPr/>
          <p:nvPr/>
        </p:nvSpPr>
        <p:spPr>
          <a:xfrm>
            <a:off x="5820728" y="4077533"/>
            <a:ext cx="7966948" cy="599123"/>
          </a:xfrm>
          <a:prstGeom prst="rect">
            <a:avLst/>
          </a:prstGeom>
          <a:noFill/>
        </p:spPr>
        <p:txBody>
          <a:bodyPr wrap="square" lIns="0" tIns="0" rIns="0" bIns="0" rtlCol="0" anchor="t"/>
          <a:lstStyle/>
          <a:p>
            <a:pPr marL="0" indent="0" algn="l">
              <a:lnSpc>
                <a:spcPts val="2350"/>
              </a:lnSpc>
              <a:buNone/>
            </a:pPr>
            <a:r>
              <a:rPr lang="en-US" sz="14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Next, companies must estimate customer demand. This helps predict the quantity of goods or services they need to produce.</a:t>
            </a:r>
            <a:endParaRPr lang="en-US" sz="1450" dirty="0"/>
          </a:p>
        </p:txBody>
      </p:sp>
      <p:sp>
        <p:nvSpPr>
          <p:cNvPr id="12" name="Shape 8"/>
          <p:cNvSpPr/>
          <p:nvPr/>
        </p:nvSpPr>
        <p:spPr>
          <a:xfrm>
            <a:off x="5680234" y="4877753"/>
            <a:ext cx="8247936" cy="11430"/>
          </a:xfrm>
          <a:prstGeom prst="roundRect">
            <a:avLst>
              <a:gd name="adj" fmla="val 688202"/>
            </a:avLst>
          </a:prstGeom>
          <a:solidFill>
            <a:srgbClr val="E5BEB2"/>
          </a:solidFill>
        </p:spPr>
      </p:sp>
      <p:pic>
        <p:nvPicPr>
          <p:cNvPr id="13" name="Image 2" descr="preencoded.png"/>
          <p:cNvPicPr>
            <a:picLocks noChangeAspect="1"/>
          </p:cNvPicPr>
          <p:nvPr/>
        </p:nvPicPr>
        <p:blipFill>
          <a:blip r:embed="rId5"/>
          <a:stretch>
            <a:fillRect/>
          </a:stretch>
        </p:blipFill>
        <p:spPr>
          <a:xfrm>
            <a:off x="1512808" y="4910733"/>
            <a:ext cx="4944785" cy="1378506"/>
          </a:xfrm>
          <a:prstGeom prst="rect">
            <a:avLst/>
          </a:prstGeom>
        </p:spPr>
      </p:pic>
      <p:sp>
        <p:nvSpPr>
          <p:cNvPr id="14" name="Text 9"/>
          <p:cNvSpPr/>
          <p:nvPr/>
        </p:nvSpPr>
        <p:spPr>
          <a:xfrm>
            <a:off x="3918942" y="5412700"/>
            <a:ext cx="132517" cy="374452"/>
          </a:xfrm>
          <a:prstGeom prst="rect">
            <a:avLst/>
          </a:prstGeom>
          <a:noFill/>
        </p:spPr>
        <p:txBody>
          <a:bodyPr wrap="none" lIns="0" tIns="0" rIns="0" bIns="0" rtlCol="0" anchor="t"/>
          <a:lstStyle/>
          <a:p>
            <a:pPr marL="0" indent="0" algn="ctr">
              <a:lnSpc>
                <a:spcPts val="2900"/>
              </a:lnSpc>
              <a:buNone/>
            </a:pPr>
            <a:r>
              <a:rPr lang="en-US" sz="1800" b="1" dirty="0">
                <a:solidFill>
                  <a:srgbClr val="403C4E"/>
                </a:solidFill>
                <a:latin typeface="Merriweather Bold" pitchFamily="34" charset="0"/>
                <a:ea typeface="Merriweather Bold" pitchFamily="34" charset="-122"/>
                <a:cs typeface="Merriweather Bold" pitchFamily="34" charset="-120"/>
              </a:rPr>
              <a:t>3</a:t>
            </a:r>
            <a:endParaRPr lang="en-US" sz="1800" dirty="0"/>
          </a:p>
        </p:txBody>
      </p:sp>
      <p:sp>
        <p:nvSpPr>
          <p:cNvPr id="15" name="Text 10"/>
          <p:cNvSpPr/>
          <p:nvPr/>
        </p:nvSpPr>
        <p:spPr>
          <a:xfrm>
            <a:off x="6644878" y="5098018"/>
            <a:ext cx="2341007" cy="292537"/>
          </a:xfrm>
          <a:prstGeom prst="rect">
            <a:avLst/>
          </a:prstGeom>
          <a:noFill/>
        </p:spPr>
        <p:txBody>
          <a:bodyPr wrap="none" lIns="0" tIns="0" rIns="0" bIns="0" rtlCol="0" anchor="t"/>
          <a:lstStyle/>
          <a:p>
            <a:pPr marL="0" indent="0" algn="l">
              <a:lnSpc>
                <a:spcPts val="2300"/>
              </a:lnSpc>
              <a:buNone/>
            </a:pPr>
            <a:r>
              <a:rPr lang="en-US" sz="1800" b="1" dirty="0">
                <a:solidFill>
                  <a:srgbClr val="403C4E"/>
                </a:solidFill>
                <a:latin typeface="Merriweather Bold" pitchFamily="34" charset="0"/>
                <a:ea typeface="Merriweather Bold" pitchFamily="34" charset="-122"/>
                <a:cs typeface="Merriweather Bold" pitchFamily="34" charset="-120"/>
              </a:rPr>
              <a:t>Price Elasticity</a:t>
            </a:r>
            <a:endParaRPr lang="en-US" sz="1800" dirty="0"/>
          </a:p>
        </p:txBody>
      </p:sp>
      <p:sp>
        <p:nvSpPr>
          <p:cNvPr id="16" name="Text 11"/>
          <p:cNvSpPr/>
          <p:nvPr/>
        </p:nvSpPr>
        <p:spPr>
          <a:xfrm>
            <a:off x="6644878" y="5502831"/>
            <a:ext cx="7142798" cy="599123"/>
          </a:xfrm>
          <a:prstGeom prst="rect">
            <a:avLst/>
          </a:prstGeom>
          <a:noFill/>
        </p:spPr>
        <p:txBody>
          <a:bodyPr wrap="square" lIns="0" tIns="0" rIns="0" bIns="0" rtlCol="0" anchor="t"/>
          <a:lstStyle/>
          <a:p>
            <a:pPr marL="0" indent="0" algn="l">
              <a:lnSpc>
                <a:spcPts val="2350"/>
              </a:lnSpc>
              <a:buNone/>
            </a:pPr>
            <a:r>
              <a:rPr lang="en-US" sz="14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Businesses must evaluate how price changes impact demand. This helps determine how much to charge to maximize profits.</a:t>
            </a:r>
            <a:endParaRPr lang="en-US" sz="1450" dirty="0"/>
          </a:p>
        </p:txBody>
      </p:sp>
      <p:sp>
        <p:nvSpPr>
          <p:cNvPr id="17" name="Shape 12"/>
          <p:cNvSpPr/>
          <p:nvPr/>
        </p:nvSpPr>
        <p:spPr>
          <a:xfrm>
            <a:off x="6504384" y="6303050"/>
            <a:ext cx="7423785" cy="11430"/>
          </a:xfrm>
          <a:prstGeom prst="roundRect">
            <a:avLst>
              <a:gd name="adj" fmla="val 688202"/>
            </a:avLst>
          </a:prstGeom>
          <a:solidFill>
            <a:srgbClr val="E5BEB2"/>
          </a:solidFill>
        </p:spPr>
      </p:sp>
      <p:pic>
        <p:nvPicPr>
          <p:cNvPr id="18" name="Image 3" descr="preencoded.png"/>
          <p:cNvPicPr>
            <a:picLocks noChangeAspect="1"/>
          </p:cNvPicPr>
          <p:nvPr/>
        </p:nvPicPr>
        <p:blipFill>
          <a:blip r:embed="rId6"/>
          <a:stretch>
            <a:fillRect/>
          </a:stretch>
        </p:blipFill>
        <p:spPr>
          <a:xfrm>
            <a:off x="688658" y="6336030"/>
            <a:ext cx="6593086" cy="1378506"/>
          </a:xfrm>
          <a:prstGeom prst="rect">
            <a:avLst/>
          </a:prstGeom>
        </p:spPr>
      </p:pic>
      <p:sp>
        <p:nvSpPr>
          <p:cNvPr id="19" name="Text 13"/>
          <p:cNvSpPr/>
          <p:nvPr/>
        </p:nvSpPr>
        <p:spPr>
          <a:xfrm>
            <a:off x="3907750" y="6837998"/>
            <a:ext cx="154781" cy="374452"/>
          </a:xfrm>
          <a:prstGeom prst="rect">
            <a:avLst/>
          </a:prstGeom>
          <a:noFill/>
        </p:spPr>
        <p:txBody>
          <a:bodyPr wrap="none" lIns="0" tIns="0" rIns="0" bIns="0" rtlCol="0" anchor="t"/>
          <a:lstStyle/>
          <a:p>
            <a:pPr marL="0" indent="0" algn="ctr">
              <a:lnSpc>
                <a:spcPts val="2900"/>
              </a:lnSpc>
              <a:buNone/>
            </a:pPr>
            <a:r>
              <a:rPr lang="en-US" sz="1800" b="1" dirty="0">
                <a:solidFill>
                  <a:srgbClr val="403C4E"/>
                </a:solidFill>
                <a:latin typeface="Merriweather Bold" pitchFamily="34" charset="0"/>
                <a:ea typeface="Merriweather Bold" pitchFamily="34" charset="-122"/>
                <a:cs typeface="Merriweather Bold" pitchFamily="34" charset="-120"/>
              </a:rPr>
              <a:t>4</a:t>
            </a:r>
            <a:endParaRPr lang="en-US" sz="1800" dirty="0"/>
          </a:p>
        </p:txBody>
      </p:sp>
      <p:sp>
        <p:nvSpPr>
          <p:cNvPr id="20" name="Text 14"/>
          <p:cNvSpPr/>
          <p:nvPr/>
        </p:nvSpPr>
        <p:spPr>
          <a:xfrm>
            <a:off x="7469029" y="6523315"/>
            <a:ext cx="2398157" cy="292537"/>
          </a:xfrm>
          <a:prstGeom prst="rect">
            <a:avLst/>
          </a:prstGeom>
          <a:noFill/>
        </p:spPr>
        <p:txBody>
          <a:bodyPr wrap="none" lIns="0" tIns="0" rIns="0" bIns="0" rtlCol="0" anchor="t"/>
          <a:lstStyle/>
          <a:p>
            <a:pPr marL="0" indent="0" algn="l">
              <a:lnSpc>
                <a:spcPts val="2300"/>
              </a:lnSpc>
              <a:buNone/>
            </a:pPr>
            <a:r>
              <a:rPr lang="en-US" sz="1800" b="1" dirty="0">
                <a:solidFill>
                  <a:srgbClr val="403C4E"/>
                </a:solidFill>
                <a:latin typeface="Merriweather Bold" pitchFamily="34" charset="0"/>
                <a:ea typeface="Merriweather Bold" pitchFamily="34" charset="-122"/>
                <a:cs typeface="Merriweather Bold" pitchFamily="34" charset="-120"/>
              </a:rPr>
              <a:t>Profit Maximization</a:t>
            </a:r>
            <a:endParaRPr lang="en-US" sz="1800" dirty="0"/>
          </a:p>
        </p:txBody>
      </p:sp>
      <p:sp>
        <p:nvSpPr>
          <p:cNvPr id="21" name="Text 15"/>
          <p:cNvSpPr/>
          <p:nvPr/>
        </p:nvSpPr>
        <p:spPr>
          <a:xfrm>
            <a:off x="7469029" y="6928128"/>
            <a:ext cx="6318647" cy="599123"/>
          </a:xfrm>
          <a:prstGeom prst="rect">
            <a:avLst/>
          </a:prstGeom>
          <a:noFill/>
        </p:spPr>
        <p:txBody>
          <a:bodyPr wrap="square" lIns="0" tIns="0" rIns="0" bIns="0" rtlCol="0" anchor="t"/>
          <a:lstStyle/>
          <a:p>
            <a:pPr marL="0" indent="0" algn="l">
              <a:lnSpc>
                <a:spcPts val="2350"/>
              </a:lnSpc>
              <a:buNone/>
            </a:pPr>
            <a:r>
              <a:rPr lang="en-US" sz="145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Finally, the goal is to find the equilibrium point where the marginal cost equals marginal revenue.</a:t>
            </a:r>
            <a:endParaRPr lang="en-US" sz="1450" dirty="0"/>
          </a:p>
        </p:txBody>
      </p:sp>
      <p:pic>
        <p:nvPicPr>
          <p:cNvPr id="22" name="Picture 21"/>
          <p:cNvPicPr>
            <a:picLocks noChangeAspect="1"/>
          </p:cNvPicPr>
          <p:nvPr/>
        </p:nvPicPr>
        <p:blipFill>
          <a:blip r:embed="rId7"/>
          <a:stretch>
            <a:fillRect/>
          </a:stretch>
        </p:blipFill>
        <p:spPr>
          <a:xfrm>
            <a:off x="12458397" y="7737990"/>
            <a:ext cx="2172003" cy="3810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15089" y="888444"/>
            <a:ext cx="7713821" cy="1276826"/>
          </a:xfrm>
          <a:prstGeom prst="rect">
            <a:avLst/>
          </a:prstGeom>
          <a:noFill/>
        </p:spPr>
        <p:txBody>
          <a:bodyPr wrap="square" lIns="0" tIns="0" rIns="0" bIns="0" rtlCol="0" anchor="t"/>
          <a:lstStyle/>
          <a:p>
            <a:pPr marL="0" indent="0">
              <a:lnSpc>
                <a:spcPts val="5000"/>
              </a:lnSpc>
              <a:buNone/>
            </a:pPr>
            <a:r>
              <a:rPr lang="en-US" sz="4000" b="1" dirty="0">
                <a:solidFill>
                  <a:srgbClr val="403C4E"/>
                </a:solidFill>
                <a:latin typeface="Merriweather Bold" pitchFamily="34" charset="0"/>
                <a:ea typeface="Merriweather Bold" pitchFamily="34" charset="-122"/>
                <a:cs typeface="Merriweather Bold" pitchFamily="34" charset="-120"/>
              </a:rPr>
              <a:t>Market Structures: Shaping the Playing Field</a:t>
            </a:r>
            <a:endParaRPr lang="en-US" sz="4000" dirty="0"/>
          </a:p>
        </p:txBody>
      </p:sp>
      <p:sp>
        <p:nvSpPr>
          <p:cNvPr id="4" name="Shape 1"/>
          <p:cNvSpPr/>
          <p:nvPr/>
        </p:nvSpPr>
        <p:spPr>
          <a:xfrm>
            <a:off x="715089" y="2471738"/>
            <a:ext cx="3754755" cy="2172891"/>
          </a:xfrm>
          <a:prstGeom prst="roundRect">
            <a:avLst>
              <a:gd name="adj" fmla="val 3949"/>
            </a:avLst>
          </a:prstGeom>
          <a:solidFill>
            <a:srgbClr val="FFD8CC"/>
          </a:solidFill>
          <a:ln w="7620">
            <a:solidFill>
              <a:srgbClr val="E5BEB2"/>
            </a:solidFill>
            <a:prstDash val="solid"/>
          </a:ln>
        </p:spPr>
      </p:sp>
      <p:sp>
        <p:nvSpPr>
          <p:cNvPr id="5" name="Text 2"/>
          <p:cNvSpPr/>
          <p:nvPr/>
        </p:nvSpPr>
        <p:spPr>
          <a:xfrm>
            <a:off x="927021" y="2683669"/>
            <a:ext cx="2580561" cy="319207"/>
          </a:xfrm>
          <a:prstGeom prst="rect">
            <a:avLst/>
          </a:prstGeom>
          <a:noFill/>
        </p:spPr>
        <p:txBody>
          <a:bodyPr wrap="non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Perfect Competition</a:t>
            </a:r>
            <a:endParaRPr lang="en-US" sz="2000" dirty="0"/>
          </a:p>
        </p:txBody>
      </p:sp>
      <p:sp>
        <p:nvSpPr>
          <p:cNvPr id="6" name="Text 3"/>
          <p:cNvSpPr/>
          <p:nvPr/>
        </p:nvSpPr>
        <p:spPr>
          <a:xfrm>
            <a:off x="927021" y="3125391"/>
            <a:ext cx="3330893" cy="1307306"/>
          </a:xfrm>
          <a:prstGeom prst="rect">
            <a:avLst/>
          </a:prstGeom>
          <a:noFill/>
        </p:spPr>
        <p:txBody>
          <a:bodyPr wrap="square" lIns="0" tIns="0" rIns="0" bIns="0" rtlCol="0" anchor="t"/>
          <a:lstStyle/>
          <a:p>
            <a:pPr marL="0" indent="0">
              <a:lnSpc>
                <a:spcPts val="2550"/>
              </a:lnSpc>
              <a:buNone/>
            </a:pPr>
            <a:r>
              <a:rPr lang="en-US" sz="16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Many firms selling identical products. No individual firm can influence market prices. Example: agriculture.</a:t>
            </a:r>
            <a:endParaRPr lang="en-US" sz="1600" dirty="0"/>
          </a:p>
        </p:txBody>
      </p:sp>
      <p:sp>
        <p:nvSpPr>
          <p:cNvPr id="7" name="Shape 4"/>
          <p:cNvSpPr/>
          <p:nvPr/>
        </p:nvSpPr>
        <p:spPr>
          <a:xfrm>
            <a:off x="4674156" y="2471738"/>
            <a:ext cx="3754755" cy="2172891"/>
          </a:xfrm>
          <a:prstGeom prst="roundRect">
            <a:avLst>
              <a:gd name="adj" fmla="val 3949"/>
            </a:avLst>
          </a:prstGeom>
          <a:solidFill>
            <a:srgbClr val="FFD8CC"/>
          </a:solidFill>
          <a:ln w="7620">
            <a:solidFill>
              <a:srgbClr val="E5BEB2"/>
            </a:solidFill>
            <a:prstDash val="solid"/>
          </a:ln>
        </p:spPr>
      </p:sp>
      <p:sp>
        <p:nvSpPr>
          <p:cNvPr id="8" name="Text 5"/>
          <p:cNvSpPr/>
          <p:nvPr/>
        </p:nvSpPr>
        <p:spPr>
          <a:xfrm>
            <a:off x="4886087" y="2683669"/>
            <a:ext cx="2553891" cy="319207"/>
          </a:xfrm>
          <a:prstGeom prst="rect">
            <a:avLst/>
          </a:prstGeom>
          <a:noFill/>
        </p:spPr>
        <p:txBody>
          <a:bodyPr wrap="non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Monopoly</a:t>
            </a:r>
            <a:endParaRPr lang="en-US" sz="2000" dirty="0"/>
          </a:p>
        </p:txBody>
      </p:sp>
      <p:sp>
        <p:nvSpPr>
          <p:cNvPr id="9" name="Text 6"/>
          <p:cNvSpPr/>
          <p:nvPr/>
        </p:nvSpPr>
        <p:spPr>
          <a:xfrm>
            <a:off x="4886087" y="3125391"/>
            <a:ext cx="3330893" cy="1307306"/>
          </a:xfrm>
          <a:prstGeom prst="rect">
            <a:avLst/>
          </a:prstGeom>
          <a:noFill/>
        </p:spPr>
        <p:txBody>
          <a:bodyPr wrap="square" lIns="0" tIns="0" rIns="0" bIns="0" rtlCol="0" anchor="t"/>
          <a:lstStyle/>
          <a:p>
            <a:pPr marL="0" indent="0">
              <a:lnSpc>
                <a:spcPts val="2550"/>
              </a:lnSpc>
              <a:buNone/>
            </a:pPr>
            <a:r>
              <a:rPr lang="en-US" sz="16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One firm controls the entire market. Prices are set without competition. Example: utility companies.</a:t>
            </a:r>
            <a:endParaRPr lang="en-US" sz="1600" dirty="0"/>
          </a:p>
        </p:txBody>
      </p:sp>
      <p:sp>
        <p:nvSpPr>
          <p:cNvPr id="10" name="Shape 7"/>
          <p:cNvSpPr/>
          <p:nvPr/>
        </p:nvSpPr>
        <p:spPr>
          <a:xfrm>
            <a:off x="715089" y="4848939"/>
            <a:ext cx="3754755" cy="2492097"/>
          </a:xfrm>
          <a:prstGeom prst="roundRect">
            <a:avLst>
              <a:gd name="adj" fmla="val 3443"/>
            </a:avLst>
          </a:prstGeom>
          <a:solidFill>
            <a:srgbClr val="FFD8CC"/>
          </a:solidFill>
          <a:ln w="7620">
            <a:solidFill>
              <a:srgbClr val="E5BEB2"/>
            </a:solidFill>
            <a:prstDash val="solid"/>
          </a:ln>
        </p:spPr>
      </p:sp>
      <p:sp>
        <p:nvSpPr>
          <p:cNvPr id="11" name="Text 8"/>
          <p:cNvSpPr/>
          <p:nvPr/>
        </p:nvSpPr>
        <p:spPr>
          <a:xfrm>
            <a:off x="927021" y="5060871"/>
            <a:ext cx="2553891" cy="319207"/>
          </a:xfrm>
          <a:prstGeom prst="rect">
            <a:avLst/>
          </a:prstGeom>
          <a:noFill/>
        </p:spPr>
        <p:txBody>
          <a:bodyPr wrap="non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Oligopoly</a:t>
            </a:r>
            <a:endParaRPr lang="en-US" sz="2000" dirty="0"/>
          </a:p>
        </p:txBody>
      </p:sp>
      <p:sp>
        <p:nvSpPr>
          <p:cNvPr id="12" name="Text 9"/>
          <p:cNvSpPr/>
          <p:nvPr/>
        </p:nvSpPr>
        <p:spPr>
          <a:xfrm>
            <a:off x="927021" y="5502593"/>
            <a:ext cx="3330893" cy="980480"/>
          </a:xfrm>
          <a:prstGeom prst="rect">
            <a:avLst/>
          </a:prstGeom>
          <a:noFill/>
        </p:spPr>
        <p:txBody>
          <a:bodyPr wrap="square" lIns="0" tIns="0" rIns="0" bIns="0" rtlCol="0" anchor="t"/>
          <a:lstStyle/>
          <a:p>
            <a:pPr marL="0" indent="0">
              <a:lnSpc>
                <a:spcPts val="2550"/>
              </a:lnSpc>
              <a:buNone/>
            </a:pPr>
            <a:r>
              <a:rPr lang="en-US" sz="16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Few firms control the market. Actions of one firm can affect other firms. Example: airlines, oil.</a:t>
            </a:r>
            <a:endParaRPr lang="en-US" sz="1600" dirty="0"/>
          </a:p>
        </p:txBody>
      </p:sp>
      <p:sp>
        <p:nvSpPr>
          <p:cNvPr id="13" name="Shape 10"/>
          <p:cNvSpPr/>
          <p:nvPr/>
        </p:nvSpPr>
        <p:spPr>
          <a:xfrm>
            <a:off x="4674156" y="4848939"/>
            <a:ext cx="3754755" cy="2492097"/>
          </a:xfrm>
          <a:prstGeom prst="roundRect">
            <a:avLst>
              <a:gd name="adj" fmla="val 3443"/>
            </a:avLst>
          </a:prstGeom>
          <a:solidFill>
            <a:srgbClr val="FFD8CC"/>
          </a:solidFill>
          <a:ln w="7620">
            <a:solidFill>
              <a:srgbClr val="E5BEB2"/>
            </a:solidFill>
            <a:prstDash val="solid"/>
          </a:ln>
        </p:spPr>
      </p:sp>
      <p:sp>
        <p:nvSpPr>
          <p:cNvPr id="14" name="Text 11"/>
          <p:cNvSpPr/>
          <p:nvPr/>
        </p:nvSpPr>
        <p:spPr>
          <a:xfrm>
            <a:off x="4886087" y="5060871"/>
            <a:ext cx="3330893" cy="638413"/>
          </a:xfrm>
          <a:prstGeom prst="rect">
            <a:avLst/>
          </a:prstGeom>
          <a:noFill/>
        </p:spPr>
        <p:txBody>
          <a:bodyPr wrap="square" lIns="0" tIns="0" rIns="0" bIns="0" rtlCol="0" anchor="t"/>
          <a:lstStyle/>
          <a:p>
            <a:pPr marL="0" indent="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Monopolistic Competition</a:t>
            </a:r>
            <a:endParaRPr lang="en-US" sz="2000" dirty="0"/>
          </a:p>
        </p:txBody>
      </p:sp>
      <p:sp>
        <p:nvSpPr>
          <p:cNvPr id="15" name="Text 12"/>
          <p:cNvSpPr/>
          <p:nvPr/>
        </p:nvSpPr>
        <p:spPr>
          <a:xfrm>
            <a:off x="4886087" y="5821799"/>
            <a:ext cx="3330893" cy="1307306"/>
          </a:xfrm>
          <a:prstGeom prst="rect">
            <a:avLst/>
          </a:prstGeom>
          <a:noFill/>
        </p:spPr>
        <p:txBody>
          <a:bodyPr wrap="square" lIns="0" tIns="0" rIns="0" bIns="0" rtlCol="0" anchor="t"/>
          <a:lstStyle/>
          <a:p>
            <a:pPr marL="0" indent="0">
              <a:lnSpc>
                <a:spcPts val="2550"/>
              </a:lnSpc>
              <a:buNone/>
            </a:pPr>
            <a:r>
              <a:rPr lang="en-US" sz="16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Many firms selling differentiated products. Some control over pricing, but limited by substitutes. Example: restaurants, clothing.</a:t>
            </a:r>
            <a:endParaRPr lang="en-US" sz="1600" dirty="0"/>
          </a:p>
        </p:txBody>
      </p:sp>
      <p:pic>
        <p:nvPicPr>
          <p:cNvPr id="17" name="Picture 16"/>
          <p:cNvPicPr>
            <a:picLocks noChangeAspect="1"/>
          </p:cNvPicPr>
          <p:nvPr/>
        </p:nvPicPr>
        <p:blipFill>
          <a:blip r:embed="rId3"/>
          <a:srcRect l="8563" r="11511"/>
          <a:stretch>
            <a:fillRect/>
          </a:stretch>
        </p:blipFill>
        <p:spPr>
          <a:xfrm>
            <a:off x="8617552" y="2780408"/>
            <a:ext cx="5297759" cy="3728442"/>
          </a:xfrm>
          <a:prstGeom prst="rect">
            <a:avLst/>
          </a:prstGeom>
        </p:spPr>
      </p:pic>
      <p:pic>
        <p:nvPicPr>
          <p:cNvPr id="19" name="Picture 18"/>
          <p:cNvPicPr>
            <a:picLocks noChangeAspect="1"/>
          </p:cNvPicPr>
          <p:nvPr/>
        </p:nvPicPr>
        <p:blipFill>
          <a:blip r:embed="rId4"/>
          <a:stretch>
            <a:fillRect/>
          </a:stretch>
        </p:blipFill>
        <p:spPr>
          <a:xfrm>
            <a:off x="10435964" y="4802515"/>
            <a:ext cx="1785773" cy="353619"/>
          </a:xfrm>
          <a:prstGeom prst="rect">
            <a:avLst/>
          </a:prstGeom>
        </p:spPr>
      </p:pic>
      <p:pic>
        <p:nvPicPr>
          <p:cNvPr id="2" name="Picture 1"/>
          <p:cNvPicPr>
            <a:picLocks noChangeAspect="1"/>
          </p:cNvPicPr>
          <p:nvPr/>
        </p:nvPicPr>
        <p:blipFill>
          <a:blip r:embed="rId5"/>
          <a:stretch>
            <a:fillRect/>
          </a:stretch>
        </p:blipFill>
        <p:spPr>
          <a:xfrm>
            <a:off x="12458397" y="7737990"/>
            <a:ext cx="2172003" cy="3810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675442" y="531495"/>
            <a:ext cx="7793117" cy="1206341"/>
          </a:xfrm>
          <a:prstGeom prst="rect">
            <a:avLst/>
          </a:prstGeom>
          <a:noFill/>
        </p:spPr>
        <p:txBody>
          <a:bodyPr wrap="square" lIns="0" tIns="0" rIns="0" bIns="0" rtlCol="0" anchor="t"/>
          <a:lstStyle/>
          <a:p>
            <a:pPr marL="0" indent="0">
              <a:lnSpc>
                <a:spcPts val="4700"/>
              </a:lnSpc>
              <a:buNone/>
            </a:pPr>
            <a:r>
              <a:rPr lang="en-US" sz="3750" b="1" dirty="0">
                <a:solidFill>
                  <a:srgbClr val="403C4E"/>
                </a:solidFill>
                <a:latin typeface="Merriweather Bold" pitchFamily="34" charset="0"/>
                <a:ea typeface="Merriweather Bold" pitchFamily="34" charset="-122"/>
                <a:cs typeface="Merriweather Bold" pitchFamily="34" charset="-120"/>
              </a:rPr>
              <a:t>Pricing Strategies: A Toolkit for Success</a:t>
            </a:r>
            <a:endParaRPr lang="en-US" sz="3750" dirty="0"/>
          </a:p>
        </p:txBody>
      </p:sp>
      <p:pic>
        <p:nvPicPr>
          <p:cNvPr id="4" name="Image 1" descr="preencoded.png"/>
          <p:cNvPicPr>
            <a:picLocks noChangeAspect="1"/>
          </p:cNvPicPr>
          <p:nvPr/>
        </p:nvPicPr>
        <p:blipFill>
          <a:blip r:embed="rId3"/>
          <a:stretch>
            <a:fillRect/>
          </a:stretch>
        </p:blipFill>
        <p:spPr>
          <a:xfrm>
            <a:off x="675442" y="2027277"/>
            <a:ext cx="482441" cy="482441"/>
          </a:xfrm>
          <a:prstGeom prst="rect">
            <a:avLst/>
          </a:prstGeom>
        </p:spPr>
      </p:pic>
      <p:sp>
        <p:nvSpPr>
          <p:cNvPr id="5" name="Text 1"/>
          <p:cNvSpPr/>
          <p:nvPr/>
        </p:nvSpPr>
        <p:spPr>
          <a:xfrm>
            <a:off x="675442" y="2702719"/>
            <a:ext cx="2412444" cy="301466"/>
          </a:xfrm>
          <a:prstGeom prst="rect">
            <a:avLst/>
          </a:prstGeom>
          <a:noFill/>
        </p:spPr>
        <p:txBody>
          <a:bodyPr wrap="none" lIns="0" tIns="0" rIns="0" bIns="0" rtlCol="0" anchor="t"/>
          <a:lstStyle/>
          <a:p>
            <a:pPr marL="0" indent="0" algn="l">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Cost-Plus Pricing</a:t>
            </a:r>
            <a:endParaRPr lang="en-US" sz="1850" dirty="0"/>
          </a:p>
        </p:txBody>
      </p:sp>
      <p:sp>
        <p:nvSpPr>
          <p:cNvPr id="6" name="Text 2"/>
          <p:cNvSpPr/>
          <p:nvPr/>
        </p:nvSpPr>
        <p:spPr>
          <a:xfrm>
            <a:off x="675442" y="3119914"/>
            <a:ext cx="7793117" cy="308729"/>
          </a:xfrm>
          <a:prstGeom prst="rect">
            <a:avLst/>
          </a:prstGeom>
          <a:noFill/>
        </p:spPr>
        <p:txBody>
          <a:bodyPr wrap="none" lIns="0" tIns="0" rIns="0" bIns="0" rtlCol="0" anchor="t"/>
          <a:lstStyle/>
          <a:p>
            <a:pPr marL="0" indent="0" algn="l">
              <a:lnSpc>
                <a:spcPts val="2400"/>
              </a:lnSpc>
              <a:buNone/>
            </a:pPr>
            <a:r>
              <a:rPr lang="en-US" sz="15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Setting prices by adding a markup percentage to the cost of production.</a:t>
            </a:r>
            <a:endParaRPr lang="en-US" sz="1500" dirty="0"/>
          </a:p>
        </p:txBody>
      </p:sp>
      <p:pic>
        <p:nvPicPr>
          <p:cNvPr id="7" name="Image 2" descr="preencoded.png"/>
          <p:cNvPicPr>
            <a:picLocks noChangeAspect="1"/>
          </p:cNvPicPr>
          <p:nvPr/>
        </p:nvPicPr>
        <p:blipFill>
          <a:blip r:embed="rId4"/>
          <a:stretch>
            <a:fillRect/>
          </a:stretch>
        </p:blipFill>
        <p:spPr>
          <a:xfrm>
            <a:off x="675442" y="4007644"/>
            <a:ext cx="482441" cy="482441"/>
          </a:xfrm>
          <a:prstGeom prst="rect">
            <a:avLst/>
          </a:prstGeom>
        </p:spPr>
      </p:pic>
      <p:sp>
        <p:nvSpPr>
          <p:cNvPr id="8" name="Text 3"/>
          <p:cNvSpPr/>
          <p:nvPr/>
        </p:nvSpPr>
        <p:spPr>
          <a:xfrm>
            <a:off x="675442" y="4683085"/>
            <a:ext cx="2412563" cy="301466"/>
          </a:xfrm>
          <a:prstGeom prst="rect">
            <a:avLst/>
          </a:prstGeom>
          <a:noFill/>
        </p:spPr>
        <p:txBody>
          <a:bodyPr wrap="none" lIns="0" tIns="0" rIns="0" bIns="0" rtlCol="0" anchor="t"/>
          <a:lstStyle/>
          <a:p>
            <a:pPr marL="0" indent="0" algn="l">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Competitive Pricing</a:t>
            </a:r>
            <a:endParaRPr lang="en-US" sz="1850" dirty="0"/>
          </a:p>
        </p:txBody>
      </p:sp>
      <p:sp>
        <p:nvSpPr>
          <p:cNvPr id="9" name="Text 4"/>
          <p:cNvSpPr/>
          <p:nvPr/>
        </p:nvSpPr>
        <p:spPr>
          <a:xfrm>
            <a:off x="675442" y="5100280"/>
            <a:ext cx="7793117" cy="308729"/>
          </a:xfrm>
          <a:prstGeom prst="rect">
            <a:avLst/>
          </a:prstGeom>
          <a:noFill/>
        </p:spPr>
        <p:txBody>
          <a:bodyPr wrap="none" lIns="0" tIns="0" rIns="0" bIns="0" rtlCol="0" anchor="t"/>
          <a:lstStyle/>
          <a:p>
            <a:pPr marL="0" indent="0" algn="l">
              <a:lnSpc>
                <a:spcPts val="2400"/>
              </a:lnSpc>
              <a:buNone/>
            </a:pPr>
            <a:r>
              <a:rPr lang="en-US" sz="15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Matching or beating competitors’ prices to gain market share.</a:t>
            </a:r>
            <a:endParaRPr lang="en-US" sz="1500" dirty="0"/>
          </a:p>
        </p:txBody>
      </p:sp>
      <p:pic>
        <p:nvPicPr>
          <p:cNvPr id="10" name="Image 3" descr="preencoded.png"/>
          <p:cNvPicPr>
            <a:picLocks noChangeAspect="1"/>
          </p:cNvPicPr>
          <p:nvPr/>
        </p:nvPicPr>
        <p:blipFill>
          <a:blip r:embed="rId5"/>
          <a:stretch>
            <a:fillRect/>
          </a:stretch>
        </p:blipFill>
        <p:spPr>
          <a:xfrm>
            <a:off x="675442" y="5988010"/>
            <a:ext cx="482441" cy="482441"/>
          </a:xfrm>
          <a:prstGeom prst="rect">
            <a:avLst/>
          </a:prstGeom>
        </p:spPr>
      </p:pic>
      <p:sp>
        <p:nvSpPr>
          <p:cNvPr id="11" name="Text 5"/>
          <p:cNvSpPr/>
          <p:nvPr/>
        </p:nvSpPr>
        <p:spPr>
          <a:xfrm>
            <a:off x="675442" y="6663452"/>
            <a:ext cx="2475905" cy="301466"/>
          </a:xfrm>
          <a:prstGeom prst="rect">
            <a:avLst/>
          </a:prstGeom>
          <a:noFill/>
        </p:spPr>
        <p:txBody>
          <a:bodyPr wrap="none" lIns="0" tIns="0" rIns="0" bIns="0" rtlCol="0" anchor="t"/>
          <a:lstStyle/>
          <a:p>
            <a:pPr marL="0" indent="0" algn="l">
              <a:lnSpc>
                <a:spcPts val="2350"/>
              </a:lnSpc>
              <a:buNone/>
            </a:pPr>
            <a:r>
              <a:rPr lang="en-US" sz="1850" b="1" dirty="0">
                <a:solidFill>
                  <a:srgbClr val="403C4E"/>
                </a:solidFill>
                <a:latin typeface="Merriweather Bold" pitchFamily="34" charset="0"/>
                <a:ea typeface="Merriweather Bold" pitchFamily="34" charset="-122"/>
                <a:cs typeface="Merriweather Bold" pitchFamily="34" charset="-120"/>
              </a:rPr>
              <a:t>Value-Based Pricing</a:t>
            </a:r>
            <a:endParaRPr lang="en-US" sz="1850" dirty="0"/>
          </a:p>
        </p:txBody>
      </p:sp>
      <p:sp>
        <p:nvSpPr>
          <p:cNvPr id="12" name="Text 6"/>
          <p:cNvSpPr/>
          <p:nvPr/>
        </p:nvSpPr>
        <p:spPr>
          <a:xfrm>
            <a:off x="675442" y="7080647"/>
            <a:ext cx="7793117" cy="617458"/>
          </a:xfrm>
          <a:prstGeom prst="rect">
            <a:avLst/>
          </a:prstGeom>
          <a:noFill/>
        </p:spPr>
        <p:txBody>
          <a:bodyPr wrap="square" lIns="0" tIns="0" rIns="0" bIns="0" rtlCol="0" anchor="t"/>
          <a:lstStyle/>
          <a:p>
            <a:pPr marL="0" indent="0" algn="l">
              <a:lnSpc>
                <a:spcPts val="2400"/>
              </a:lnSpc>
              <a:buNone/>
            </a:pPr>
            <a:r>
              <a:rPr lang="en-US" sz="1500" dirty="0">
                <a:solidFill>
                  <a:srgbClr val="403C4E"/>
                </a:solidFill>
                <a:latin typeface="Open Sans" panose="020B0606030504020204" pitchFamily="34" charset="0"/>
                <a:ea typeface="Open Sans" panose="020B0606030504020204" pitchFamily="34" charset="-122"/>
                <a:cs typeface="Open Sans" panose="020B0606030504020204" pitchFamily="34" charset="-120"/>
              </a:rPr>
              <a:t>Determining prices based on perceived value to the customer, not just production costs.</a:t>
            </a:r>
            <a:endParaRPr lang="en-US" sz="1500" dirty="0"/>
          </a:p>
        </p:txBody>
      </p:sp>
      <p:pic>
        <p:nvPicPr>
          <p:cNvPr id="14" name="Picture 13"/>
          <p:cNvPicPr>
            <a:picLocks noChangeAspect="1"/>
          </p:cNvPicPr>
          <p:nvPr/>
        </p:nvPicPr>
        <p:blipFill>
          <a:blip r:embed="rId6"/>
          <a:stretch>
            <a:fillRect/>
          </a:stretch>
        </p:blipFill>
        <p:spPr>
          <a:xfrm>
            <a:off x="7443672" y="2415517"/>
            <a:ext cx="6991350" cy="3933825"/>
          </a:xfrm>
          <a:prstGeom prst="rect">
            <a:avLst/>
          </a:prstGeom>
        </p:spPr>
      </p:pic>
      <p:pic>
        <p:nvPicPr>
          <p:cNvPr id="2" name="Picture 1"/>
          <p:cNvPicPr>
            <a:picLocks noChangeAspect="1"/>
          </p:cNvPicPr>
          <p:nvPr/>
        </p:nvPicPr>
        <p:blipFill>
          <a:blip r:embed="rId7"/>
          <a:stretch>
            <a:fillRect/>
          </a:stretch>
        </p:blipFill>
        <p:spPr>
          <a:xfrm>
            <a:off x="12458397" y="7737990"/>
            <a:ext cx="2172003" cy="38105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422</Words>
  <Application>WPS Presentation</Application>
  <PresentationFormat>Custom</PresentationFormat>
  <Paragraphs>56</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Arial Black</vt:lpstr>
      <vt:lpstr>DFKai-SB</vt:lpstr>
      <vt:lpstr>Times New Roman</vt:lpstr>
      <vt:lpstr>Aharoni</vt:lpstr>
      <vt:lpstr>Calibri</vt:lpstr>
      <vt:lpstr>Merriweather Bold</vt:lpstr>
      <vt:lpstr>Open Sans</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5</cp:revision>
  <dcterms:created xsi:type="dcterms:W3CDTF">2024-11-16T15:38:00Z</dcterms:created>
  <dcterms:modified xsi:type="dcterms:W3CDTF">2024-11-29T09:34:12Z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E5E1FDA38A7F413D8D9B07842E5A8CC1_12</vt:lpwstr>
  </property>
  <property fmtid="{D5CDD505-2E9C-101B-9397-08002B2CF9AE}" pid="3" name="KSOProductBuildVer">
    <vt:lpwstr>1033-12.2.0.18911</vt:lpwstr>
  </property>
</Properties>
</file>