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rial Black" pitchFamily="34" charset="0"/>
      <p:bold r:id="rId9"/>
    </p:embeddedFont>
    <p:embeddedFont>
      <p:font typeface="DFKai-SB" pitchFamily="65" charset="-120"/>
      <p:regular r:id="rId10"/>
    </p:embeddedFont>
    <p:embeddedFont>
      <p:font typeface="Aharoni" pitchFamily="2" charset="-79"/>
      <p:bold r:id="rId11"/>
    </p:embeddedFont>
    <p:embeddedFont>
      <p:font typeface="Calibri" pitchFamily="34" charset="0"/>
      <p:regular r:id="rId12"/>
      <p:bold r:id="rId13"/>
      <p:italic r:id="rId14"/>
      <p:boldItalic r:id="rId15"/>
    </p:embeddedFont>
    <p:embeddedFont>
      <p:font typeface="Outfit Extra Bold" charset="0"/>
      <p:regular r:id="rId16"/>
    </p:embeddedFont>
    <p:embeddedFont>
      <p:font typeface="Arimo"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19170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Managerial  Economics</a:t>
            </a:r>
          </a:p>
          <a:p>
            <a:r>
              <a:rPr lang="en-US" sz="2200" b="1" dirty="0" smtClean="0">
                <a:solidFill>
                  <a:srgbClr val="FF0000"/>
                </a:solidFill>
                <a:latin typeface="Arial Black" pitchFamily="34" charset="0"/>
                <a:cs typeface="Aharoni" pitchFamily="2" charset="-79"/>
              </a:rPr>
              <a:t>Course Code </a:t>
            </a:r>
            <a:r>
              <a:rPr lang="en-US" sz="2200" b="1" smtClean="0">
                <a:solidFill>
                  <a:srgbClr val="FF0000"/>
                </a:solidFill>
                <a:latin typeface="Arial Black" pitchFamily="34" charset="0"/>
                <a:cs typeface="Aharoni" pitchFamily="2" charset="-79"/>
              </a:rPr>
              <a:t>: </a:t>
            </a:r>
            <a:r>
              <a:rPr lang="en-US" sz="2200" b="1" smtClean="0">
                <a:solidFill>
                  <a:srgbClr val="FF0000"/>
                </a:solidFill>
                <a:latin typeface="Arial Black" pitchFamily="34" charset="0"/>
                <a:cs typeface="Aharoni" pitchFamily="2" charset="-79"/>
              </a:rPr>
              <a:t>22HRM2CC7</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192651" y="4742483"/>
            <a:ext cx="8648054" cy="954107"/>
          </a:xfrm>
          <a:prstGeom prst="rect">
            <a:avLst/>
          </a:prstGeom>
        </p:spPr>
        <p:txBody>
          <a:bodyPr wrap="square">
            <a:spAutoFit/>
          </a:bodyPr>
          <a:lstStyle/>
          <a:p>
            <a:pPr algn="ctr"/>
            <a:r>
              <a:rPr lang="en-US" sz="2800" b="1" dirty="0" smtClean="0">
                <a:solidFill>
                  <a:srgbClr val="7030A0"/>
                </a:solidFill>
                <a:latin typeface="Arial Black" pitchFamily="34" charset="0"/>
              </a:rPr>
              <a:t> Unit-II </a:t>
            </a:r>
          </a:p>
          <a:p>
            <a:pPr algn="ctr"/>
            <a:r>
              <a:rPr lang="en-US" sz="2800" b="1" dirty="0" smtClean="0">
                <a:solidFill>
                  <a:srgbClr val="7030A0"/>
                </a:solidFill>
                <a:latin typeface="Arial Black" pitchFamily="34" charset="0"/>
              </a:rPr>
              <a:t> Demand and Supply concepts</a:t>
            </a:r>
            <a:endParaRPr lang="en-US" sz="2800" b="1" dirty="0">
              <a:solidFill>
                <a:srgbClr val="7030A0"/>
              </a:solidFill>
              <a:latin typeface="Arial Black" pitchFamily="34" charset="0"/>
            </a:endParaRP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99730"/>
            <a:ext cx="7556421" cy="2934653"/>
          </a:xfrm>
          <a:prstGeom prst="rect">
            <a:avLst/>
          </a:prstGeom>
          <a:noFill/>
          <a:ln/>
        </p:spPr>
        <p:txBody>
          <a:bodyPr wrap="square" lIns="0" tIns="0" rIns="0" bIns="0" rtlCol="0" anchor="t"/>
          <a:lstStyle/>
          <a:p>
            <a:pPr marL="0" indent="0">
              <a:lnSpc>
                <a:spcPts val="7700"/>
              </a:lnSpc>
              <a:buNone/>
            </a:pPr>
            <a:r>
              <a:rPr lang="en-US" sz="6150" b="1" dirty="0">
                <a:solidFill>
                  <a:srgbClr val="231971"/>
                </a:solidFill>
                <a:latin typeface="Outfit Extra Bold" pitchFamily="34" charset="0"/>
                <a:ea typeface="Outfit Extra Bold" pitchFamily="34" charset="-122"/>
                <a:cs typeface="Outfit Extra Bold" pitchFamily="34" charset="-120"/>
              </a:rPr>
              <a:t>Demand and Supply: A Fundamental Economic Concept</a:t>
            </a:r>
            <a:endParaRPr lang="en-US" sz="6150" dirty="0"/>
          </a:p>
        </p:txBody>
      </p:sp>
      <p:sp>
        <p:nvSpPr>
          <p:cNvPr id="4" name="Text 1"/>
          <p:cNvSpPr/>
          <p:nvPr/>
        </p:nvSpPr>
        <p:spPr>
          <a:xfrm>
            <a:off x="793790" y="3974544"/>
            <a:ext cx="7556421" cy="290322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The principles of demand and supply are fundamental to economics, serving as the foundation for understanding how markets function and how prices are determined. Demand refers to the willingness and ability of consumers to purchase a specific good or service at various prices, while supply represents the quantity of goods or services that producers are willing and able to offer at different prices. This interplay between demand and supply dictates the equilibrium price and quantity of goods and services in a market.</a:t>
            </a:r>
            <a:endParaRPr lang="en-US" sz="1750" dirty="0"/>
          </a:p>
        </p:txBody>
      </p:sp>
      <p:sp>
        <p:nvSpPr>
          <p:cNvPr id="5" name="Shape 2"/>
          <p:cNvSpPr/>
          <p:nvPr/>
        </p:nvSpPr>
        <p:spPr>
          <a:xfrm>
            <a:off x="793790" y="7149822"/>
            <a:ext cx="362903" cy="362903"/>
          </a:xfrm>
          <a:prstGeom prst="roundRect">
            <a:avLst>
              <a:gd name="adj" fmla="val 25194296"/>
            </a:avLst>
          </a:prstGeom>
          <a:noFill/>
          <a:ln w="7620">
            <a:solidFill>
              <a:srgbClr val="FFFFFF"/>
            </a:solidFill>
            <a:prstDash val="solid"/>
          </a:ln>
        </p:spPr>
      </p:sp>
      <p:sp>
        <p:nvSpPr>
          <p:cNvPr id="7" name="Text 3"/>
          <p:cNvSpPr/>
          <p:nvPr/>
        </p:nvSpPr>
        <p:spPr>
          <a:xfrm>
            <a:off x="1270040" y="7132915"/>
            <a:ext cx="1181100" cy="396835"/>
          </a:xfrm>
          <a:prstGeom prst="rect">
            <a:avLst/>
          </a:prstGeom>
          <a:noFill/>
          <a:ln/>
        </p:spPr>
        <p:txBody>
          <a:bodyPr wrap="none" lIns="0" tIns="0" rIns="0" bIns="0" rtlCol="0" anchor="t"/>
          <a:lstStyle/>
          <a:p>
            <a:pPr marL="0" indent="0" algn="l">
              <a:lnSpc>
                <a:spcPts val="3100"/>
              </a:lnSpc>
              <a:buNone/>
            </a:pPr>
            <a:endParaRPr lang="en-US" sz="2200" dirty="0"/>
          </a:p>
        </p:txBody>
      </p:sp>
      <p:pic>
        <p:nvPicPr>
          <p:cNvPr id="11" name="Picture 10">
            <a:extLst>
              <a:ext uri="{FF2B5EF4-FFF2-40B4-BE49-F238E27FC236}">
                <a16:creationId xmlns="" xmlns:a16="http://schemas.microsoft.com/office/drawing/2014/main" id="{A6A1C3B3-9ADF-4490-18FD-8E747F478D23}"/>
              </a:ext>
            </a:extLst>
          </p:cNvPr>
          <p:cNvPicPr>
            <a:picLocks noChangeAspect="1"/>
          </p:cNvPicPr>
          <p:nvPr/>
        </p:nvPicPr>
        <p:blipFill>
          <a:blip r:embed="rId4"/>
          <a:stretch>
            <a:fillRect/>
          </a:stretch>
        </p:blipFill>
        <p:spPr>
          <a:xfrm>
            <a:off x="6110119" y="3857589"/>
            <a:ext cx="2410161" cy="5144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69620" y="779383"/>
            <a:ext cx="10160318" cy="687110"/>
          </a:xfrm>
          <a:prstGeom prst="rect">
            <a:avLst/>
          </a:prstGeom>
          <a:noFill/>
          <a:ln/>
        </p:spPr>
        <p:txBody>
          <a:bodyPr wrap="none" lIns="0" tIns="0" rIns="0" bIns="0" rtlCol="0" anchor="t"/>
          <a:lstStyle/>
          <a:p>
            <a:pPr marL="0" indent="0">
              <a:lnSpc>
                <a:spcPts val="5400"/>
              </a:lnSpc>
              <a:buNone/>
            </a:pPr>
            <a:r>
              <a:rPr lang="en-US" sz="4300" b="1" dirty="0">
                <a:solidFill>
                  <a:srgbClr val="231971"/>
                </a:solidFill>
                <a:latin typeface="Outfit Extra Bold" pitchFamily="34" charset="0"/>
                <a:ea typeface="Outfit Extra Bold" pitchFamily="34" charset="-122"/>
                <a:cs typeface="Outfit Extra Bold" pitchFamily="34" charset="-120"/>
              </a:rPr>
              <a:t>Demand Concepts and Laws of Demand</a:t>
            </a:r>
            <a:endParaRPr lang="en-US" sz="4300" dirty="0"/>
          </a:p>
        </p:txBody>
      </p:sp>
      <p:sp>
        <p:nvSpPr>
          <p:cNvPr id="3" name="Text 1"/>
          <p:cNvSpPr/>
          <p:nvPr/>
        </p:nvSpPr>
        <p:spPr>
          <a:xfrm>
            <a:off x="769620" y="1906191"/>
            <a:ext cx="13091160" cy="1759148"/>
          </a:xfrm>
          <a:prstGeom prst="rect">
            <a:avLst/>
          </a:prstGeom>
          <a:noFill/>
          <a:ln/>
        </p:spPr>
        <p:txBody>
          <a:bodyPr wrap="square" lIns="0" tIns="0" rIns="0" bIns="0" rtlCol="0" anchor="t"/>
          <a:lstStyle/>
          <a:p>
            <a:pPr marL="0" indent="0">
              <a:lnSpc>
                <a:spcPts val="2750"/>
              </a:lnSpc>
              <a:buNone/>
            </a:pPr>
            <a:r>
              <a:rPr lang="en-US" sz="1700" dirty="0">
                <a:solidFill>
                  <a:srgbClr val="2A2742"/>
                </a:solidFill>
                <a:latin typeface="Arimo" pitchFamily="34" charset="0"/>
                <a:ea typeface="Arimo" pitchFamily="34" charset="-122"/>
                <a:cs typeface="Arimo" pitchFamily="34" charset="-120"/>
              </a:rPr>
              <a:t>The Law of Demand is a fundamental principle in economics, stating that as the price of a good or service increases, the quantity demanded decreases, assuming all other factors remain constant. This inverse relationship between price and quantity demanded is represented by a downward-sloping demand curve. This law holds true due to several factors, including the substitution effect (consumers opting for cheaper alternatives), the income effect (reduced purchasing power as prices rise), and the diminishing marginal utility (as consumers consume more of a good, the satisfaction derived from each additional unit decreases).</a:t>
            </a:r>
            <a:endParaRPr lang="en-US" sz="1700" dirty="0"/>
          </a:p>
        </p:txBody>
      </p:sp>
      <p:sp>
        <p:nvSpPr>
          <p:cNvPr id="4" name="Shape 2"/>
          <p:cNvSpPr/>
          <p:nvPr/>
        </p:nvSpPr>
        <p:spPr>
          <a:xfrm>
            <a:off x="769620" y="4159925"/>
            <a:ext cx="494705" cy="494705"/>
          </a:xfrm>
          <a:prstGeom prst="roundRect">
            <a:avLst>
              <a:gd name="adj" fmla="val 18670"/>
            </a:avLst>
          </a:prstGeom>
          <a:solidFill>
            <a:srgbClr val="E9E6FA"/>
          </a:solidFill>
          <a:ln w="7620">
            <a:solidFill>
              <a:srgbClr val="BDB8DF"/>
            </a:solidFill>
            <a:prstDash val="solid"/>
          </a:ln>
        </p:spPr>
      </p:sp>
      <p:sp>
        <p:nvSpPr>
          <p:cNvPr id="5" name="Text 3"/>
          <p:cNvSpPr/>
          <p:nvPr/>
        </p:nvSpPr>
        <p:spPr>
          <a:xfrm>
            <a:off x="952619" y="4242316"/>
            <a:ext cx="128588" cy="329803"/>
          </a:xfrm>
          <a:prstGeom prst="rect">
            <a:avLst/>
          </a:prstGeom>
          <a:noFill/>
          <a:ln/>
        </p:spPr>
        <p:txBody>
          <a:bodyPr wrap="none" lIns="0" tIns="0" rIns="0" bIns="0" rtlCol="0" anchor="t"/>
          <a:lstStyle/>
          <a:p>
            <a:pPr marL="0" indent="0" algn="ctr">
              <a:lnSpc>
                <a:spcPts val="2550"/>
              </a:lnSpc>
              <a:buNone/>
            </a:pPr>
            <a:r>
              <a:rPr lang="en-US" sz="2550" b="1" dirty="0">
                <a:solidFill>
                  <a:srgbClr val="2A2742"/>
                </a:solidFill>
                <a:latin typeface="Outfit Extra Bold" pitchFamily="34" charset="0"/>
                <a:ea typeface="Outfit Extra Bold" pitchFamily="34" charset="-122"/>
                <a:cs typeface="Outfit Extra Bold" pitchFamily="34" charset="-120"/>
              </a:rPr>
              <a:t>1</a:t>
            </a:r>
            <a:endParaRPr lang="en-US" sz="2550" dirty="0"/>
          </a:p>
        </p:txBody>
      </p:sp>
      <p:sp>
        <p:nvSpPr>
          <p:cNvPr id="6" name="Text 4"/>
          <p:cNvSpPr/>
          <p:nvPr/>
        </p:nvSpPr>
        <p:spPr>
          <a:xfrm>
            <a:off x="1484114" y="4159925"/>
            <a:ext cx="3395663" cy="343614"/>
          </a:xfrm>
          <a:prstGeom prst="rect">
            <a:avLst/>
          </a:prstGeom>
          <a:noFill/>
          <a:ln/>
        </p:spPr>
        <p:txBody>
          <a:bodyPr wrap="none" lIns="0" tIns="0" rIns="0" bIns="0" rtlCol="0" anchor="t"/>
          <a:lstStyle/>
          <a:p>
            <a:pPr marL="0" indent="0">
              <a:lnSpc>
                <a:spcPts val="2700"/>
              </a:lnSpc>
              <a:buNone/>
            </a:pPr>
            <a:r>
              <a:rPr lang="en-US" sz="2150" b="1" dirty="0">
                <a:solidFill>
                  <a:srgbClr val="2A2742"/>
                </a:solidFill>
                <a:latin typeface="Outfit Extra Bold" pitchFamily="34" charset="0"/>
                <a:ea typeface="Outfit Extra Bold" pitchFamily="34" charset="-122"/>
                <a:cs typeface="Outfit Extra Bold" pitchFamily="34" charset="-120"/>
              </a:rPr>
              <a:t>Factors Affecting Demand</a:t>
            </a:r>
            <a:endParaRPr lang="en-US" sz="2150" dirty="0"/>
          </a:p>
        </p:txBody>
      </p:sp>
      <p:sp>
        <p:nvSpPr>
          <p:cNvPr id="7" name="Text 5"/>
          <p:cNvSpPr/>
          <p:nvPr/>
        </p:nvSpPr>
        <p:spPr>
          <a:xfrm>
            <a:off x="1484114" y="4635460"/>
            <a:ext cx="5721191" cy="2110978"/>
          </a:xfrm>
          <a:prstGeom prst="rect">
            <a:avLst/>
          </a:prstGeom>
          <a:noFill/>
          <a:ln/>
        </p:spPr>
        <p:txBody>
          <a:bodyPr wrap="square" lIns="0" tIns="0" rIns="0" bIns="0" rtlCol="0" anchor="t"/>
          <a:lstStyle/>
          <a:p>
            <a:pPr marL="0" indent="0">
              <a:lnSpc>
                <a:spcPts val="2750"/>
              </a:lnSpc>
              <a:buNone/>
            </a:pPr>
            <a:r>
              <a:rPr lang="en-US" sz="1700" dirty="0">
                <a:solidFill>
                  <a:srgbClr val="2A2742"/>
                </a:solidFill>
                <a:latin typeface="Arimo" pitchFamily="34" charset="0"/>
                <a:ea typeface="Arimo" pitchFamily="34" charset="-122"/>
                <a:cs typeface="Arimo" pitchFamily="34" charset="-120"/>
              </a:rPr>
              <a:t>Several factors influence demand beyond price, including consumer income, preferences, prices of related goods (substitutes and complements), expectations about future prices, and the number of buyers in the market. These factors can shift the entire demand curve, resulting in an increase or decrease in demand at all price levels.</a:t>
            </a:r>
            <a:endParaRPr lang="en-US" sz="1700" dirty="0"/>
          </a:p>
        </p:txBody>
      </p:sp>
      <p:sp>
        <p:nvSpPr>
          <p:cNvPr id="8" name="Shape 6"/>
          <p:cNvSpPr/>
          <p:nvPr/>
        </p:nvSpPr>
        <p:spPr>
          <a:xfrm>
            <a:off x="7425095" y="4159925"/>
            <a:ext cx="494705" cy="494705"/>
          </a:xfrm>
          <a:prstGeom prst="roundRect">
            <a:avLst>
              <a:gd name="adj" fmla="val 18670"/>
            </a:avLst>
          </a:prstGeom>
          <a:solidFill>
            <a:srgbClr val="E9E6FA"/>
          </a:solidFill>
          <a:ln w="7620">
            <a:solidFill>
              <a:srgbClr val="BDB8DF"/>
            </a:solidFill>
            <a:prstDash val="solid"/>
          </a:ln>
        </p:spPr>
      </p:sp>
      <p:sp>
        <p:nvSpPr>
          <p:cNvPr id="9" name="Text 7"/>
          <p:cNvSpPr/>
          <p:nvPr/>
        </p:nvSpPr>
        <p:spPr>
          <a:xfrm>
            <a:off x="7577495" y="4242316"/>
            <a:ext cx="189905" cy="329803"/>
          </a:xfrm>
          <a:prstGeom prst="rect">
            <a:avLst/>
          </a:prstGeom>
          <a:noFill/>
          <a:ln/>
        </p:spPr>
        <p:txBody>
          <a:bodyPr wrap="none" lIns="0" tIns="0" rIns="0" bIns="0" rtlCol="0" anchor="t"/>
          <a:lstStyle/>
          <a:p>
            <a:pPr marL="0" indent="0" algn="ctr">
              <a:lnSpc>
                <a:spcPts val="2550"/>
              </a:lnSpc>
              <a:buNone/>
            </a:pPr>
            <a:r>
              <a:rPr lang="en-US" sz="2550" b="1" dirty="0">
                <a:solidFill>
                  <a:srgbClr val="2A2742"/>
                </a:solidFill>
                <a:latin typeface="Outfit Extra Bold" pitchFamily="34" charset="0"/>
                <a:ea typeface="Outfit Extra Bold" pitchFamily="34" charset="-122"/>
                <a:cs typeface="Outfit Extra Bold" pitchFamily="34" charset="-120"/>
              </a:rPr>
              <a:t>2</a:t>
            </a:r>
            <a:endParaRPr lang="en-US" sz="2550" dirty="0"/>
          </a:p>
        </p:txBody>
      </p:sp>
      <p:sp>
        <p:nvSpPr>
          <p:cNvPr id="10" name="Text 8"/>
          <p:cNvSpPr/>
          <p:nvPr/>
        </p:nvSpPr>
        <p:spPr>
          <a:xfrm>
            <a:off x="8139589" y="4159925"/>
            <a:ext cx="2748796" cy="343614"/>
          </a:xfrm>
          <a:prstGeom prst="rect">
            <a:avLst/>
          </a:prstGeom>
          <a:noFill/>
          <a:ln/>
        </p:spPr>
        <p:txBody>
          <a:bodyPr wrap="none" lIns="0" tIns="0" rIns="0" bIns="0" rtlCol="0" anchor="t"/>
          <a:lstStyle/>
          <a:p>
            <a:pPr marL="0" indent="0">
              <a:lnSpc>
                <a:spcPts val="2700"/>
              </a:lnSpc>
              <a:buNone/>
            </a:pPr>
            <a:r>
              <a:rPr lang="en-US" sz="2150" b="1" dirty="0">
                <a:solidFill>
                  <a:srgbClr val="2A2742"/>
                </a:solidFill>
                <a:latin typeface="Outfit Extra Bold" pitchFamily="34" charset="0"/>
                <a:ea typeface="Outfit Extra Bold" pitchFamily="34" charset="-122"/>
                <a:cs typeface="Outfit Extra Bold" pitchFamily="34" charset="-120"/>
              </a:rPr>
              <a:t>Elasticity of Demand</a:t>
            </a:r>
            <a:endParaRPr lang="en-US" sz="2150" dirty="0"/>
          </a:p>
        </p:txBody>
      </p:sp>
      <p:sp>
        <p:nvSpPr>
          <p:cNvPr id="11" name="Text 9"/>
          <p:cNvSpPr/>
          <p:nvPr/>
        </p:nvSpPr>
        <p:spPr>
          <a:xfrm>
            <a:off x="8139589" y="4635460"/>
            <a:ext cx="5721191" cy="2814637"/>
          </a:xfrm>
          <a:prstGeom prst="rect">
            <a:avLst/>
          </a:prstGeom>
          <a:noFill/>
          <a:ln/>
        </p:spPr>
        <p:txBody>
          <a:bodyPr wrap="square" lIns="0" tIns="0" rIns="0" bIns="0" rtlCol="0" anchor="t"/>
          <a:lstStyle/>
          <a:p>
            <a:pPr marL="0" indent="0">
              <a:lnSpc>
                <a:spcPts val="2750"/>
              </a:lnSpc>
              <a:buNone/>
            </a:pPr>
            <a:r>
              <a:rPr lang="en-US" sz="1700" dirty="0">
                <a:solidFill>
                  <a:srgbClr val="2A2742"/>
                </a:solidFill>
                <a:latin typeface="Arimo" pitchFamily="34" charset="0"/>
                <a:ea typeface="Arimo" pitchFamily="34" charset="-122"/>
                <a:cs typeface="Arimo" pitchFamily="34" charset="-120"/>
              </a:rPr>
              <a:t>The responsiveness of quantity demanded to changes in price is known as elasticity of demand. Goods with highly elastic demand experience significant changes in quantity demanded in response to price fluctuations, while goods with inelastic demand exhibit relatively small changes in quantity demanded. Factors like availability of substitutes, necessity vs. luxury, and the proportion of income spent on the good influence elasticity.</a:t>
            </a:r>
            <a:endParaRPr lang="en-US" sz="1700" dirty="0"/>
          </a:p>
        </p:txBody>
      </p:sp>
      <p:pic>
        <p:nvPicPr>
          <p:cNvPr id="13" name="Picture 12">
            <a:extLst>
              <a:ext uri="{FF2B5EF4-FFF2-40B4-BE49-F238E27FC236}">
                <a16:creationId xmlns="" xmlns:a16="http://schemas.microsoft.com/office/drawing/2014/main" id="{0286DB62-156A-2B54-2ACC-E589FFD287B3}"/>
              </a:ext>
            </a:extLst>
          </p:cNvPr>
          <p:cNvPicPr>
            <a:picLocks noChangeAspect="1"/>
          </p:cNvPicPr>
          <p:nvPr/>
        </p:nvPicPr>
        <p:blipFill>
          <a:blip r:embed="rId3"/>
          <a:stretch>
            <a:fillRect/>
          </a:stretch>
        </p:blipFill>
        <p:spPr>
          <a:xfrm>
            <a:off x="12295913" y="7800279"/>
            <a:ext cx="2217496" cy="3233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16280" y="726877"/>
            <a:ext cx="6900624" cy="639485"/>
          </a:xfrm>
          <a:prstGeom prst="rect">
            <a:avLst/>
          </a:prstGeom>
          <a:noFill/>
          <a:ln/>
        </p:spPr>
        <p:txBody>
          <a:bodyPr wrap="none" lIns="0" tIns="0" rIns="0" bIns="0" rtlCol="0" anchor="t"/>
          <a:lstStyle/>
          <a:p>
            <a:pPr marL="0" indent="0">
              <a:lnSpc>
                <a:spcPts val="5000"/>
              </a:lnSpc>
              <a:buNone/>
            </a:pPr>
            <a:r>
              <a:rPr lang="en-US" sz="4000" b="1" dirty="0">
                <a:solidFill>
                  <a:srgbClr val="231971"/>
                </a:solidFill>
                <a:latin typeface="Outfit Extra Bold" pitchFamily="34" charset="0"/>
                <a:ea typeface="Outfit Extra Bold" pitchFamily="34" charset="-122"/>
                <a:cs typeface="Outfit Extra Bold" pitchFamily="34" charset="-120"/>
              </a:rPr>
              <a:t>Demand Types and Decisions</a:t>
            </a:r>
            <a:endParaRPr lang="en-US" sz="4000" dirty="0"/>
          </a:p>
        </p:txBody>
      </p:sp>
      <p:sp>
        <p:nvSpPr>
          <p:cNvPr id="3" name="Text 1"/>
          <p:cNvSpPr/>
          <p:nvPr/>
        </p:nvSpPr>
        <p:spPr>
          <a:xfrm>
            <a:off x="716280" y="1775579"/>
            <a:ext cx="13197840" cy="1309688"/>
          </a:xfrm>
          <a:prstGeom prst="rect">
            <a:avLst/>
          </a:prstGeom>
          <a:noFill/>
          <a:ln/>
        </p:spPr>
        <p:txBody>
          <a:bodyPr wrap="squar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Understanding demand types and their implications is essential for businesses to make informed decisions. Different demand types, such as elastic, inelastic, and unitary elastic, influence how price changes affect revenue and profitability. For example, businesses selling goods with elastic demand may opt to lower prices to increase sales volume, while those selling goods with inelastic demand might raise prices, knowing that demand will remain relatively stable.</a:t>
            </a:r>
            <a:endParaRPr lang="en-US" sz="1600" dirty="0"/>
          </a:p>
        </p:txBody>
      </p:sp>
      <p:sp>
        <p:nvSpPr>
          <p:cNvPr id="4" name="Text 2"/>
          <p:cNvSpPr/>
          <p:nvPr/>
        </p:nvSpPr>
        <p:spPr>
          <a:xfrm>
            <a:off x="716280" y="3519964"/>
            <a:ext cx="2558177" cy="319802"/>
          </a:xfrm>
          <a:prstGeom prst="rect">
            <a:avLst/>
          </a:prstGeom>
          <a:noFill/>
          <a:ln/>
        </p:spPr>
        <p:txBody>
          <a:bodyPr wrap="none" lIns="0" tIns="0" rIns="0" bIns="0" rtlCol="0" anchor="t"/>
          <a:lstStyle/>
          <a:p>
            <a:pPr marL="0" indent="0">
              <a:lnSpc>
                <a:spcPts val="2500"/>
              </a:lnSpc>
              <a:buNone/>
            </a:pPr>
            <a:r>
              <a:rPr lang="en-US" sz="2000" b="1" dirty="0">
                <a:solidFill>
                  <a:srgbClr val="231971"/>
                </a:solidFill>
                <a:latin typeface="Outfit Extra Bold" pitchFamily="34" charset="0"/>
                <a:ea typeface="Outfit Extra Bold" pitchFamily="34" charset="-122"/>
                <a:cs typeface="Outfit Extra Bold" pitchFamily="34" charset="-120"/>
              </a:rPr>
              <a:t>Elastic Demand</a:t>
            </a:r>
            <a:endParaRPr lang="en-US" sz="2000" dirty="0"/>
          </a:p>
        </p:txBody>
      </p:sp>
      <p:sp>
        <p:nvSpPr>
          <p:cNvPr id="5" name="Text 3"/>
          <p:cNvSpPr/>
          <p:nvPr/>
        </p:nvSpPr>
        <p:spPr>
          <a:xfrm>
            <a:off x="716280" y="4044315"/>
            <a:ext cx="4065865" cy="3274219"/>
          </a:xfrm>
          <a:prstGeom prst="rect">
            <a:avLst/>
          </a:prstGeom>
          <a:noFill/>
          <a:ln/>
        </p:spPr>
        <p:txBody>
          <a:bodyPr wrap="squar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Elastic demand occurs when a change in price leads to a proportionally larger change in quantity demanded. This is typically observed for goods with many substitutes, luxury goods, or goods that constitute a significant portion of a consumer's budget. In this case, businesses need to carefully consider pricing strategies, as price increases can lead to substantial revenue losses.</a:t>
            </a:r>
            <a:endParaRPr lang="en-US" sz="1600" dirty="0"/>
          </a:p>
        </p:txBody>
      </p:sp>
      <p:sp>
        <p:nvSpPr>
          <p:cNvPr id="6" name="Text 4"/>
          <p:cNvSpPr/>
          <p:nvPr/>
        </p:nvSpPr>
        <p:spPr>
          <a:xfrm>
            <a:off x="5289113" y="3519964"/>
            <a:ext cx="2558177" cy="319802"/>
          </a:xfrm>
          <a:prstGeom prst="rect">
            <a:avLst/>
          </a:prstGeom>
          <a:noFill/>
          <a:ln/>
        </p:spPr>
        <p:txBody>
          <a:bodyPr wrap="none" lIns="0" tIns="0" rIns="0" bIns="0" rtlCol="0" anchor="t"/>
          <a:lstStyle/>
          <a:p>
            <a:pPr marL="0" indent="0">
              <a:lnSpc>
                <a:spcPts val="2500"/>
              </a:lnSpc>
              <a:buNone/>
            </a:pPr>
            <a:r>
              <a:rPr lang="en-US" sz="2000" b="1" dirty="0">
                <a:solidFill>
                  <a:srgbClr val="231971"/>
                </a:solidFill>
                <a:latin typeface="Outfit Extra Bold" pitchFamily="34" charset="0"/>
                <a:ea typeface="Outfit Extra Bold" pitchFamily="34" charset="-122"/>
                <a:cs typeface="Outfit Extra Bold" pitchFamily="34" charset="-120"/>
              </a:rPr>
              <a:t>Inelastic Demand</a:t>
            </a:r>
            <a:endParaRPr lang="en-US" sz="2000" dirty="0"/>
          </a:p>
        </p:txBody>
      </p:sp>
      <p:sp>
        <p:nvSpPr>
          <p:cNvPr id="7" name="Text 5"/>
          <p:cNvSpPr/>
          <p:nvPr/>
        </p:nvSpPr>
        <p:spPr>
          <a:xfrm>
            <a:off x="5289113" y="4044315"/>
            <a:ext cx="4065865" cy="3274219"/>
          </a:xfrm>
          <a:prstGeom prst="rect">
            <a:avLst/>
          </a:prstGeom>
          <a:noFill/>
          <a:ln/>
        </p:spPr>
        <p:txBody>
          <a:bodyPr wrap="squar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Inelastic demand signifies that a change in price has a proportionally smaller effect on quantity demanded. This is common for essential goods with few substitutes, goods with limited availability, or goods that are considered necessities. In this case, businesses have more pricing power, as price increases may not significantly impact demand and can potentially lead to higher revenue.</a:t>
            </a:r>
            <a:endParaRPr lang="en-US" sz="1600" dirty="0"/>
          </a:p>
        </p:txBody>
      </p:sp>
      <p:sp>
        <p:nvSpPr>
          <p:cNvPr id="8" name="Text 6"/>
          <p:cNvSpPr/>
          <p:nvPr/>
        </p:nvSpPr>
        <p:spPr>
          <a:xfrm>
            <a:off x="9861947" y="3519964"/>
            <a:ext cx="2829163" cy="319802"/>
          </a:xfrm>
          <a:prstGeom prst="rect">
            <a:avLst/>
          </a:prstGeom>
          <a:noFill/>
          <a:ln/>
        </p:spPr>
        <p:txBody>
          <a:bodyPr wrap="none" lIns="0" tIns="0" rIns="0" bIns="0" rtlCol="0" anchor="t"/>
          <a:lstStyle/>
          <a:p>
            <a:pPr marL="0" indent="0">
              <a:lnSpc>
                <a:spcPts val="2500"/>
              </a:lnSpc>
              <a:buNone/>
            </a:pPr>
            <a:r>
              <a:rPr lang="en-US" sz="2000" b="1" dirty="0">
                <a:solidFill>
                  <a:srgbClr val="231971"/>
                </a:solidFill>
                <a:latin typeface="Outfit Extra Bold" pitchFamily="34" charset="0"/>
                <a:ea typeface="Outfit Extra Bold" pitchFamily="34" charset="-122"/>
                <a:cs typeface="Outfit Extra Bold" pitchFamily="34" charset="-120"/>
              </a:rPr>
              <a:t>Unitary Elastic Demand</a:t>
            </a:r>
            <a:endParaRPr lang="en-US" sz="2000" dirty="0"/>
          </a:p>
        </p:txBody>
      </p:sp>
      <p:sp>
        <p:nvSpPr>
          <p:cNvPr id="9" name="Text 7"/>
          <p:cNvSpPr/>
          <p:nvPr/>
        </p:nvSpPr>
        <p:spPr>
          <a:xfrm>
            <a:off x="9861947" y="4044315"/>
            <a:ext cx="4065865" cy="2946797"/>
          </a:xfrm>
          <a:prstGeom prst="rect">
            <a:avLst/>
          </a:prstGeom>
          <a:noFill/>
          <a:ln/>
        </p:spPr>
        <p:txBody>
          <a:bodyPr wrap="squar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Unitary elastic demand occurs when a change in price results in an equal proportional change in quantity demanded. This indicates a balanced response, where changes in price don't significantly impact revenue. This type of demand is less common in practice but can be observed for certain goods or services over specific price ranges.</a:t>
            </a:r>
            <a:endParaRPr lang="en-US" sz="1600" dirty="0"/>
          </a:p>
        </p:txBody>
      </p:sp>
      <p:pic>
        <p:nvPicPr>
          <p:cNvPr id="11" name="Picture 10">
            <a:extLst>
              <a:ext uri="{FF2B5EF4-FFF2-40B4-BE49-F238E27FC236}">
                <a16:creationId xmlns="" xmlns:a16="http://schemas.microsoft.com/office/drawing/2014/main" id="{18E7F591-EA38-F30B-1B22-69BEB26263AD}"/>
              </a:ext>
            </a:extLst>
          </p:cNvPr>
          <p:cNvPicPr>
            <a:picLocks noChangeAspect="1"/>
          </p:cNvPicPr>
          <p:nvPr/>
        </p:nvPicPr>
        <p:blipFill>
          <a:blip r:embed="rId3"/>
          <a:stretch>
            <a:fillRect/>
          </a:stretch>
        </p:blipFill>
        <p:spPr>
          <a:xfrm>
            <a:off x="12437474" y="7801410"/>
            <a:ext cx="2192926" cy="3198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99016" y="549235"/>
            <a:ext cx="4993243" cy="624126"/>
          </a:xfrm>
          <a:prstGeom prst="rect">
            <a:avLst/>
          </a:prstGeom>
          <a:noFill/>
          <a:ln/>
        </p:spPr>
        <p:txBody>
          <a:bodyPr wrap="none" lIns="0" tIns="0" rIns="0" bIns="0" rtlCol="0" anchor="t"/>
          <a:lstStyle/>
          <a:p>
            <a:pPr marL="0" indent="0">
              <a:lnSpc>
                <a:spcPts val="4900"/>
              </a:lnSpc>
              <a:buNone/>
            </a:pPr>
            <a:r>
              <a:rPr lang="en-US" sz="3900" b="1" dirty="0">
                <a:solidFill>
                  <a:srgbClr val="231971"/>
                </a:solidFill>
                <a:latin typeface="Outfit Extra Bold" pitchFamily="34" charset="0"/>
                <a:ea typeface="Outfit Extra Bold" pitchFamily="34" charset="-122"/>
                <a:cs typeface="Outfit Extra Bold" pitchFamily="34" charset="-120"/>
              </a:rPr>
              <a:t>Demand Analysis</a:t>
            </a:r>
            <a:endParaRPr lang="en-US" sz="3900" dirty="0"/>
          </a:p>
        </p:txBody>
      </p:sp>
      <p:sp>
        <p:nvSpPr>
          <p:cNvPr id="3" name="Text 1"/>
          <p:cNvSpPr/>
          <p:nvPr/>
        </p:nvSpPr>
        <p:spPr>
          <a:xfrm>
            <a:off x="699016" y="1572816"/>
            <a:ext cx="13232368" cy="1597819"/>
          </a:xfrm>
          <a:prstGeom prst="rect">
            <a:avLst/>
          </a:prstGeom>
          <a:noFill/>
          <a:ln/>
        </p:spPr>
        <p:txBody>
          <a:bodyPr wrap="square" lIns="0" tIns="0" rIns="0" bIns="0" rtlCol="0" anchor="t"/>
          <a:lstStyle/>
          <a:p>
            <a:pPr marL="0" indent="0">
              <a:lnSpc>
                <a:spcPts val="2500"/>
              </a:lnSpc>
              <a:buNone/>
            </a:pPr>
            <a:r>
              <a:rPr lang="en-US" sz="1550" dirty="0">
                <a:solidFill>
                  <a:srgbClr val="2A2742"/>
                </a:solidFill>
                <a:latin typeface="Arimo" pitchFamily="34" charset="0"/>
                <a:ea typeface="Arimo" pitchFamily="34" charset="-122"/>
                <a:cs typeface="Arimo" pitchFamily="34" charset="-120"/>
              </a:rPr>
              <a:t>Demand analysis is a crucial process for businesses to understand and predict consumer behavior. It involves systematically collecting, analyzing, and interpreting data related to consumer preferences, purchase patterns, and market trends. Businesses utilize various methods, such as surveys, market research, and sales data analysis, to gain valuable insights into consumer demand. The information obtained from demand analysis helps businesses make informed decisions regarding pricing, product development, marketing strategies, and inventory management, ultimately leading to greater profitability and market success.</a:t>
            </a:r>
            <a:endParaRPr lang="en-US" sz="1550" dirty="0"/>
          </a:p>
        </p:txBody>
      </p:sp>
      <p:pic>
        <p:nvPicPr>
          <p:cNvPr id="4" name="Image 0" descr="preencoded.png"/>
          <p:cNvPicPr>
            <a:picLocks noChangeAspect="1"/>
          </p:cNvPicPr>
          <p:nvPr/>
        </p:nvPicPr>
        <p:blipFill>
          <a:blip r:embed="rId3"/>
          <a:stretch>
            <a:fillRect/>
          </a:stretch>
        </p:blipFill>
        <p:spPr>
          <a:xfrm>
            <a:off x="699016" y="3395305"/>
            <a:ext cx="4410789" cy="798909"/>
          </a:xfrm>
          <a:prstGeom prst="rect">
            <a:avLst/>
          </a:prstGeom>
        </p:spPr>
      </p:pic>
      <p:sp>
        <p:nvSpPr>
          <p:cNvPr id="5" name="Text 2"/>
          <p:cNvSpPr/>
          <p:nvPr/>
        </p:nvSpPr>
        <p:spPr>
          <a:xfrm>
            <a:off x="898684" y="4493776"/>
            <a:ext cx="2496622" cy="312063"/>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Market Research</a:t>
            </a:r>
            <a:endParaRPr lang="en-US" sz="1950" dirty="0"/>
          </a:p>
        </p:txBody>
      </p:sp>
      <p:sp>
        <p:nvSpPr>
          <p:cNvPr id="6" name="Text 3"/>
          <p:cNvSpPr/>
          <p:nvPr/>
        </p:nvSpPr>
        <p:spPr>
          <a:xfrm>
            <a:off x="898684" y="4925616"/>
            <a:ext cx="4011454" cy="2556510"/>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Market research involves gathering and analyzing information about target consumers, competitors, and market trends. This can be conducted through surveys, focus groups, and competitive analysis, providing insights into consumer preferences, market size, and growth potential.</a:t>
            </a:r>
            <a:endParaRPr lang="en-US" sz="1550" dirty="0"/>
          </a:p>
        </p:txBody>
      </p:sp>
      <p:pic>
        <p:nvPicPr>
          <p:cNvPr id="7" name="Image 1" descr="preencoded.png"/>
          <p:cNvPicPr>
            <a:picLocks noChangeAspect="1"/>
          </p:cNvPicPr>
          <p:nvPr/>
        </p:nvPicPr>
        <p:blipFill>
          <a:blip r:embed="rId4"/>
          <a:stretch>
            <a:fillRect/>
          </a:stretch>
        </p:blipFill>
        <p:spPr>
          <a:xfrm>
            <a:off x="5109805" y="3395305"/>
            <a:ext cx="4410789" cy="798909"/>
          </a:xfrm>
          <a:prstGeom prst="rect">
            <a:avLst/>
          </a:prstGeom>
        </p:spPr>
      </p:pic>
      <p:sp>
        <p:nvSpPr>
          <p:cNvPr id="8" name="Text 4"/>
          <p:cNvSpPr/>
          <p:nvPr/>
        </p:nvSpPr>
        <p:spPr>
          <a:xfrm>
            <a:off x="5309473" y="4493776"/>
            <a:ext cx="2496622" cy="312063"/>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Sales Data Analysis</a:t>
            </a:r>
            <a:endParaRPr lang="en-US" sz="1950" dirty="0"/>
          </a:p>
        </p:txBody>
      </p:sp>
      <p:sp>
        <p:nvSpPr>
          <p:cNvPr id="9" name="Text 5"/>
          <p:cNvSpPr/>
          <p:nvPr/>
        </p:nvSpPr>
        <p:spPr>
          <a:xfrm>
            <a:off x="5309473" y="4925616"/>
            <a:ext cx="4011454" cy="2236946"/>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Analyzing historical sales data can reveal patterns and trends in consumer purchasing behavior. Businesses can identify best-selling products, seasonal fluctuations, and customer demographics, providing valuable information for inventory management and promotional campaigns.</a:t>
            </a:r>
            <a:endParaRPr lang="en-US" sz="1550" dirty="0"/>
          </a:p>
        </p:txBody>
      </p:sp>
      <p:pic>
        <p:nvPicPr>
          <p:cNvPr id="10" name="Image 2" descr="preencoded.png"/>
          <p:cNvPicPr>
            <a:picLocks noChangeAspect="1"/>
          </p:cNvPicPr>
          <p:nvPr/>
        </p:nvPicPr>
        <p:blipFill>
          <a:blip r:embed="rId5"/>
          <a:stretch>
            <a:fillRect/>
          </a:stretch>
        </p:blipFill>
        <p:spPr>
          <a:xfrm>
            <a:off x="9520595" y="3395305"/>
            <a:ext cx="4410789" cy="798909"/>
          </a:xfrm>
          <a:prstGeom prst="rect">
            <a:avLst/>
          </a:prstGeom>
        </p:spPr>
      </p:pic>
      <p:sp>
        <p:nvSpPr>
          <p:cNvPr id="11" name="Text 6"/>
          <p:cNvSpPr/>
          <p:nvPr/>
        </p:nvSpPr>
        <p:spPr>
          <a:xfrm>
            <a:off x="9720262" y="4493776"/>
            <a:ext cx="2496622" cy="312063"/>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Predictive Modeling</a:t>
            </a:r>
            <a:endParaRPr lang="en-US" sz="1950" dirty="0"/>
          </a:p>
        </p:txBody>
      </p:sp>
      <p:sp>
        <p:nvSpPr>
          <p:cNvPr id="12" name="Text 7"/>
          <p:cNvSpPr/>
          <p:nvPr/>
        </p:nvSpPr>
        <p:spPr>
          <a:xfrm>
            <a:off x="9720262" y="4925616"/>
            <a:ext cx="4011454" cy="2236946"/>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Predictive modeling leverages statistical techniques and machine learning algorithms to forecast future demand. By analyzing historical data and market trends, businesses can estimate future sales volumes and anticipate market shifts, allowing for proactive decision-making.</a:t>
            </a:r>
            <a:endParaRPr lang="en-US" sz="1550" dirty="0"/>
          </a:p>
        </p:txBody>
      </p:sp>
      <p:pic>
        <p:nvPicPr>
          <p:cNvPr id="13" name="Picture 12">
            <a:extLst>
              <a:ext uri="{FF2B5EF4-FFF2-40B4-BE49-F238E27FC236}">
                <a16:creationId xmlns="" xmlns:a16="http://schemas.microsoft.com/office/drawing/2014/main" id="{F195F41B-D593-0C3C-450B-57C0A805D8A0}"/>
              </a:ext>
            </a:extLst>
          </p:cNvPr>
          <p:cNvPicPr>
            <a:picLocks noChangeAspect="1"/>
          </p:cNvPicPr>
          <p:nvPr/>
        </p:nvPicPr>
        <p:blipFill>
          <a:blip r:embed="rId6"/>
          <a:stretch>
            <a:fillRect/>
          </a:stretch>
        </p:blipFill>
        <p:spPr>
          <a:xfrm>
            <a:off x="12437474" y="7801410"/>
            <a:ext cx="2192926" cy="3198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0090" y="670322"/>
            <a:ext cx="5143500" cy="642938"/>
          </a:xfrm>
          <a:prstGeom prst="rect">
            <a:avLst/>
          </a:prstGeom>
          <a:noFill/>
          <a:ln/>
        </p:spPr>
        <p:txBody>
          <a:bodyPr wrap="none" lIns="0" tIns="0" rIns="0" bIns="0" rtlCol="0" anchor="t"/>
          <a:lstStyle/>
          <a:p>
            <a:pPr marL="0" indent="0">
              <a:lnSpc>
                <a:spcPts val="5050"/>
              </a:lnSpc>
              <a:buNone/>
            </a:pPr>
            <a:r>
              <a:rPr lang="en-US" sz="4050" b="1" dirty="0">
                <a:solidFill>
                  <a:srgbClr val="231971"/>
                </a:solidFill>
                <a:latin typeface="Outfit Extra Bold" pitchFamily="34" charset="0"/>
                <a:ea typeface="Outfit Extra Bold" pitchFamily="34" charset="-122"/>
                <a:cs typeface="Outfit Extra Bold" pitchFamily="34" charset="-120"/>
              </a:rPr>
              <a:t>Supply Analysis</a:t>
            </a:r>
            <a:endParaRPr lang="en-US" sz="4050" dirty="0"/>
          </a:p>
        </p:txBody>
      </p:sp>
      <p:sp>
        <p:nvSpPr>
          <p:cNvPr id="3" name="Text 1"/>
          <p:cNvSpPr/>
          <p:nvPr/>
        </p:nvSpPr>
        <p:spPr>
          <a:xfrm>
            <a:off x="720090" y="1724739"/>
            <a:ext cx="13190220" cy="1316355"/>
          </a:xfrm>
          <a:prstGeom prst="rect">
            <a:avLst/>
          </a:prstGeom>
          <a:noFill/>
          <a:ln/>
        </p:spPr>
        <p:txBody>
          <a:bodyPr wrap="squar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Supply analysis focuses on understanding the factors that influence the quantity of goods or services that producers are willing and able to offer at different prices. It examines the cost of production, technological advancements, government regulations, and the availability of resources, among other factors. By analyzing these elements, businesses can determine their production capacity, pricing strategies, and overall competitiveness in the market.</a:t>
            </a:r>
            <a:endParaRPr lang="en-US" sz="1600" dirty="0"/>
          </a:p>
        </p:txBody>
      </p:sp>
      <p:sp>
        <p:nvSpPr>
          <p:cNvPr id="4" name="Shape 2"/>
          <p:cNvSpPr/>
          <p:nvPr/>
        </p:nvSpPr>
        <p:spPr>
          <a:xfrm>
            <a:off x="720090" y="3272552"/>
            <a:ext cx="13190220" cy="4286726"/>
          </a:xfrm>
          <a:prstGeom prst="roundRect">
            <a:avLst>
              <a:gd name="adj" fmla="val 2016"/>
            </a:avLst>
          </a:prstGeom>
          <a:noFill/>
          <a:ln w="7620">
            <a:solidFill>
              <a:srgbClr val="000000">
                <a:alpha val="8000"/>
              </a:srgbClr>
            </a:solidFill>
            <a:prstDash val="solid"/>
          </a:ln>
        </p:spPr>
      </p:sp>
      <p:sp>
        <p:nvSpPr>
          <p:cNvPr id="5" name="Shape 3"/>
          <p:cNvSpPr/>
          <p:nvPr/>
        </p:nvSpPr>
        <p:spPr>
          <a:xfrm>
            <a:off x="727710" y="3280172"/>
            <a:ext cx="13174980" cy="591026"/>
          </a:xfrm>
          <a:prstGeom prst="rect">
            <a:avLst/>
          </a:prstGeom>
          <a:solidFill>
            <a:srgbClr val="FFFFFF">
              <a:alpha val="4000"/>
            </a:srgbClr>
          </a:solidFill>
          <a:ln/>
        </p:spPr>
      </p:sp>
      <p:sp>
        <p:nvSpPr>
          <p:cNvPr id="6" name="Text 4"/>
          <p:cNvSpPr/>
          <p:nvPr/>
        </p:nvSpPr>
        <p:spPr>
          <a:xfrm>
            <a:off x="933450" y="3411141"/>
            <a:ext cx="6172200" cy="329089"/>
          </a:xfrm>
          <a:prstGeom prst="rect">
            <a:avLst/>
          </a:prstGeom>
          <a:noFill/>
          <a:ln/>
        </p:spPr>
        <p:txBody>
          <a:bodyPr wrap="non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Factor</a:t>
            </a:r>
            <a:endParaRPr lang="en-US" sz="1600" dirty="0"/>
          </a:p>
        </p:txBody>
      </p:sp>
      <p:sp>
        <p:nvSpPr>
          <p:cNvPr id="7" name="Text 5"/>
          <p:cNvSpPr/>
          <p:nvPr/>
        </p:nvSpPr>
        <p:spPr>
          <a:xfrm>
            <a:off x="7524750" y="3411141"/>
            <a:ext cx="6172200" cy="329089"/>
          </a:xfrm>
          <a:prstGeom prst="rect">
            <a:avLst/>
          </a:prstGeom>
          <a:noFill/>
          <a:ln/>
        </p:spPr>
        <p:txBody>
          <a:bodyPr wrap="non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Impact on Supply</a:t>
            </a:r>
            <a:endParaRPr lang="en-US" sz="1600" dirty="0"/>
          </a:p>
        </p:txBody>
      </p:sp>
      <p:sp>
        <p:nvSpPr>
          <p:cNvPr id="8" name="Shape 6"/>
          <p:cNvSpPr/>
          <p:nvPr/>
        </p:nvSpPr>
        <p:spPr>
          <a:xfrm>
            <a:off x="727710" y="3871198"/>
            <a:ext cx="13174980" cy="920115"/>
          </a:xfrm>
          <a:prstGeom prst="rect">
            <a:avLst/>
          </a:prstGeom>
          <a:solidFill>
            <a:srgbClr val="000000">
              <a:alpha val="4000"/>
            </a:srgbClr>
          </a:solidFill>
          <a:ln/>
        </p:spPr>
      </p:sp>
      <p:sp>
        <p:nvSpPr>
          <p:cNvPr id="9" name="Text 7"/>
          <p:cNvSpPr/>
          <p:nvPr/>
        </p:nvSpPr>
        <p:spPr>
          <a:xfrm>
            <a:off x="933450" y="4002167"/>
            <a:ext cx="6172200" cy="329089"/>
          </a:xfrm>
          <a:prstGeom prst="rect">
            <a:avLst/>
          </a:prstGeom>
          <a:noFill/>
          <a:ln/>
        </p:spPr>
        <p:txBody>
          <a:bodyPr wrap="non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Cost of Production</a:t>
            </a:r>
            <a:endParaRPr lang="en-US" sz="1600" dirty="0"/>
          </a:p>
        </p:txBody>
      </p:sp>
      <p:sp>
        <p:nvSpPr>
          <p:cNvPr id="10" name="Text 8"/>
          <p:cNvSpPr/>
          <p:nvPr/>
        </p:nvSpPr>
        <p:spPr>
          <a:xfrm>
            <a:off x="7524750" y="4002167"/>
            <a:ext cx="6172200" cy="658178"/>
          </a:xfrm>
          <a:prstGeom prst="rect">
            <a:avLst/>
          </a:prstGeom>
          <a:noFill/>
          <a:ln/>
        </p:spPr>
        <p:txBody>
          <a:bodyPr wrap="squar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Higher production costs tend to decrease supply, as businesses seek to minimize expenses to maintain profitability.</a:t>
            </a:r>
            <a:endParaRPr lang="en-US" sz="1600" dirty="0"/>
          </a:p>
        </p:txBody>
      </p:sp>
      <p:sp>
        <p:nvSpPr>
          <p:cNvPr id="11" name="Shape 9"/>
          <p:cNvSpPr/>
          <p:nvPr/>
        </p:nvSpPr>
        <p:spPr>
          <a:xfrm>
            <a:off x="727710" y="4791313"/>
            <a:ext cx="13174980" cy="920115"/>
          </a:xfrm>
          <a:prstGeom prst="rect">
            <a:avLst/>
          </a:prstGeom>
          <a:solidFill>
            <a:srgbClr val="FFFFFF">
              <a:alpha val="4000"/>
            </a:srgbClr>
          </a:solidFill>
          <a:ln/>
        </p:spPr>
      </p:sp>
      <p:sp>
        <p:nvSpPr>
          <p:cNvPr id="12" name="Text 10"/>
          <p:cNvSpPr/>
          <p:nvPr/>
        </p:nvSpPr>
        <p:spPr>
          <a:xfrm>
            <a:off x="933450" y="4922282"/>
            <a:ext cx="6172200" cy="329089"/>
          </a:xfrm>
          <a:prstGeom prst="rect">
            <a:avLst/>
          </a:prstGeom>
          <a:noFill/>
          <a:ln/>
        </p:spPr>
        <p:txBody>
          <a:bodyPr wrap="non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Technology</a:t>
            </a:r>
            <a:endParaRPr lang="en-US" sz="1600" dirty="0"/>
          </a:p>
        </p:txBody>
      </p:sp>
      <p:sp>
        <p:nvSpPr>
          <p:cNvPr id="13" name="Text 11"/>
          <p:cNvSpPr/>
          <p:nvPr/>
        </p:nvSpPr>
        <p:spPr>
          <a:xfrm>
            <a:off x="7524750" y="4922282"/>
            <a:ext cx="6172200" cy="658178"/>
          </a:xfrm>
          <a:prstGeom prst="rect">
            <a:avLst/>
          </a:prstGeom>
          <a:noFill/>
          <a:ln/>
        </p:spPr>
        <p:txBody>
          <a:bodyPr wrap="squar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Technological advancements can increase efficiency and reduce production costs, leading to an increase in supply.</a:t>
            </a:r>
            <a:endParaRPr lang="en-US" sz="1600" dirty="0"/>
          </a:p>
        </p:txBody>
      </p:sp>
      <p:sp>
        <p:nvSpPr>
          <p:cNvPr id="14" name="Shape 12"/>
          <p:cNvSpPr/>
          <p:nvPr/>
        </p:nvSpPr>
        <p:spPr>
          <a:xfrm>
            <a:off x="727710" y="5711428"/>
            <a:ext cx="13174980" cy="920115"/>
          </a:xfrm>
          <a:prstGeom prst="rect">
            <a:avLst/>
          </a:prstGeom>
          <a:solidFill>
            <a:srgbClr val="000000">
              <a:alpha val="4000"/>
            </a:srgbClr>
          </a:solidFill>
          <a:ln/>
        </p:spPr>
      </p:sp>
      <p:sp>
        <p:nvSpPr>
          <p:cNvPr id="15" name="Text 13"/>
          <p:cNvSpPr/>
          <p:nvPr/>
        </p:nvSpPr>
        <p:spPr>
          <a:xfrm>
            <a:off x="933450" y="5842397"/>
            <a:ext cx="6172200" cy="329089"/>
          </a:xfrm>
          <a:prstGeom prst="rect">
            <a:avLst/>
          </a:prstGeom>
          <a:noFill/>
          <a:ln/>
        </p:spPr>
        <p:txBody>
          <a:bodyPr wrap="non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Government Regulations</a:t>
            </a:r>
            <a:endParaRPr lang="en-US" sz="1600" dirty="0"/>
          </a:p>
        </p:txBody>
      </p:sp>
      <p:sp>
        <p:nvSpPr>
          <p:cNvPr id="16" name="Text 14"/>
          <p:cNvSpPr/>
          <p:nvPr/>
        </p:nvSpPr>
        <p:spPr>
          <a:xfrm>
            <a:off x="7524750" y="5842397"/>
            <a:ext cx="6172200" cy="658178"/>
          </a:xfrm>
          <a:prstGeom prst="rect">
            <a:avLst/>
          </a:prstGeom>
          <a:noFill/>
          <a:ln/>
        </p:spPr>
        <p:txBody>
          <a:bodyPr wrap="squar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Regulations like taxes and environmental standards can impact production costs and availability of resources, affecting supply.</a:t>
            </a:r>
            <a:endParaRPr lang="en-US" sz="1600" dirty="0"/>
          </a:p>
        </p:txBody>
      </p:sp>
      <p:sp>
        <p:nvSpPr>
          <p:cNvPr id="17" name="Shape 15"/>
          <p:cNvSpPr/>
          <p:nvPr/>
        </p:nvSpPr>
        <p:spPr>
          <a:xfrm>
            <a:off x="727710" y="6631543"/>
            <a:ext cx="13174980" cy="920115"/>
          </a:xfrm>
          <a:prstGeom prst="rect">
            <a:avLst/>
          </a:prstGeom>
          <a:solidFill>
            <a:srgbClr val="FFFFFF">
              <a:alpha val="4000"/>
            </a:srgbClr>
          </a:solidFill>
          <a:ln/>
        </p:spPr>
      </p:sp>
      <p:sp>
        <p:nvSpPr>
          <p:cNvPr id="18" name="Text 16"/>
          <p:cNvSpPr/>
          <p:nvPr/>
        </p:nvSpPr>
        <p:spPr>
          <a:xfrm>
            <a:off x="933450" y="6762512"/>
            <a:ext cx="6172200" cy="329089"/>
          </a:xfrm>
          <a:prstGeom prst="rect">
            <a:avLst/>
          </a:prstGeom>
          <a:noFill/>
          <a:ln/>
        </p:spPr>
        <p:txBody>
          <a:bodyPr wrap="non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Availability of Resources</a:t>
            </a:r>
            <a:endParaRPr lang="en-US" sz="1600" dirty="0"/>
          </a:p>
        </p:txBody>
      </p:sp>
      <p:sp>
        <p:nvSpPr>
          <p:cNvPr id="19" name="Text 17"/>
          <p:cNvSpPr/>
          <p:nvPr/>
        </p:nvSpPr>
        <p:spPr>
          <a:xfrm>
            <a:off x="7524750" y="6762512"/>
            <a:ext cx="6172200" cy="658178"/>
          </a:xfrm>
          <a:prstGeom prst="rect">
            <a:avLst/>
          </a:prstGeom>
          <a:noFill/>
          <a:ln/>
        </p:spPr>
        <p:txBody>
          <a:bodyPr wrap="square" lIns="0" tIns="0" rIns="0" bIns="0" rtlCol="0" anchor="t"/>
          <a:lstStyle/>
          <a:p>
            <a:pPr marL="0" indent="0">
              <a:lnSpc>
                <a:spcPts val="2550"/>
              </a:lnSpc>
              <a:buNone/>
            </a:pPr>
            <a:r>
              <a:rPr lang="en-US" sz="1600" dirty="0">
                <a:solidFill>
                  <a:srgbClr val="2A2742"/>
                </a:solidFill>
                <a:latin typeface="Arimo" pitchFamily="34" charset="0"/>
                <a:ea typeface="Arimo" pitchFamily="34" charset="-122"/>
                <a:cs typeface="Arimo" pitchFamily="34" charset="-120"/>
              </a:rPr>
              <a:t>Limited availability of raw materials, labor, or capital can constrain supply, potentially leading to higher prices.</a:t>
            </a:r>
            <a:endParaRPr lang="en-US" sz="1600" dirty="0"/>
          </a:p>
        </p:txBody>
      </p:sp>
      <p:pic>
        <p:nvPicPr>
          <p:cNvPr id="20" name="Picture 19">
            <a:extLst>
              <a:ext uri="{FF2B5EF4-FFF2-40B4-BE49-F238E27FC236}">
                <a16:creationId xmlns="" xmlns:a16="http://schemas.microsoft.com/office/drawing/2014/main" id="{67F42423-4C22-7599-E151-4099BB928EFD}"/>
              </a:ext>
            </a:extLst>
          </p:cNvPr>
          <p:cNvPicPr>
            <a:picLocks noChangeAspect="1"/>
          </p:cNvPicPr>
          <p:nvPr/>
        </p:nvPicPr>
        <p:blipFill>
          <a:blip r:embed="rId3"/>
          <a:stretch>
            <a:fillRect/>
          </a:stretch>
        </p:blipFill>
        <p:spPr>
          <a:xfrm>
            <a:off x="12437474" y="7801410"/>
            <a:ext cx="2192926" cy="3198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1051</Words>
  <Application>Microsoft Office PowerPoint</Application>
  <PresentationFormat>Custom</PresentationFormat>
  <Paragraphs>55</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Arial Black</vt:lpstr>
      <vt:lpstr>DFKai-SB</vt:lpstr>
      <vt:lpstr>Times New Roman</vt:lpstr>
      <vt:lpstr>Aharoni</vt:lpstr>
      <vt:lpstr>Calibri</vt:lpstr>
      <vt:lpstr>Outfit Extra Bold</vt:lpstr>
      <vt:lpstr>Arimo</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5</cp:revision>
  <dcterms:created xsi:type="dcterms:W3CDTF">2024-11-12T08:55:57Z</dcterms:created>
  <dcterms:modified xsi:type="dcterms:W3CDTF">2024-11-29T09:32:47Z</dcterms:modified>
</cp:coreProperties>
</file>