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rial Black" pitchFamily="34" charset="0"/>
      <p:bold r:id="rId9"/>
    </p:embeddedFont>
    <p:embeddedFont>
      <p:font typeface="DFKai-SB" pitchFamily="65" charset="-120"/>
      <p:regular r:id="rId10"/>
    </p:embeddedFont>
    <p:embeddedFont>
      <p:font typeface="Aharoni" pitchFamily="2" charset="-79"/>
      <p:bold r:id="rId11"/>
    </p:embeddedFont>
    <p:embeddedFont>
      <p:font typeface="Calibri" pitchFamily="34" charset="0"/>
      <p:regular r:id="rId12"/>
      <p:bold r:id="rId13"/>
      <p:italic r:id="rId14"/>
      <p:boldItalic r:id="rId15"/>
    </p:embeddedFont>
    <p:embeddedFont>
      <p:font typeface="MuseoModerno Medium" charset="0"/>
      <p:regular r:id="rId16"/>
    </p:embeddedFont>
    <p:embeddedFont>
      <p:font typeface="Source Sans Pro" charset="0"/>
      <p:regular r:id="rId17"/>
      <p:bold r:id="rId18"/>
    </p:embeddedFont>
    <p:embeddedFont>
      <p:font typeface="Source Sans Pro Bold" charset="0"/>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0686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Managerial  Economics</a:t>
            </a:r>
          </a:p>
          <a:p>
            <a:r>
              <a:rPr lang="en-US" sz="2200" b="1" dirty="0" smtClean="0">
                <a:solidFill>
                  <a:srgbClr val="FF0000"/>
                </a:solidFill>
                <a:latin typeface="Arial Black" pitchFamily="34" charset="0"/>
                <a:cs typeface="Aharoni" pitchFamily="2" charset="-79"/>
              </a:rPr>
              <a:t>Course Code </a:t>
            </a:r>
            <a:r>
              <a:rPr lang="en-US" sz="2200" b="1" smtClean="0">
                <a:solidFill>
                  <a:srgbClr val="FF0000"/>
                </a:solidFill>
                <a:latin typeface="Arial Black" pitchFamily="34" charset="0"/>
                <a:cs typeface="Aharoni" pitchFamily="2" charset="-79"/>
              </a:rPr>
              <a:t>: </a:t>
            </a:r>
            <a:r>
              <a:rPr lang="en-US" sz="2200" b="1" smtClean="0">
                <a:solidFill>
                  <a:srgbClr val="FF0000"/>
                </a:solidFill>
                <a:latin typeface="Arial Black" pitchFamily="34" charset="0"/>
                <a:cs typeface="Aharoni" pitchFamily="2" charset="-79"/>
              </a:rPr>
              <a:t>22HRM2CC7</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192651" y="4742483"/>
            <a:ext cx="8648054" cy="954107"/>
          </a:xfrm>
          <a:prstGeom prst="rect">
            <a:avLst/>
          </a:prstGeom>
        </p:spPr>
        <p:txBody>
          <a:bodyPr wrap="square">
            <a:spAutoFit/>
          </a:bodyPr>
          <a:lstStyle/>
          <a:p>
            <a:pPr algn="ctr"/>
            <a:r>
              <a:rPr lang="en-US" sz="2800" b="1" dirty="0" smtClean="0">
                <a:solidFill>
                  <a:srgbClr val="7030A0"/>
                </a:solidFill>
                <a:latin typeface="Arial Black" pitchFamily="34" charset="0"/>
              </a:rPr>
              <a:t> Unit-I </a:t>
            </a:r>
          </a:p>
          <a:p>
            <a:pPr algn="ctr"/>
            <a:r>
              <a:rPr lang="en-US" sz="2800" b="1" dirty="0" smtClean="0">
                <a:solidFill>
                  <a:srgbClr val="7030A0"/>
                </a:solidFill>
                <a:latin typeface="Arial Black" pitchFamily="34" charset="0"/>
              </a:rPr>
              <a:t> Basic concept of Managerial Economics</a:t>
            </a:r>
            <a:endParaRPr lang="en-US" sz="2800" b="1" dirty="0">
              <a:solidFill>
                <a:srgbClr val="7030A0"/>
              </a:solidFill>
              <a:latin typeface="Arial Black" pitchFamily="34" charset="0"/>
            </a:endParaRP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99730"/>
            <a:ext cx="7556421" cy="2934653"/>
          </a:xfrm>
          <a:prstGeom prst="rect">
            <a:avLst/>
          </a:prstGeom>
          <a:noFill/>
          <a:ln/>
        </p:spPr>
        <p:txBody>
          <a:bodyPr wrap="square" lIns="0" tIns="0" rIns="0" bIns="0" rtlCol="0" anchor="t"/>
          <a:lstStyle/>
          <a:p>
            <a:pPr marL="0" indent="0">
              <a:lnSpc>
                <a:spcPts val="7700"/>
              </a:lnSpc>
              <a:buNone/>
            </a:pPr>
            <a:r>
              <a:rPr lang="en-US" sz="6150" dirty="0">
                <a:solidFill>
                  <a:srgbClr val="124E73"/>
                </a:solidFill>
                <a:latin typeface="MuseoModerno Medium" pitchFamily="34" charset="0"/>
                <a:ea typeface="MuseoModerno Medium" pitchFamily="34" charset="-122"/>
                <a:cs typeface="MuseoModerno Medium" pitchFamily="34" charset="-120"/>
              </a:rPr>
              <a:t>Managerial Economics: A Practical Approach</a:t>
            </a:r>
            <a:endParaRPr lang="en-US" sz="6150" dirty="0"/>
          </a:p>
        </p:txBody>
      </p:sp>
      <p:sp>
        <p:nvSpPr>
          <p:cNvPr id="4" name="Text 1"/>
          <p:cNvSpPr/>
          <p:nvPr/>
        </p:nvSpPr>
        <p:spPr>
          <a:xfrm>
            <a:off x="6280190" y="3974544"/>
            <a:ext cx="7556421" cy="2903220"/>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Managerial economics is a field that applies economic theory and methods to real-world business decision-making. It's a bridge between the traditional study of economics and the practical challenges faced by managers in various organizations. This field aims to help businesses make informed decisions by analyzing market conditions, understanding consumer behavior, and optimizing resource allocation. By applying economic principles, managerial economics provides a structured framework for evaluating alternative courses of action, predicting future outcomes, and ultimately maximizing profits.</a:t>
            </a:r>
            <a:endParaRPr lang="en-US" sz="1750" dirty="0"/>
          </a:p>
        </p:txBody>
      </p:sp>
      <p:sp>
        <p:nvSpPr>
          <p:cNvPr id="5" name="Shape 2"/>
          <p:cNvSpPr/>
          <p:nvPr/>
        </p:nvSpPr>
        <p:spPr>
          <a:xfrm>
            <a:off x="6280190" y="7149822"/>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7157442"/>
            <a:ext cx="347663" cy="347663"/>
          </a:xfrm>
          <a:prstGeom prst="rect">
            <a:avLst/>
          </a:prstGeom>
        </p:spPr>
      </p:pic>
      <p:sp>
        <p:nvSpPr>
          <p:cNvPr id="7" name="Text 3"/>
          <p:cNvSpPr/>
          <p:nvPr/>
        </p:nvSpPr>
        <p:spPr>
          <a:xfrm>
            <a:off x="6756440" y="7132915"/>
            <a:ext cx="2127052" cy="396835"/>
          </a:xfrm>
          <a:prstGeom prst="rect">
            <a:avLst/>
          </a:prstGeom>
          <a:noFill/>
          <a:ln/>
        </p:spPr>
        <p:txBody>
          <a:bodyPr wrap="none" lIns="0" tIns="0" rIns="0" bIns="0" rtlCol="0" anchor="t"/>
          <a:lstStyle/>
          <a:p>
            <a:pPr marL="0" indent="0" algn="l">
              <a:lnSpc>
                <a:spcPts val="3100"/>
              </a:lnSpc>
              <a:buNone/>
            </a:pPr>
            <a:r>
              <a:rPr lang="en-US" sz="2200" b="1" dirty="0">
                <a:solidFill>
                  <a:srgbClr val="2B4150"/>
                </a:solidFill>
                <a:latin typeface="Source Sans Pro Bold" pitchFamily="34" charset="0"/>
                <a:ea typeface="Source Sans Pro Bold" pitchFamily="34" charset="-122"/>
                <a:cs typeface="Source Sans Pro Bold" pitchFamily="34" charset="-120"/>
              </a:rPr>
              <a:t>by Kaviyarasan R</a:t>
            </a:r>
            <a:endParaRPr lang="en-US" sz="2200" dirty="0"/>
          </a:p>
        </p:txBody>
      </p:sp>
      <p:pic>
        <p:nvPicPr>
          <p:cNvPr id="9" name="Picture 8">
            <a:extLst>
              <a:ext uri="{FF2B5EF4-FFF2-40B4-BE49-F238E27FC236}">
                <a16:creationId xmlns:a16="http://schemas.microsoft.com/office/drawing/2014/main" xmlns="" id="{76E7F9C0-CEC7-F99F-949B-EDB2F3627FED}"/>
              </a:ext>
            </a:extLst>
          </p:cNvPr>
          <p:cNvPicPr>
            <a:picLocks noChangeAspect="1"/>
          </p:cNvPicPr>
          <p:nvPr/>
        </p:nvPicPr>
        <p:blipFill>
          <a:blip r:embed="rId5"/>
          <a:stretch>
            <a:fillRect/>
          </a:stretch>
        </p:blipFill>
        <p:spPr>
          <a:xfrm>
            <a:off x="6057724" y="7095473"/>
            <a:ext cx="2825768" cy="409632"/>
          </a:xfrm>
          <a:prstGeom prst="rect">
            <a:avLst/>
          </a:prstGeom>
        </p:spPr>
      </p:pic>
      <p:pic>
        <p:nvPicPr>
          <p:cNvPr id="11" name="Picture 10">
            <a:extLst>
              <a:ext uri="{FF2B5EF4-FFF2-40B4-BE49-F238E27FC236}">
                <a16:creationId xmlns:a16="http://schemas.microsoft.com/office/drawing/2014/main" xmlns="" id="{4D2B30ED-850B-4978-2013-FDCE27B4B25A}"/>
              </a:ext>
            </a:extLst>
          </p:cNvPr>
          <p:cNvPicPr>
            <a:picLocks noChangeAspect="1"/>
          </p:cNvPicPr>
          <p:nvPr/>
        </p:nvPicPr>
        <p:blipFill>
          <a:blip r:embed="rId5"/>
          <a:stretch>
            <a:fillRect/>
          </a:stretch>
        </p:blipFill>
        <p:spPr>
          <a:xfrm>
            <a:off x="12115449" y="7808817"/>
            <a:ext cx="2514951" cy="4096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73775" y="736402"/>
            <a:ext cx="11292602" cy="601504"/>
          </a:xfrm>
          <a:prstGeom prst="rect">
            <a:avLst/>
          </a:prstGeom>
          <a:noFill/>
          <a:ln/>
        </p:spPr>
        <p:txBody>
          <a:bodyPr wrap="none" lIns="0" tIns="0" rIns="0" bIns="0" rtlCol="0" anchor="t"/>
          <a:lstStyle/>
          <a:p>
            <a:pPr marL="0" indent="0">
              <a:lnSpc>
                <a:spcPts val="4700"/>
              </a:lnSpc>
              <a:buNone/>
            </a:pPr>
            <a:r>
              <a:rPr lang="en-US" sz="3750" dirty="0">
                <a:solidFill>
                  <a:srgbClr val="124E73"/>
                </a:solidFill>
                <a:latin typeface="MuseoModerno Medium" pitchFamily="34" charset="0"/>
                <a:ea typeface="MuseoModerno Medium" pitchFamily="34" charset="-122"/>
                <a:cs typeface="MuseoModerno Medium" pitchFamily="34" charset="-120"/>
              </a:rPr>
              <a:t>Fundamental Concepts in Managerial Economics</a:t>
            </a:r>
            <a:endParaRPr lang="en-US" sz="3750" dirty="0"/>
          </a:p>
        </p:txBody>
      </p:sp>
      <p:sp>
        <p:nvSpPr>
          <p:cNvPr id="3" name="Shape 1"/>
          <p:cNvSpPr/>
          <p:nvPr/>
        </p:nvSpPr>
        <p:spPr>
          <a:xfrm>
            <a:off x="673775" y="1939409"/>
            <a:ext cx="433149" cy="433149"/>
          </a:xfrm>
          <a:prstGeom prst="roundRect">
            <a:avLst>
              <a:gd name="adj" fmla="val 6667"/>
            </a:avLst>
          </a:prstGeom>
          <a:solidFill>
            <a:srgbClr val="F3EEE3"/>
          </a:solidFill>
          <a:ln/>
        </p:spPr>
      </p:sp>
      <p:sp>
        <p:nvSpPr>
          <p:cNvPr id="4" name="Text 2"/>
          <p:cNvSpPr/>
          <p:nvPr/>
        </p:nvSpPr>
        <p:spPr>
          <a:xfrm>
            <a:off x="822603" y="2011561"/>
            <a:ext cx="135374" cy="288727"/>
          </a:xfrm>
          <a:prstGeom prst="rect">
            <a:avLst/>
          </a:prstGeom>
          <a:noFill/>
          <a:ln/>
        </p:spPr>
        <p:txBody>
          <a:bodyPr wrap="none" lIns="0" tIns="0" rIns="0" bIns="0" rtlCol="0" anchor="t"/>
          <a:lstStyle/>
          <a:p>
            <a:pPr marL="0" indent="0" algn="ctr">
              <a:lnSpc>
                <a:spcPts val="2250"/>
              </a:lnSpc>
              <a:buNone/>
            </a:pPr>
            <a:r>
              <a:rPr lang="en-US" sz="2250" dirty="0">
                <a:solidFill>
                  <a:srgbClr val="2B4150"/>
                </a:solidFill>
                <a:latin typeface="MuseoModerno Medium" pitchFamily="34" charset="0"/>
                <a:ea typeface="MuseoModerno Medium" pitchFamily="34" charset="-122"/>
                <a:cs typeface="MuseoModerno Medium" pitchFamily="34" charset="-120"/>
              </a:rPr>
              <a:t>1</a:t>
            </a:r>
            <a:endParaRPr lang="en-US" sz="2250" dirty="0"/>
          </a:p>
        </p:txBody>
      </p:sp>
      <p:sp>
        <p:nvSpPr>
          <p:cNvPr id="5" name="Text 3"/>
          <p:cNvSpPr/>
          <p:nvPr/>
        </p:nvSpPr>
        <p:spPr>
          <a:xfrm>
            <a:off x="1299329" y="1939409"/>
            <a:ext cx="2406372" cy="300752"/>
          </a:xfrm>
          <a:prstGeom prst="rect">
            <a:avLst/>
          </a:prstGeom>
          <a:noFill/>
          <a:ln/>
        </p:spPr>
        <p:txBody>
          <a:bodyPr wrap="none" lIns="0" tIns="0" rIns="0" bIns="0" rtlCol="0" anchor="t"/>
          <a:lstStyle/>
          <a:p>
            <a:pPr marL="0" indent="0">
              <a:lnSpc>
                <a:spcPts val="2350"/>
              </a:lnSpc>
              <a:buNone/>
            </a:pPr>
            <a:r>
              <a:rPr lang="en-US" sz="1850" dirty="0">
                <a:solidFill>
                  <a:srgbClr val="2B4150"/>
                </a:solidFill>
                <a:latin typeface="MuseoModerno Medium" pitchFamily="34" charset="0"/>
                <a:ea typeface="MuseoModerno Medium" pitchFamily="34" charset="-122"/>
                <a:cs typeface="MuseoModerno Medium" pitchFamily="34" charset="-120"/>
              </a:rPr>
              <a:t>Demand and Supply</a:t>
            </a:r>
            <a:endParaRPr lang="en-US" sz="1850" dirty="0"/>
          </a:p>
        </p:txBody>
      </p:sp>
      <p:sp>
        <p:nvSpPr>
          <p:cNvPr id="6" name="Text 4"/>
          <p:cNvSpPr/>
          <p:nvPr/>
        </p:nvSpPr>
        <p:spPr>
          <a:xfrm>
            <a:off x="1299329" y="2355652"/>
            <a:ext cx="5919668" cy="2156103"/>
          </a:xfrm>
          <a:prstGeom prst="rect">
            <a:avLst/>
          </a:prstGeom>
          <a:noFill/>
          <a:ln/>
        </p:spPr>
        <p:txBody>
          <a:bodyPr wrap="square" lIns="0" tIns="0" rIns="0" bIns="0" rtlCol="0" anchor="t"/>
          <a:lstStyle/>
          <a:p>
            <a:pPr marL="0" indent="0">
              <a:lnSpc>
                <a:spcPts val="2400"/>
              </a:lnSpc>
              <a:buNone/>
            </a:pPr>
            <a:r>
              <a:rPr lang="en-US" sz="1500" dirty="0">
                <a:solidFill>
                  <a:srgbClr val="2B4150"/>
                </a:solidFill>
                <a:latin typeface="Source Sans Pro" pitchFamily="34" charset="0"/>
                <a:ea typeface="Source Sans Pro" pitchFamily="34" charset="-122"/>
                <a:cs typeface="Source Sans Pro" pitchFamily="34" charset="-120"/>
              </a:rPr>
              <a:t>Understanding the forces of demand and supply is crucial for any business. Demand represents the quantity of goods or services consumers are willing to purchase at various prices, while supply reflects the quantity producers are willing to offer at different price points. By analyzing these factors, businesses can gauge market trends, anticipate changes in demand, and adjust their pricing and production strategies accordingly.</a:t>
            </a:r>
            <a:endParaRPr lang="en-US" sz="1500" dirty="0"/>
          </a:p>
        </p:txBody>
      </p:sp>
      <p:sp>
        <p:nvSpPr>
          <p:cNvPr id="7" name="Shape 5"/>
          <p:cNvSpPr/>
          <p:nvPr/>
        </p:nvSpPr>
        <p:spPr>
          <a:xfrm>
            <a:off x="7411403" y="1939409"/>
            <a:ext cx="433149" cy="433149"/>
          </a:xfrm>
          <a:prstGeom prst="roundRect">
            <a:avLst>
              <a:gd name="adj" fmla="val 6667"/>
            </a:avLst>
          </a:prstGeom>
          <a:solidFill>
            <a:srgbClr val="F3EEE3"/>
          </a:solidFill>
          <a:ln/>
        </p:spPr>
      </p:sp>
      <p:sp>
        <p:nvSpPr>
          <p:cNvPr id="8" name="Text 6"/>
          <p:cNvSpPr/>
          <p:nvPr/>
        </p:nvSpPr>
        <p:spPr>
          <a:xfrm>
            <a:off x="7547729" y="2011561"/>
            <a:ext cx="160496" cy="288727"/>
          </a:xfrm>
          <a:prstGeom prst="rect">
            <a:avLst/>
          </a:prstGeom>
          <a:noFill/>
          <a:ln/>
        </p:spPr>
        <p:txBody>
          <a:bodyPr wrap="none" lIns="0" tIns="0" rIns="0" bIns="0" rtlCol="0" anchor="t"/>
          <a:lstStyle/>
          <a:p>
            <a:pPr marL="0" indent="0" algn="ctr">
              <a:lnSpc>
                <a:spcPts val="2250"/>
              </a:lnSpc>
              <a:buNone/>
            </a:pPr>
            <a:r>
              <a:rPr lang="en-US" sz="2250" dirty="0">
                <a:solidFill>
                  <a:srgbClr val="2B4150"/>
                </a:solidFill>
                <a:latin typeface="MuseoModerno Medium" pitchFamily="34" charset="0"/>
                <a:ea typeface="MuseoModerno Medium" pitchFamily="34" charset="-122"/>
                <a:cs typeface="MuseoModerno Medium" pitchFamily="34" charset="-120"/>
              </a:rPr>
              <a:t>2</a:t>
            </a:r>
            <a:endParaRPr lang="en-US" sz="2250" dirty="0"/>
          </a:p>
        </p:txBody>
      </p:sp>
      <p:sp>
        <p:nvSpPr>
          <p:cNvPr id="9" name="Text 7"/>
          <p:cNvSpPr/>
          <p:nvPr/>
        </p:nvSpPr>
        <p:spPr>
          <a:xfrm>
            <a:off x="8036957" y="1939409"/>
            <a:ext cx="2406372" cy="300752"/>
          </a:xfrm>
          <a:prstGeom prst="rect">
            <a:avLst/>
          </a:prstGeom>
          <a:noFill/>
          <a:ln/>
        </p:spPr>
        <p:txBody>
          <a:bodyPr wrap="none" lIns="0" tIns="0" rIns="0" bIns="0" rtlCol="0" anchor="t"/>
          <a:lstStyle/>
          <a:p>
            <a:pPr marL="0" indent="0">
              <a:lnSpc>
                <a:spcPts val="2350"/>
              </a:lnSpc>
              <a:buNone/>
            </a:pPr>
            <a:r>
              <a:rPr lang="en-US" sz="1850" dirty="0">
                <a:solidFill>
                  <a:srgbClr val="2B4150"/>
                </a:solidFill>
                <a:latin typeface="MuseoModerno Medium" pitchFamily="34" charset="0"/>
                <a:ea typeface="MuseoModerno Medium" pitchFamily="34" charset="-122"/>
                <a:cs typeface="MuseoModerno Medium" pitchFamily="34" charset="-120"/>
              </a:rPr>
              <a:t>Cost Analysis</a:t>
            </a:r>
            <a:endParaRPr lang="en-US" sz="1850" dirty="0"/>
          </a:p>
        </p:txBody>
      </p:sp>
      <p:sp>
        <p:nvSpPr>
          <p:cNvPr id="10" name="Text 8"/>
          <p:cNvSpPr/>
          <p:nvPr/>
        </p:nvSpPr>
        <p:spPr>
          <a:xfrm>
            <a:off x="8036957" y="2355652"/>
            <a:ext cx="5919668" cy="1848088"/>
          </a:xfrm>
          <a:prstGeom prst="rect">
            <a:avLst/>
          </a:prstGeom>
          <a:noFill/>
          <a:ln/>
        </p:spPr>
        <p:txBody>
          <a:bodyPr wrap="square" lIns="0" tIns="0" rIns="0" bIns="0" rtlCol="0" anchor="t"/>
          <a:lstStyle/>
          <a:p>
            <a:pPr marL="0" indent="0">
              <a:lnSpc>
                <a:spcPts val="2400"/>
              </a:lnSpc>
              <a:buNone/>
            </a:pPr>
            <a:r>
              <a:rPr lang="en-US" sz="1500" dirty="0">
                <a:solidFill>
                  <a:srgbClr val="2B4150"/>
                </a:solidFill>
                <a:latin typeface="Source Sans Pro" pitchFamily="34" charset="0"/>
                <a:ea typeface="Source Sans Pro" pitchFamily="34" charset="-122"/>
                <a:cs typeface="Source Sans Pro" pitchFamily="34" charset="-120"/>
              </a:rPr>
              <a:t>Effective cost analysis is essential for maximizing profits. This involves understanding the different types of costs associated with production, such as fixed costs, variable costs, and marginal costs. By meticulously analyzing costs, businesses can identify areas for potential savings, optimize production processes, and determine the most profitable price points.</a:t>
            </a:r>
            <a:endParaRPr lang="en-US" sz="1500" dirty="0"/>
          </a:p>
        </p:txBody>
      </p:sp>
      <p:sp>
        <p:nvSpPr>
          <p:cNvPr id="11" name="Shape 9"/>
          <p:cNvSpPr/>
          <p:nvPr/>
        </p:nvSpPr>
        <p:spPr>
          <a:xfrm>
            <a:off x="673775" y="4920734"/>
            <a:ext cx="433149" cy="433149"/>
          </a:xfrm>
          <a:prstGeom prst="roundRect">
            <a:avLst>
              <a:gd name="adj" fmla="val 6667"/>
            </a:avLst>
          </a:prstGeom>
          <a:solidFill>
            <a:srgbClr val="F3EEE3"/>
          </a:solidFill>
          <a:ln/>
        </p:spPr>
      </p:sp>
      <p:sp>
        <p:nvSpPr>
          <p:cNvPr id="12" name="Text 10"/>
          <p:cNvSpPr/>
          <p:nvPr/>
        </p:nvSpPr>
        <p:spPr>
          <a:xfrm>
            <a:off x="809149" y="4992886"/>
            <a:ext cx="162282" cy="288727"/>
          </a:xfrm>
          <a:prstGeom prst="rect">
            <a:avLst/>
          </a:prstGeom>
          <a:noFill/>
          <a:ln/>
        </p:spPr>
        <p:txBody>
          <a:bodyPr wrap="none" lIns="0" tIns="0" rIns="0" bIns="0" rtlCol="0" anchor="t"/>
          <a:lstStyle/>
          <a:p>
            <a:pPr marL="0" indent="0" algn="ctr">
              <a:lnSpc>
                <a:spcPts val="2250"/>
              </a:lnSpc>
              <a:buNone/>
            </a:pPr>
            <a:r>
              <a:rPr lang="en-US" sz="2250" dirty="0">
                <a:solidFill>
                  <a:srgbClr val="2B4150"/>
                </a:solidFill>
                <a:latin typeface="MuseoModerno Medium" pitchFamily="34" charset="0"/>
                <a:ea typeface="MuseoModerno Medium" pitchFamily="34" charset="-122"/>
                <a:cs typeface="MuseoModerno Medium" pitchFamily="34" charset="-120"/>
              </a:rPr>
              <a:t>3</a:t>
            </a:r>
            <a:endParaRPr lang="en-US" sz="2250" dirty="0"/>
          </a:p>
        </p:txBody>
      </p:sp>
      <p:sp>
        <p:nvSpPr>
          <p:cNvPr id="13" name="Text 11"/>
          <p:cNvSpPr/>
          <p:nvPr/>
        </p:nvSpPr>
        <p:spPr>
          <a:xfrm>
            <a:off x="1299329" y="4920734"/>
            <a:ext cx="2406372" cy="300752"/>
          </a:xfrm>
          <a:prstGeom prst="rect">
            <a:avLst/>
          </a:prstGeom>
          <a:noFill/>
          <a:ln/>
        </p:spPr>
        <p:txBody>
          <a:bodyPr wrap="none" lIns="0" tIns="0" rIns="0" bIns="0" rtlCol="0" anchor="t"/>
          <a:lstStyle/>
          <a:p>
            <a:pPr marL="0" indent="0">
              <a:lnSpc>
                <a:spcPts val="2350"/>
              </a:lnSpc>
              <a:buNone/>
            </a:pPr>
            <a:r>
              <a:rPr lang="en-US" sz="1850" dirty="0">
                <a:solidFill>
                  <a:srgbClr val="2B4150"/>
                </a:solidFill>
                <a:latin typeface="MuseoModerno Medium" pitchFamily="34" charset="0"/>
                <a:ea typeface="MuseoModerno Medium" pitchFamily="34" charset="-122"/>
                <a:cs typeface="MuseoModerno Medium" pitchFamily="34" charset="-120"/>
              </a:rPr>
              <a:t>Market Structures</a:t>
            </a:r>
            <a:endParaRPr lang="en-US" sz="1850" dirty="0"/>
          </a:p>
        </p:txBody>
      </p:sp>
      <p:sp>
        <p:nvSpPr>
          <p:cNvPr id="14" name="Text 12"/>
          <p:cNvSpPr/>
          <p:nvPr/>
        </p:nvSpPr>
        <p:spPr>
          <a:xfrm>
            <a:off x="1299329" y="5336977"/>
            <a:ext cx="5919668" cy="1540073"/>
          </a:xfrm>
          <a:prstGeom prst="rect">
            <a:avLst/>
          </a:prstGeom>
          <a:noFill/>
          <a:ln/>
        </p:spPr>
        <p:txBody>
          <a:bodyPr wrap="square" lIns="0" tIns="0" rIns="0" bIns="0" rtlCol="0" anchor="t"/>
          <a:lstStyle/>
          <a:p>
            <a:pPr marL="0" indent="0">
              <a:lnSpc>
                <a:spcPts val="2400"/>
              </a:lnSpc>
              <a:buNone/>
            </a:pPr>
            <a:r>
              <a:rPr lang="en-US" sz="1500" dirty="0">
                <a:solidFill>
                  <a:srgbClr val="2B4150"/>
                </a:solidFill>
                <a:latin typeface="Source Sans Pro" pitchFamily="34" charset="0"/>
                <a:ea typeface="Source Sans Pro" pitchFamily="34" charset="-122"/>
                <a:cs typeface="Source Sans Pro" pitchFamily="34" charset="-120"/>
              </a:rPr>
              <a:t>Market structures, such as perfect competition, monopolistic competition, oligopoly, and monopoly, dictate the competitive landscape of an industry. Understanding the characteristics of each market structure helps businesses anticipate the behavior of competitors, determine pricing strategies, and plan for future market developments.</a:t>
            </a:r>
            <a:endParaRPr lang="en-US" sz="1500" dirty="0"/>
          </a:p>
        </p:txBody>
      </p:sp>
      <p:sp>
        <p:nvSpPr>
          <p:cNvPr id="15" name="Shape 13"/>
          <p:cNvSpPr/>
          <p:nvPr/>
        </p:nvSpPr>
        <p:spPr>
          <a:xfrm>
            <a:off x="7411403" y="4920734"/>
            <a:ext cx="433149" cy="433149"/>
          </a:xfrm>
          <a:prstGeom prst="roundRect">
            <a:avLst>
              <a:gd name="adj" fmla="val 6667"/>
            </a:avLst>
          </a:prstGeom>
          <a:solidFill>
            <a:srgbClr val="F3EEE3"/>
          </a:solidFill>
          <a:ln/>
        </p:spPr>
      </p:sp>
      <p:sp>
        <p:nvSpPr>
          <p:cNvPr id="16" name="Text 14"/>
          <p:cNvSpPr/>
          <p:nvPr/>
        </p:nvSpPr>
        <p:spPr>
          <a:xfrm>
            <a:off x="7534989" y="4992886"/>
            <a:ext cx="185976" cy="288727"/>
          </a:xfrm>
          <a:prstGeom prst="rect">
            <a:avLst/>
          </a:prstGeom>
          <a:noFill/>
          <a:ln/>
        </p:spPr>
        <p:txBody>
          <a:bodyPr wrap="none" lIns="0" tIns="0" rIns="0" bIns="0" rtlCol="0" anchor="t"/>
          <a:lstStyle/>
          <a:p>
            <a:pPr marL="0" indent="0" algn="ctr">
              <a:lnSpc>
                <a:spcPts val="2250"/>
              </a:lnSpc>
              <a:buNone/>
            </a:pPr>
            <a:r>
              <a:rPr lang="en-US" sz="2250" dirty="0">
                <a:solidFill>
                  <a:srgbClr val="2B4150"/>
                </a:solidFill>
                <a:latin typeface="MuseoModerno Medium" pitchFamily="34" charset="0"/>
                <a:ea typeface="MuseoModerno Medium" pitchFamily="34" charset="-122"/>
                <a:cs typeface="MuseoModerno Medium" pitchFamily="34" charset="-120"/>
              </a:rPr>
              <a:t>4</a:t>
            </a:r>
            <a:endParaRPr lang="en-US" sz="2250" dirty="0"/>
          </a:p>
        </p:txBody>
      </p:sp>
      <p:sp>
        <p:nvSpPr>
          <p:cNvPr id="17" name="Text 15"/>
          <p:cNvSpPr/>
          <p:nvPr/>
        </p:nvSpPr>
        <p:spPr>
          <a:xfrm>
            <a:off x="8036957" y="4920734"/>
            <a:ext cx="2406372" cy="300752"/>
          </a:xfrm>
          <a:prstGeom prst="rect">
            <a:avLst/>
          </a:prstGeom>
          <a:noFill/>
          <a:ln/>
        </p:spPr>
        <p:txBody>
          <a:bodyPr wrap="none" lIns="0" tIns="0" rIns="0" bIns="0" rtlCol="0" anchor="t"/>
          <a:lstStyle/>
          <a:p>
            <a:pPr marL="0" indent="0">
              <a:lnSpc>
                <a:spcPts val="2350"/>
              </a:lnSpc>
              <a:buNone/>
            </a:pPr>
            <a:r>
              <a:rPr lang="en-US" sz="1850" dirty="0">
                <a:solidFill>
                  <a:srgbClr val="2B4150"/>
                </a:solidFill>
                <a:latin typeface="MuseoModerno Medium" pitchFamily="34" charset="0"/>
                <a:ea typeface="MuseoModerno Medium" pitchFamily="34" charset="-122"/>
                <a:cs typeface="MuseoModerno Medium" pitchFamily="34" charset="-120"/>
              </a:rPr>
              <a:t>Pricing Strategies</a:t>
            </a:r>
            <a:endParaRPr lang="en-US" sz="1850" dirty="0"/>
          </a:p>
        </p:txBody>
      </p:sp>
      <p:sp>
        <p:nvSpPr>
          <p:cNvPr id="18" name="Text 16"/>
          <p:cNvSpPr/>
          <p:nvPr/>
        </p:nvSpPr>
        <p:spPr>
          <a:xfrm>
            <a:off x="8036957" y="5348128"/>
            <a:ext cx="5919668" cy="2156103"/>
          </a:xfrm>
          <a:prstGeom prst="rect">
            <a:avLst/>
          </a:prstGeom>
          <a:noFill/>
          <a:ln/>
        </p:spPr>
        <p:txBody>
          <a:bodyPr wrap="square" lIns="0" tIns="0" rIns="0" bIns="0" rtlCol="0" anchor="t"/>
          <a:lstStyle/>
          <a:p>
            <a:pPr marL="0" indent="0">
              <a:lnSpc>
                <a:spcPts val="2400"/>
              </a:lnSpc>
              <a:buNone/>
            </a:pPr>
            <a:r>
              <a:rPr lang="en-US" sz="1500" dirty="0">
                <a:solidFill>
                  <a:srgbClr val="2B4150"/>
                </a:solidFill>
                <a:latin typeface="Source Sans Pro" pitchFamily="34" charset="0"/>
                <a:ea typeface="Source Sans Pro" pitchFamily="34" charset="-122"/>
                <a:cs typeface="Source Sans Pro" pitchFamily="34" charset="-120"/>
              </a:rPr>
              <a:t>Developing effective pricing strategies is crucial for maximizing revenue and profits. Businesses can utilize a range of pricing techniques, including cost-plus pricing, value-based pricing, and competitive pricing, depending on their objectives and market conditions. By carefully evaluating customer preferences and competitor pricing, businesses can establish price points that balance profitability with customer satisfaction.</a:t>
            </a:r>
            <a:endParaRPr lang="en-US" sz="1500" dirty="0"/>
          </a:p>
        </p:txBody>
      </p:sp>
      <p:pic>
        <p:nvPicPr>
          <p:cNvPr id="19" name="Picture 18">
            <a:extLst>
              <a:ext uri="{FF2B5EF4-FFF2-40B4-BE49-F238E27FC236}">
                <a16:creationId xmlns:a16="http://schemas.microsoft.com/office/drawing/2014/main" xmlns="" id="{9F55EAC6-1CF6-A862-A401-301EB7012B73}"/>
              </a:ext>
            </a:extLst>
          </p:cNvPr>
          <p:cNvPicPr>
            <a:picLocks noChangeAspect="1"/>
          </p:cNvPicPr>
          <p:nvPr/>
        </p:nvPicPr>
        <p:blipFill>
          <a:blip r:embed="rId3"/>
          <a:stretch>
            <a:fillRect/>
          </a:stretch>
        </p:blipFill>
        <p:spPr>
          <a:xfrm>
            <a:off x="12115449" y="7808817"/>
            <a:ext cx="2514951" cy="4096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632704"/>
            <a:ext cx="11078170"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Scarcity and Marginalism: Key Principles</a:t>
            </a:r>
            <a:endParaRPr lang="en-US" sz="4450" dirty="0"/>
          </a:p>
        </p:txBody>
      </p:sp>
      <p:sp>
        <p:nvSpPr>
          <p:cNvPr id="3" name="Text 1"/>
          <p:cNvSpPr/>
          <p:nvPr/>
        </p:nvSpPr>
        <p:spPr>
          <a:xfrm>
            <a:off x="793790" y="290845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24E73"/>
                </a:solidFill>
                <a:latin typeface="MuseoModerno Medium" pitchFamily="34" charset="0"/>
                <a:ea typeface="MuseoModerno Medium" pitchFamily="34" charset="-122"/>
                <a:cs typeface="MuseoModerno Medium" pitchFamily="34" charset="-120"/>
              </a:rPr>
              <a:t>Scarcity</a:t>
            </a:r>
            <a:endParaRPr lang="en-US" sz="2200" dirty="0"/>
          </a:p>
        </p:txBody>
      </p:sp>
      <p:sp>
        <p:nvSpPr>
          <p:cNvPr id="4" name="Text 2"/>
          <p:cNvSpPr/>
          <p:nvPr/>
        </p:nvSpPr>
        <p:spPr>
          <a:xfrm>
            <a:off x="793790" y="3489603"/>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The concept of scarcity is fundamental to managerial economics. Resources, including labor, capital, and natural resources, are limited, while human wants and needs are unlimited. This fundamental scarcity forces businesses to make choices about how to allocate resources efficiently to maximize their profits.</a:t>
            </a:r>
            <a:endParaRPr lang="en-US" sz="1750" dirty="0"/>
          </a:p>
        </p:txBody>
      </p:sp>
      <p:sp>
        <p:nvSpPr>
          <p:cNvPr id="5" name="Text 3"/>
          <p:cNvSpPr/>
          <p:nvPr/>
        </p:nvSpPr>
        <p:spPr>
          <a:xfrm>
            <a:off x="7599521" y="290845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24E73"/>
                </a:solidFill>
                <a:latin typeface="MuseoModerno Medium" pitchFamily="34" charset="0"/>
                <a:ea typeface="MuseoModerno Medium" pitchFamily="34" charset="-122"/>
                <a:cs typeface="MuseoModerno Medium" pitchFamily="34" charset="-120"/>
              </a:rPr>
              <a:t>Marginalism</a:t>
            </a:r>
            <a:endParaRPr lang="en-US" sz="2200" dirty="0"/>
          </a:p>
        </p:txBody>
      </p:sp>
      <p:sp>
        <p:nvSpPr>
          <p:cNvPr id="6" name="Text 4"/>
          <p:cNvSpPr/>
          <p:nvPr/>
        </p:nvSpPr>
        <p:spPr>
          <a:xfrm>
            <a:off x="7599521" y="3489603"/>
            <a:ext cx="6244709" cy="2903220"/>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Marginalism focuses on the incremental changes in costs, benefits, and profits associated with each additional unit of output or input. By analyzing marginal costs and marginal revenues, businesses can determine the optimal levels of production, pricing, and resource allocation. For example, if the marginal revenue from selling one more unit exceeds the marginal cost of producing it, it would be profitable for the business to increase production.</a:t>
            </a:r>
            <a:endParaRPr lang="en-US" sz="1750" dirty="0"/>
          </a:p>
        </p:txBody>
      </p:sp>
      <p:pic>
        <p:nvPicPr>
          <p:cNvPr id="7" name="Picture 6">
            <a:extLst>
              <a:ext uri="{FF2B5EF4-FFF2-40B4-BE49-F238E27FC236}">
                <a16:creationId xmlns:a16="http://schemas.microsoft.com/office/drawing/2014/main" xmlns="" id="{F6DD876F-5D58-4992-59DB-321037293B3A}"/>
              </a:ext>
            </a:extLst>
          </p:cNvPr>
          <p:cNvPicPr>
            <a:picLocks noChangeAspect="1"/>
          </p:cNvPicPr>
          <p:nvPr/>
        </p:nvPicPr>
        <p:blipFill>
          <a:blip r:embed="rId3"/>
          <a:stretch>
            <a:fillRect/>
          </a:stretch>
        </p:blipFill>
        <p:spPr>
          <a:xfrm>
            <a:off x="12115449" y="7808817"/>
            <a:ext cx="2514951" cy="4096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3628" y="608767"/>
            <a:ext cx="7789545" cy="1209675"/>
          </a:xfrm>
          <a:prstGeom prst="rect">
            <a:avLst/>
          </a:prstGeom>
          <a:noFill/>
          <a:ln/>
        </p:spPr>
        <p:txBody>
          <a:bodyPr wrap="square" lIns="0" tIns="0" rIns="0" bIns="0" rtlCol="0" anchor="t"/>
          <a:lstStyle/>
          <a:p>
            <a:pPr marL="0" indent="0">
              <a:lnSpc>
                <a:spcPts val="4750"/>
              </a:lnSpc>
              <a:buNone/>
            </a:pPr>
            <a:r>
              <a:rPr lang="en-US" sz="3800" dirty="0">
                <a:solidFill>
                  <a:srgbClr val="124E73"/>
                </a:solidFill>
                <a:latin typeface="MuseoModerno Medium" pitchFamily="34" charset="0"/>
                <a:ea typeface="MuseoModerno Medium" pitchFamily="34" charset="-122"/>
                <a:cs typeface="MuseoModerno Medium" pitchFamily="34" charset="-120"/>
              </a:rPr>
              <a:t>Risk and Uncertainty in Decision-Making</a:t>
            </a:r>
            <a:endParaRPr lang="en-US" sz="3800" dirty="0"/>
          </a:p>
        </p:txBody>
      </p:sp>
      <p:pic>
        <p:nvPicPr>
          <p:cNvPr id="4" name="Image 1" descr="preencoded.png"/>
          <p:cNvPicPr>
            <a:picLocks noChangeAspect="1"/>
          </p:cNvPicPr>
          <p:nvPr/>
        </p:nvPicPr>
        <p:blipFill>
          <a:blip r:embed="rId4"/>
          <a:stretch>
            <a:fillRect/>
          </a:stretch>
        </p:blipFill>
        <p:spPr>
          <a:xfrm>
            <a:off x="6163628" y="2108716"/>
            <a:ext cx="967621" cy="1734145"/>
          </a:xfrm>
          <a:prstGeom prst="rect">
            <a:avLst/>
          </a:prstGeom>
        </p:spPr>
      </p:pic>
      <p:sp>
        <p:nvSpPr>
          <p:cNvPr id="5" name="Text 1"/>
          <p:cNvSpPr/>
          <p:nvPr/>
        </p:nvSpPr>
        <p:spPr>
          <a:xfrm>
            <a:off x="7421523" y="2302193"/>
            <a:ext cx="2418993" cy="302419"/>
          </a:xfrm>
          <a:prstGeom prst="rect">
            <a:avLst/>
          </a:prstGeom>
          <a:noFill/>
          <a:ln/>
        </p:spPr>
        <p:txBody>
          <a:bodyPr wrap="none" lIns="0" tIns="0" rIns="0" bIns="0" rtlCol="0" anchor="t"/>
          <a:lstStyle/>
          <a:p>
            <a:pPr marL="0" indent="0" algn="l">
              <a:lnSpc>
                <a:spcPts val="2350"/>
              </a:lnSpc>
              <a:buNone/>
            </a:pPr>
            <a:r>
              <a:rPr lang="en-US" sz="1900" dirty="0">
                <a:solidFill>
                  <a:srgbClr val="2B4150"/>
                </a:solidFill>
                <a:latin typeface="MuseoModerno Medium" pitchFamily="34" charset="0"/>
                <a:ea typeface="MuseoModerno Medium" pitchFamily="34" charset="-122"/>
                <a:cs typeface="MuseoModerno Medium" pitchFamily="34" charset="-120"/>
              </a:rPr>
              <a:t>Risk</a:t>
            </a:r>
            <a:endParaRPr lang="en-US" sz="1900" dirty="0"/>
          </a:p>
        </p:txBody>
      </p:sp>
      <p:sp>
        <p:nvSpPr>
          <p:cNvPr id="6" name="Text 2"/>
          <p:cNvSpPr/>
          <p:nvPr/>
        </p:nvSpPr>
        <p:spPr>
          <a:xfrm>
            <a:off x="7421523" y="2720697"/>
            <a:ext cx="6531650" cy="928687"/>
          </a:xfrm>
          <a:prstGeom prst="rect">
            <a:avLst/>
          </a:prstGeom>
          <a:noFill/>
          <a:ln/>
        </p:spPr>
        <p:txBody>
          <a:bodyPr wrap="square" lIns="0" tIns="0" rIns="0" bIns="0" rtlCol="0" anchor="t"/>
          <a:lstStyle/>
          <a:p>
            <a:pPr marL="0" indent="0" algn="l">
              <a:lnSpc>
                <a:spcPts val="2400"/>
              </a:lnSpc>
              <a:buNone/>
            </a:pPr>
            <a:r>
              <a:rPr lang="en-US" sz="1500" dirty="0">
                <a:solidFill>
                  <a:srgbClr val="2B4150"/>
                </a:solidFill>
                <a:latin typeface="Source Sans Pro" pitchFamily="34" charset="0"/>
                <a:ea typeface="Source Sans Pro" pitchFamily="34" charset="-122"/>
                <a:cs typeface="Source Sans Pro" pitchFamily="34" charset="-120"/>
              </a:rPr>
              <a:t>Risk refers to situations where the probabilities of different outcomes are known. For example, a business might be aware of the probability of a successful new product launch, based on historical data and market research.</a:t>
            </a:r>
            <a:endParaRPr lang="en-US" sz="1500" dirty="0"/>
          </a:p>
        </p:txBody>
      </p:sp>
      <p:pic>
        <p:nvPicPr>
          <p:cNvPr id="7" name="Image 2" descr="preencoded.png"/>
          <p:cNvPicPr>
            <a:picLocks noChangeAspect="1"/>
          </p:cNvPicPr>
          <p:nvPr/>
        </p:nvPicPr>
        <p:blipFill>
          <a:blip r:embed="rId5"/>
          <a:stretch>
            <a:fillRect/>
          </a:stretch>
        </p:blipFill>
        <p:spPr>
          <a:xfrm>
            <a:off x="6163628" y="3842861"/>
            <a:ext cx="967621" cy="2043708"/>
          </a:xfrm>
          <a:prstGeom prst="rect">
            <a:avLst/>
          </a:prstGeom>
        </p:spPr>
      </p:pic>
      <p:sp>
        <p:nvSpPr>
          <p:cNvPr id="8" name="Text 3"/>
          <p:cNvSpPr/>
          <p:nvPr/>
        </p:nvSpPr>
        <p:spPr>
          <a:xfrm>
            <a:off x="7421523" y="4036338"/>
            <a:ext cx="2418993" cy="302419"/>
          </a:xfrm>
          <a:prstGeom prst="rect">
            <a:avLst/>
          </a:prstGeom>
          <a:noFill/>
          <a:ln/>
        </p:spPr>
        <p:txBody>
          <a:bodyPr wrap="none" lIns="0" tIns="0" rIns="0" bIns="0" rtlCol="0" anchor="t"/>
          <a:lstStyle/>
          <a:p>
            <a:pPr marL="0" indent="0" algn="l">
              <a:lnSpc>
                <a:spcPts val="2350"/>
              </a:lnSpc>
              <a:buNone/>
            </a:pPr>
            <a:r>
              <a:rPr lang="en-US" sz="1900" dirty="0">
                <a:solidFill>
                  <a:srgbClr val="2B4150"/>
                </a:solidFill>
                <a:latin typeface="MuseoModerno Medium" pitchFamily="34" charset="0"/>
                <a:ea typeface="MuseoModerno Medium" pitchFamily="34" charset="-122"/>
                <a:cs typeface="MuseoModerno Medium" pitchFamily="34" charset="-120"/>
              </a:rPr>
              <a:t>Uncertainty</a:t>
            </a:r>
            <a:endParaRPr lang="en-US" sz="1900" dirty="0"/>
          </a:p>
        </p:txBody>
      </p:sp>
      <p:sp>
        <p:nvSpPr>
          <p:cNvPr id="9" name="Text 4"/>
          <p:cNvSpPr/>
          <p:nvPr/>
        </p:nvSpPr>
        <p:spPr>
          <a:xfrm>
            <a:off x="7421523" y="4454843"/>
            <a:ext cx="6531650" cy="1238250"/>
          </a:xfrm>
          <a:prstGeom prst="rect">
            <a:avLst/>
          </a:prstGeom>
          <a:noFill/>
          <a:ln/>
        </p:spPr>
        <p:txBody>
          <a:bodyPr wrap="square" lIns="0" tIns="0" rIns="0" bIns="0" rtlCol="0" anchor="t"/>
          <a:lstStyle/>
          <a:p>
            <a:pPr marL="0" indent="0" algn="l">
              <a:lnSpc>
                <a:spcPts val="2400"/>
              </a:lnSpc>
              <a:buNone/>
            </a:pPr>
            <a:r>
              <a:rPr lang="en-US" sz="1500" dirty="0">
                <a:solidFill>
                  <a:srgbClr val="2B4150"/>
                </a:solidFill>
                <a:latin typeface="Source Sans Pro" pitchFamily="34" charset="0"/>
                <a:ea typeface="Source Sans Pro" pitchFamily="34" charset="-122"/>
                <a:cs typeface="Source Sans Pro" pitchFamily="34" charset="-120"/>
              </a:rPr>
              <a:t>Uncertainty arises when the probabilities of different outcomes are unknown or cannot be reliably estimated. This is often the case in dynamic markets with unpredictable factors, such as technological advancements or changes in consumer preferences.</a:t>
            </a:r>
            <a:endParaRPr lang="en-US" sz="1500" dirty="0"/>
          </a:p>
        </p:txBody>
      </p:sp>
      <p:pic>
        <p:nvPicPr>
          <p:cNvPr id="10" name="Image 3" descr="preencoded.png"/>
          <p:cNvPicPr>
            <a:picLocks noChangeAspect="1"/>
          </p:cNvPicPr>
          <p:nvPr/>
        </p:nvPicPr>
        <p:blipFill>
          <a:blip r:embed="rId6"/>
          <a:stretch>
            <a:fillRect/>
          </a:stretch>
        </p:blipFill>
        <p:spPr>
          <a:xfrm>
            <a:off x="6163628" y="5886569"/>
            <a:ext cx="967621" cy="1734145"/>
          </a:xfrm>
          <a:prstGeom prst="rect">
            <a:avLst/>
          </a:prstGeom>
        </p:spPr>
      </p:pic>
      <p:sp>
        <p:nvSpPr>
          <p:cNvPr id="11" name="Text 5"/>
          <p:cNvSpPr/>
          <p:nvPr/>
        </p:nvSpPr>
        <p:spPr>
          <a:xfrm>
            <a:off x="7421523" y="6080046"/>
            <a:ext cx="2418993" cy="302419"/>
          </a:xfrm>
          <a:prstGeom prst="rect">
            <a:avLst/>
          </a:prstGeom>
          <a:noFill/>
          <a:ln/>
        </p:spPr>
        <p:txBody>
          <a:bodyPr wrap="none" lIns="0" tIns="0" rIns="0" bIns="0" rtlCol="0" anchor="t"/>
          <a:lstStyle/>
          <a:p>
            <a:pPr marL="0" indent="0" algn="l">
              <a:lnSpc>
                <a:spcPts val="2350"/>
              </a:lnSpc>
              <a:buNone/>
            </a:pPr>
            <a:r>
              <a:rPr lang="en-US" sz="1900" dirty="0">
                <a:solidFill>
                  <a:srgbClr val="2B4150"/>
                </a:solidFill>
                <a:latin typeface="MuseoModerno Medium" pitchFamily="34" charset="0"/>
                <a:ea typeface="MuseoModerno Medium" pitchFamily="34" charset="-122"/>
                <a:cs typeface="MuseoModerno Medium" pitchFamily="34" charset="-120"/>
              </a:rPr>
              <a:t>Decision-Making</a:t>
            </a:r>
            <a:endParaRPr lang="en-US" sz="1900" dirty="0"/>
          </a:p>
        </p:txBody>
      </p:sp>
      <p:sp>
        <p:nvSpPr>
          <p:cNvPr id="12" name="Text 6"/>
          <p:cNvSpPr/>
          <p:nvPr/>
        </p:nvSpPr>
        <p:spPr>
          <a:xfrm>
            <a:off x="7421523" y="6498550"/>
            <a:ext cx="6531650" cy="928687"/>
          </a:xfrm>
          <a:prstGeom prst="rect">
            <a:avLst/>
          </a:prstGeom>
          <a:noFill/>
          <a:ln/>
        </p:spPr>
        <p:txBody>
          <a:bodyPr wrap="square" lIns="0" tIns="0" rIns="0" bIns="0" rtlCol="0" anchor="t"/>
          <a:lstStyle/>
          <a:p>
            <a:pPr marL="0" indent="0" algn="l">
              <a:lnSpc>
                <a:spcPts val="2400"/>
              </a:lnSpc>
              <a:buNone/>
            </a:pPr>
            <a:r>
              <a:rPr lang="en-US" sz="1500" dirty="0">
                <a:solidFill>
                  <a:srgbClr val="2B4150"/>
                </a:solidFill>
                <a:latin typeface="Source Sans Pro" pitchFamily="34" charset="0"/>
                <a:ea typeface="Source Sans Pro" pitchFamily="34" charset="-122"/>
                <a:cs typeface="Source Sans Pro" pitchFamily="34" charset="-120"/>
              </a:rPr>
              <a:t>In the face of risk and uncertainty, businesses employ various techniques to mitigate potential losses and make informed decisions. These techniques include sensitivity analysis, scenario planning, and decision trees.</a:t>
            </a:r>
            <a:endParaRPr lang="en-US" sz="1500" dirty="0"/>
          </a:p>
        </p:txBody>
      </p:sp>
      <p:pic>
        <p:nvPicPr>
          <p:cNvPr id="13" name="Picture 12">
            <a:extLst>
              <a:ext uri="{FF2B5EF4-FFF2-40B4-BE49-F238E27FC236}">
                <a16:creationId xmlns:a16="http://schemas.microsoft.com/office/drawing/2014/main" xmlns="" id="{039A7C7B-2E37-C0E2-95DE-68BFA3A8B81F}"/>
              </a:ext>
            </a:extLst>
          </p:cNvPr>
          <p:cNvPicPr>
            <a:picLocks noChangeAspect="1"/>
          </p:cNvPicPr>
          <p:nvPr/>
        </p:nvPicPr>
        <p:blipFill>
          <a:blip r:embed="rId7"/>
          <a:stretch>
            <a:fillRect/>
          </a:stretch>
        </p:blipFill>
        <p:spPr>
          <a:xfrm>
            <a:off x="12115449" y="7808817"/>
            <a:ext cx="2514951" cy="4096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14613" y="801767"/>
            <a:ext cx="12062341" cy="638175"/>
          </a:xfrm>
          <a:prstGeom prst="rect">
            <a:avLst/>
          </a:prstGeom>
          <a:noFill/>
          <a:ln/>
        </p:spPr>
        <p:txBody>
          <a:bodyPr wrap="none" lIns="0" tIns="0" rIns="0" bIns="0" rtlCol="0" anchor="t"/>
          <a:lstStyle/>
          <a:p>
            <a:pPr marL="0" indent="0">
              <a:lnSpc>
                <a:spcPts val="5000"/>
              </a:lnSpc>
              <a:buNone/>
            </a:pPr>
            <a:r>
              <a:rPr lang="en-US" sz="4000" dirty="0">
                <a:solidFill>
                  <a:srgbClr val="124E73"/>
                </a:solidFill>
                <a:latin typeface="MuseoModerno Medium" pitchFamily="34" charset="0"/>
                <a:ea typeface="MuseoModerno Medium" pitchFamily="34" charset="-122"/>
                <a:cs typeface="MuseoModerno Medium" pitchFamily="34" charset="-120"/>
              </a:rPr>
              <a:t>Optimization: The Goal of Managerial Economics</a:t>
            </a:r>
            <a:endParaRPr lang="en-US" sz="4000" dirty="0"/>
          </a:p>
        </p:txBody>
      </p:sp>
      <p:sp>
        <p:nvSpPr>
          <p:cNvPr id="3" name="Shape 1"/>
          <p:cNvSpPr/>
          <p:nvPr/>
        </p:nvSpPr>
        <p:spPr>
          <a:xfrm>
            <a:off x="714613" y="2154555"/>
            <a:ext cx="13201174" cy="22860"/>
          </a:xfrm>
          <a:prstGeom prst="roundRect">
            <a:avLst>
              <a:gd name="adj" fmla="val 133992"/>
            </a:avLst>
          </a:prstGeom>
          <a:solidFill>
            <a:srgbClr val="D9D4C9"/>
          </a:solidFill>
          <a:ln/>
        </p:spPr>
      </p:sp>
      <p:sp>
        <p:nvSpPr>
          <p:cNvPr id="4" name="Shape 2"/>
          <p:cNvSpPr/>
          <p:nvPr/>
        </p:nvSpPr>
        <p:spPr>
          <a:xfrm>
            <a:off x="2276713" y="2154555"/>
            <a:ext cx="22860" cy="714613"/>
          </a:xfrm>
          <a:prstGeom prst="roundRect">
            <a:avLst>
              <a:gd name="adj" fmla="val 133992"/>
            </a:avLst>
          </a:prstGeom>
          <a:solidFill>
            <a:srgbClr val="D9D4C9"/>
          </a:solidFill>
          <a:ln/>
        </p:spPr>
      </p:sp>
      <p:sp>
        <p:nvSpPr>
          <p:cNvPr id="5" name="Shape 3"/>
          <p:cNvSpPr/>
          <p:nvPr/>
        </p:nvSpPr>
        <p:spPr>
          <a:xfrm>
            <a:off x="2058472" y="1924883"/>
            <a:ext cx="459343" cy="459343"/>
          </a:xfrm>
          <a:prstGeom prst="roundRect">
            <a:avLst>
              <a:gd name="adj" fmla="val 6668"/>
            </a:avLst>
          </a:prstGeom>
          <a:solidFill>
            <a:srgbClr val="F3EEE3"/>
          </a:solidFill>
          <a:ln/>
        </p:spPr>
      </p:sp>
      <p:sp>
        <p:nvSpPr>
          <p:cNvPr id="6" name="Text 4"/>
          <p:cNvSpPr/>
          <p:nvPr/>
        </p:nvSpPr>
        <p:spPr>
          <a:xfrm>
            <a:off x="2216229" y="2001322"/>
            <a:ext cx="143708" cy="306348"/>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1</a:t>
            </a:r>
            <a:endParaRPr lang="en-US" sz="2400" dirty="0"/>
          </a:p>
        </p:txBody>
      </p:sp>
      <p:sp>
        <p:nvSpPr>
          <p:cNvPr id="7" name="Text 5"/>
          <p:cNvSpPr/>
          <p:nvPr/>
        </p:nvSpPr>
        <p:spPr>
          <a:xfrm>
            <a:off x="918805" y="3073360"/>
            <a:ext cx="2738676" cy="638175"/>
          </a:xfrm>
          <a:prstGeom prst="rect">
            <a:avLst/>
          </a:prstGeom>
          <a:noFill/>
          <a:ln/>
        </p:spPr>
        <p:txBody>
          <a:bodyPr wrap="square" lIns="0" tIns="0" rIns="0" bIns="0" rtlCol="0" anchor="t"/>
          <a:lstStyle/>
          <a:p>
            <a:pPr marL="0" indent="0" algn="ctr">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Identification of Goals</a:t>
            </a:r>
            <a:endParaRPr lang="en-US" sz="2000" dirty="0"/>
          </a:p>
        </p:txBody>
      </p:sp>
      <p:sp>
        <p:nvSpPr>
          <p:cNvPr id="8" name="Text 6"/>
          <p:cNvSpPr/>
          <p:nvPr/>
        </p:nvSpPr>
        <p:spPr>
          <a:xfrm>
            <a:off x="918805" y="3834051"/>
            <a:ext cx="2738676" cy="1960245"/>
          </a:xfrm>
          <a:prstGeom prst="rect">
            <a:avLst/>
          </a:prstGeom>
          <a:noFill/>
          <a:ln/>
        </p:spPr>
        <p:txBody>
          <a:bodyPr wrap="square" lIns="0" tIns="0" rIns="0" bIns="0" rtlCol="0" anchor="t"/>
          <a:lstStyle/>
          <a:p>
            <a:pPr marL="0" indent="0" algn="ctr">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The first step in optimization is clearly defining the business's objectives. This might include maximizing profits, increasing market share, or minimizing costs.</a:t>
            </a:r>
            <a:endParaRPr lang="en-US" sz="1600" dirty="0"/>
          </a:p>
        </p:txBody>
      </p:sp>
      <p:sp>
        <p:nvSpPr>
          <p:cNvPr id="9" name="Shape 7"/>
          <p:cNvSpPr/>
          <p:nvPr/>
        </p:nvSpPr>
        <p:spPr>
          <a:xfrm>
            <a:off x="5627965" y="2154555"/>
            <a:ext cx="22860" cy="714613"/>
          </a:xfrm>
          <a:prstGeom prst="roundRect">
            <a:avLst>
              <a:gd name="adj" fmla="val 133992"/>
            </a:avLst>
          </a:prstGeom>
          <a:solidFill>
            <a:srgbClr val="D9D4C9"/>
          </a:solidFill>
          <a:ln/>
        </p:spPr>
      </p:sp>
      <p:sp>
        <p:nvSpPr>
          <p:cNvPr id="10" name="Shape 8"/>
          <p:cNvSpPr/>
          <p:nvPr/>
        </p:nvSpPr>
        <p:spPr>
          <a:xfrm>
            <a:off x="5409724" y="1924883"/>
            <a:ext cx="459343" cy="459343"/>
          </a:xfrm>
          <a:prstGeom prst="roundRect">
            <a:avLst>
              <a:gd name="adj" fmla="val 6668"/>
            </a:avLst>
          </a:prstGeom>
          <a:solidFill>
            <a:srgbClr val="F3EEE3"/>
          </a:solidFill>
          <a:ln/>
        </p:spPr>
      </p:sp>
      <p:sp>
        <p:nvSpPr>
          <p:cNvPr id="11" name="Text 9"/>
          <p:cNvSpPr/>
          <p:nvPr/>
        </p:nvSpPr>
        <p:spPr>
          <a:xfrm>
            <a:off x="5554147" y="2001322"/>
            <a:ext cx="170378" cy="306348"/>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2</a:t>
            </a:r>
            <a:endParaRPr lang="en-US" sz="2400" dirty="0"/>
          </a:p>
        </p:txBody>
      </p:sp>
      <p:sp>
        <p:nvSpPr>
          <p:cNvPr id="12" name="Text 10"/>
          <p:cNvSpPr/>
          <p:nvPr/>
        </p:nvSpPr>
        <p:spPr>
          <a:xfrm>
            <a:off x="4270058" y="3073360"/>
            <a:ext cx="2738795" cy="638175"/>
          </a:xfrm>
          <a:prstGeom prst="rect">
            <a:avLst/>
          </a:prstGeom>
          <a:noFill/>
          <a:ln/>
        </p:spPr>
        <p:txBody>
          <a:bodyPr wrap="square" lIns="0" tIns="0" rIns="0" bIns="0" rtlCol="0" anchor="t"/>
          <a:lstStyle/>
          <a:p>
            <a:pPr marL="0" indent="0" algn="ctr">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Analysis of Constraints</a:t>
            </a:r>
            <a:endParaRPr lang="en-US" sz="2000" dirty="0"/>
          </a:p>
        </p:txBody>
      </p:sp>
      <p:sp>
        <p:nvSpPr>
          <p:cNvPr id="13" name="Text 11"/>
          <p:cNvSpPr/>
          <p:nvPr/>
        </p:nvSpPr>
        <p:spPr>
          <a:xfrm>
            <a:off x="4270058" y="3834051"/>
            <a:ext cx="2738795" cy="2940367"/>
          </a:xfrm>
          <a:prstGeom prst="rect">
            <a:avLst/>
          </a:prstGeom>
          <a:noFill/>
          <a:ln/>
        </p:spPr>
        <p:txBody>
          <a:bodyPr wrap="square" lIns="0" tIns="0" rIns="0" bIns="0" rtlCol="0" anchor="t"/>
          <a:lstStyle/>
          <a:p>
            <a:pPr marL="0" indent="0" algn="ctr">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Businesses must acknowledge and analyze the constraints they face, such as limited resources, regulatory restrictions, and competitive pressures. These constraints define the boundaries within which optimization efforts must operate.</a:t>
            </a:r>
            <a:endParaRPr lang="en-US" sz="1600" dirty="0"/>
          </a:p>
        </p:txBody>
      </p:sp>
      <p:sp>
        <p:nvSpPr>
          <p:cNvPr id="14" name="Shape 12"/>
          <p:cNvSpPr/>
          <p:nvPr/>
        </p:nvSpPr>
        <p:spPr>
          <a:xfrm>
            <a:off x="8979337" y="2154555"/>
            <a:ext cx="22860" cy="714613"/>
          </a:xfrm>
          <a:prstGeom prst="roundRect">
            <a:avLst>
              <a:gd name="adj" fmla="val 133992"/>
            </a:avLst>
          </a:prstGeom>
          <a:solidFill>
            <a:srgbClr val="D9D4C9"/>
          </a:solidFill>
          <a:ln/>
        </p:spPr>
      </p:sp>
      <p:sp>
        <p:nvSpPr>
          <p:cNvPr id="15" name="Shape 13"/>
          <p:cNvSpPr/>
          <p:nvPr/>
        </p:nvSpPr>
        <p:spPr>
          <a:xfrm>
            <a:off x="8761095" y="1924883"/>
            <a:ext cx="459343" cy="459343"/>
          </a:xfrm>
          <a:prstGeom prst="roundRect">
            <a:avLst>
              <a:gd name="adj" fmla="val 6668"/>
            </a:avLst>
          </a:prstGeom>
          <a:solidFill>
            <a:srgbClr val="F3EEE3"/>
          </a:solidFill>
          <a:ln/>
        </p:spPr>
      </p:sp>
      <p:sp>
        <p:nvSpPr>
          <p:cNvPr id="16" name="Text 14"/>
          <p:cNvSpPr/>
          <p:nvPr/>
        </p:nvSpPr>
        <p:spPr>
          <a:xfrm>
            <a:off x="8904684" y="2001322"/>
            <a:ext cx="172164" cy="306348"/>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3</a:t>
            </a:r>
            <a:endParaRPr lang="en-US" sz="2400" dirty="0"/>
          </a:p>
        </p:txBody>
      </p:sp>
      <p:sp>
        <p:nvSpPr>
          <p:cNvPr id="17" name="Text 15"/>
          <p:cNvSpPr/>
          <p:nvPr/>
        </p:nvSpPr>
        <p:spPr>
          <a:xfrm>
            <a:off x="7621429" y="3073360"/>
            <a:ext cx="2738795" cy="638175"/>
          </a:xfrm>
          <a:prstGeom prst="rect">
            <a:avLst/>
          </a:prstGeom>
          <a:noFill/>
          <a:ln/>
        </p:spPr>
        <p:txBody>
          <a:bodyPr wrap="square" lIns="0" tIns="0" rIns="0" bIns="0" rtlCol="0" anchor="t"/>
          <a:lstStyle/>
          <a:p>
            <a:pPr marL="0" indent="0" algn="ctr">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Decision-Making and Implementation</a:t>
            </a:r>
            <a:endParaRPr lang="en-US" sz="2000" dirty="0"/>
          </a:p>
        </p:txBody>
      </p:sp>
      <p:sp>
        <p:nvSpPr>
          <p:cNvPr id="18" name="Text 16"/>
          <p:cNvSpPr/>
          <p:nvPr/>
        </p:nvSpPr>
        <p:spPr>
          <a:xfrm>
            <a:off x="7621429" y="3834051"/>
            <a:ext cx="2738795" cy="2286953"/>
          </a:xfrm>
          <a:prstGeom prst="rect">
            <a:avLst/>
          </a:prstGeom>
          <a:noFill/>
          <a:ln/>
        </p:spPr>
        <p:txBody>
          <a:bodyPr wrap="square" lIns="0" tIns="0" rIns="0" bIns="0" rtlCol="0" anchor="t"/>
          <a:lstStyle/>
          <a:p>
            <a:pPr marL="0" indent="0" algn="ctr">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Using economic models and data analysis, businesses evaluate alternative courses of action and choose the option that best aligns with their goals, considering the identified constraints.</a:t>
            </a:r>
            <a:endParaRPr lang="en-US" sz="1600" dirty="0"/>
          </a:p>
        </p:txBody>
      </p:sp>
      <p:sp>
        <p:nvSpPr>
          <p:cNvPr id="19" name="Shape 17"/>
          <p:cNvSpPr/>
          <p:nvPr/>
        </p:nvSpPr>
        <p:spPr>
          <a:xfrm>
            <a:off x="12330708" y="2154555"/>
            <a:ext cx="22860" cy="714613"/>
          </a:xfrm>
          <a:prstGeom prst="roundRect">
            <a:avLst>
              <a:gd name="adj" fmla="val 133992"/>
            </a:avLst>
          </a:prstGeom>
          <a:solidFill>
            <a:srgbClr val="D9D4C9"/>
          </a:solidFill>
          <a:ln/>
        </p:spPr>
      </p:sp>
      <p:sp>
        <p:nvSpPr>
          <p:cNvPr id="20" name="Shape 18"/>
          <p:cNvSpPr/>
          <p:nvPr/>
        </p:nvSpPr>
        <p:spPr>
          <a:xfrm>
            <a:off x="12112466" y="1924883"/>
            <a:ext cx="459343" cy="459343"/>
          </a:xfrm>
          <a:prstGeom prst="roundRect">
            <a:avLst>
              <a:gd name="adj" fmla="val 6668"/>
            </a:avLst>
          </a:prstGeom>
          <a:solidFill>
            <a:srgbClr val="F3EEE3"/>
          </a:solidFill>
          <a:ln/>
        </p:spPr>
      </p:sp>
      <p:sp>
        <p:nvSpPr>
          <p:cNvPr id="21" name="Text 19"/>
          <p:cNvSpPr/>
          <p:nvPr/>
        </p:nvSpPr>
        <p:spPr>
          <a:xfrm>
            <a:off x="12243435" y="2001322"/>
            <a:ext cx="197287" cy="306348"/>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4</a:t>
            </a:r>
            <a:endParaRPr lang="en-US" sz="2400" dirty="0"/>
          </a:p>
        </p:txBody>
      </p:sp>
      <p:sp>
        <p:nvSpPr>
          <p:cNvPr id="22" name="Text 20"/>
          <p:cNvSpPr/>
          <p:nvPr/>
        </p:nvSpPr>
        <p:spPr>
          <a:xfrm>
            <a:off x="10972800" y="3073360"/>
            <a:ext cx="2738795" cy="638175"/>
          </a:xfrm>
          <a:prstGeom prst="rect">
            <a:avLst/>
          </a:prstGeom>
          <a:noFill/>
          <a:ln/>
        </p:spPr>
        <p:txBody>
          <a:bodyPr wrap="square" lIns="0" tIns="0" rIns="0" bIns="0" rtlCol="0" anchor="t"/>
          <a:lstStyle/>
          <a:p>
            <a:pPr marL="0" indent="0" algn="ctr">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Monitoring and Evaluation</a:t>
            </a:r>
            <a:endParaRPr lang="en-US" sz="2000" dirty="0"/>
          </a:p>
        </p:txBody>
      </p:sp>
      <p:sp>
        <p:nvSpPr>
          <p:cNvPr id="23" name="Text 21"/>
          <p:cNvSpPr/>
          <p:nvPr/>
        </p:nvSpPr>
        <p:spPr>
          <a:xfrm>
            <a:off x="10972800" y="3834051"/>
            <a:ext cx="2738795" cy="3593783"/>
          </a:xfrm>
          <a:prstGeom prst="rect">
            <a:avLst/>
          </a:prstGeom>
          <a:noFill/>
          <a:ln/>
        </p:spPr>
        <p:txBody>
          <a:bodyPr wrap="square" lIns="0" tIns="0" rIns="0" bIns="0" rtlCol="0" anchor="t"/>
          <a:lstStyle/>
          <a:p>
            <a:pPr marL="0" indent="0" algn="ctr">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Once a decision is implemented, businesses must continuously monitor and evaluate its performance. By collecting data, analyzing results, and making adjustments as needed, businesses can refine their optimization strategies and ensure they are achieving their objectives.</a:t>
            </a:r>
            <a:endParaRPr lang="en-US" sz="1600" dirty="0"/>
          </a:p>
        </p:txBody>
      </p:sp>
      <p:pic>
        <p:nvPicPr>
          <p:cNvPr id="24" name="Picture 23">
            <a:extLst>
              <a:ext uri="{FF2B5EF4-FFF2-40B4-BE49-F238E27FC236}">
                <a16:creationId xmlns:a16="http://schemas.microsoft.com/office/drawing/2014/main" xmlns="" id="{A66EAE39-B98F-7868-3D10-9BBCE2EDF1F0}"/>
              </a:ext>
            </a:extLst>
          </p:cNvPr>
          <p:cNvPicPr>
            <a:picLocks noChangeAspect="1"/>
          </p:cNvPicPr>
          <p:nvPr/>
        </p:nvPicPr>
        <p:blipFill>
          <a:blip r:embed="rId3"/>
          <a:stretch>
            <a:fillRect/>
          </a:stretch>
        </p:blipFill>
        <p:spPr>
          <a:xfrm>
            <a:off x="12115449" y="7808817"/>
            <a:ext cx="2514951" cy="40963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815</Words>
  <Application>Microsoft Office PowerPoint</Application>
  <PresentationFormat>Custom</PresentationFormat>
  <Paragraphs>58</Paragraphs>
  <Slides>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Arial Black</vt:lpstr>
      <vt:lpstr>DFKai-SB</vt:lpstr>
      <vt:lpstr>Times New Roman</vt:lpstr>
      <vt:lpstr>Aharoni</vt:lpstr>
      <vt:lpstr>Calibri</vt:lpstr>
      <vt:lpstr>MuseoModerno Medium</vt:lpstr>
      <vt:lpstr>Source Sans Pro</vt:lpstr>
      <vt:lpstr>Source Sans Pro Bold</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4</cp:revision>
  <dcterms:created xsi:type="dcterms:W3CDTF">2024-11-12T08:43:18Z</dcterms:created>
  <dcterms:modified xsi:type="dcterms:W3CDTF">2024-11-29T09:32:38Z</dcterms:modified>
</cp:coreProperties>
</file>