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A8F5FC-788A-4B68-B327-318BE6CFE097}" type="datetimeFigureOut">
              <a:rPr lang="en-IN" smtClean="0"/>
              <a:t>06-12-2024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98188D-E388-47D1-82B7-2A73C72C6CD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81076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98188D-E388-47D1-82B7-2A73C72C6CD8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032775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98188D-E388-47D1-82B7-2A73C72C6CD8}" type="slidenum">
              <a:rPr lang="en-IN" smtClean="0"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910392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98188D-E388-47D1-82B7-2A73C72C6CD8}" type="slidenum">
              <a:rPr lang="en-IN" smtClean="0"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3023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3BF18-C9E5-4C8E-A125-DA7DDDB00AF4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D6542-7A04-4524-A7D4-A523DECDEC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59111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32F9D-CBA4-42D8-B922-FA5841AC5D0F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D6542-7A04-4524-A7D4-A523DECDEC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17042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E1D78-4C20-48F4-94C3-FBB535857E02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D6542-7A04-4524-A7D4-A523DECDECD2}" type="slidenum">
              <a:rPr lang="en-IN" smtClean="0"/>
              <a:t>‹#›</a:t>
            </a:fld>
            <a:endParaRPr lang="en-IN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680057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253AE-594B-49C9-B246-03427330A861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D6542-7A04-4524-A7D4-A523DECDEC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783282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081A7-C2CC-49FC-9C97-0C3058AAF651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D6542-7A04-4524-A7D4-A523DECDECD2}" type="slidenum">
              <a:rPr lang="en-IN" smtClean="0"/>
              <a:t>‹#›</a:t>
            </a:fld>
            <a:endParaRPr lang="en-I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655351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67A47-9452-4350-BC0E-FF93CAA8B57C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D6542-7A04-4524-A7D4-A523DECDEC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161402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18BBE-66CD-4420-A464-8FAA9176BC61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D6542-7A04-4524-A7D4-A523DECDEC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71249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EB403-94BC-44A7-9460-09E8EFF0E2A6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D6542-7A04-4524-A7D4-A523DECDEC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44845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4E66-D89D-4974-8CDB-EB4F1F13568B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D6542-7A04-4524-A7D4-A523DECDEC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09100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87168-E2C0-4A68-8185-73E987CB5962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D6542-7A04-4524-A7D4-A523DECDEC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78318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BD652-FE3B-4BE6-A082-A3FAD40A3292}" type="datetime1">
              <a:rPr lang="en-IN" smtClean="0"/>
              <a:t>06-12-2024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D6542-7A04-4524-A7D4-A523DECDEC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26142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FD215-45AE-43A2-A6D7-53CF32A634AD}" type="datetime1">
              <a:rPr lang="en-IN" smtClean="0"/>
              <a:t>06-12-2024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D6542-7A04-4524-A7D4-A523DECDEC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81289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01ED2-54D2-4897-A169-8C08C71DED30}" type="datetime1">
              <a:rPr lang="en-IN" smtClean="0"/>
              <a:t>06-12-2024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D6542-7A04-4524-A7D4-A523DECDEC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64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03D66-4DF0-4F12-9BAE-560AB872AB39}" type="datetime1">
              <a:rPr lang="en-IN" smtClean="0"/>
              <a:t>06-12-2024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D6542-7A04-4524-A7D4-A523DECDEC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21542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0EE1-B7C4-4393-8B0A-C617D6050F8F}" type="datetime1">
              <a:rPr lang="en-IN" smtClean="0"/>
              <a:t>06-12-2024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D6542-7A04-4524-A7D4-A523DECDEC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92838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0C301-F192-4662-BB4A-CAEE8E1985E3}" type="datetime1">
              <a:rPr lang="en-IN" smtClean="0"/>
              <a:t>06-12-2024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D6542-7A04-4524-A7D4-A523DECDEC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3395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988FD-697C-4F0C-978C-439A032B15AF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N"/>
              <a:t>DLL,BDU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A4D6542-7A04-4524-A7D4-A523DECDEC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53305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1F976E4-3AEE-5CA4-31CB-9F83046A87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3556" y="212077"/>
            <a:ext cx="1729477" cy="148037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045A461-7A87-9A6B-469B-DC15F950A83D}"/>
              </a:ext>
            </a:extLst>
          </p:cNvPr>
          <p:cNvSpPr txBox="1"/>
          <p:nvPr/>
        </p:nvSpPr>
        <p:spPr>
          <a:xfrm>
            <a:off x="2598173" y="212077"/>
            <a:ext cx="742089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itchFamily="65" charset="-120"/>
                <a:cs typeface="Times New Roman" panose="02020603050405020304" pitchFamily="18" charset="0"/>
              </a:rPr>
              <a:t>DEPARTMENT OF LIFELONG LEARNING</a:t>
            </a:r>
            <a:r>
              <a:rPr lang="en-US" sz="2400" b="1" dirty="0">
                <a:latin typeface="Times New Roman" panose="02020603050405020304" pitchFamily="18" charset="0"/>
                <a:ea typeface="DFKai-SB" pitchFamily="65" charset="-12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DFKai-SB" pitchFamily="65" charset="-120"/>
                <a:cs typeface="Times New Roman" panose="02020603050405020304" pitchFamily="18" charset="0"/>
              </a:rPr>
              <a:t>BHARATHIDASAN UNIVERSITY </a:t>
            </a:r>
          </a:p>
          <a:p>
            <a:pPr algn="ctr"/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DFKai-SB" pitchFamily="65" charset="-120"/>
                <a:cs typeface="Times New Roman" panose="02020603050405020304" pitchFamily="18" charset="0"/>
              </a:rPr>
              <a:t>Tiruchirappalli- 620024, </a:t>
            </a:r>
          </a:p>
          <a:p>
            <a:pPr algn="ctr"/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DFKai-SB" pitchFamily="65" charset="-120"/>
                <a:cs typeface="Times New Roman" panose="02020603050405020304" pitchFamily="18" charset="0"/>
              </a:rPr>
              <a:t>Tamil Nadu, India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6B7CC37-DDEA-FE18-2C5D-FF3BA5CFEE7F}"/>
              </a:ext>
            </a:extLst>
          </p:cNvPr>
          <p:cNvSpPr txBox="1"/>
          <p:nvPr/>
        </p:nvSpPr>
        <p:spPr>
          <a:xfrm>
            <a:off x="1723103" y="2037424"/>
            <a:ext cx="61009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Programme</a:t>
            </a:r>
            <a:r>
              <a:rPr lang="en-US" sz="1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M.A.HUMAN  RESOURCE MANAGEMENT</a:t>
            </a:r>
            <a:endParaRPr lang="en-IN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0E714AB-B57F-79F7-5AE7-92976BB2E12D}"/>
              </a:ext>
            </a:extLst>
          </p:cNvPr>
          <p:cNvSpPr txBox="1"/>
          <p:nvPr/>
        </p:nvSpPr>
        <p:spPr>
          <a:xfrm>
            <a:off x="1723103" y="2428562"/>
            <a:ext cx="610091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Course Title :KNOWLEDGE MANAGEMENT </a:t>
            </a:r>
          </a:p>
          <a:p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Course Code :22HRM4CC16</a:t>
            </a:r>
            <a:endParaRPr lang="en-US" sz="1800" dirty="0">
              <a:solidFill>
                <a:srgbClr val="FF0000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6F43CD4-3CA0-B3B2-7784-2CB11EB327D6}"/>
              </a:ext>
            </a:extLst>
          </p:cNvPr>
          <p:cNvSpPr txBox="1"/>
          <p:nvPr/>
        </p:nvSpPr>
        <p:spPr>
          <a:xfrm>
            <a:off x="2372032" y="2921334"/>
            <a:ext cx="6100916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89000" indent="-228600">
              <a:spcBef>
                <a:spcPts val="25"/>
              </a:spcBef>
            </a:pPr>
            <a:r>
              <a:rPr lang="en-US" sz="14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IN" sz="1800" b="1" dirty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31800" algn="ctr"/>
            <a:r>
              <a:rPr lang="en-US" sz="1800" b="1" kern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UNIT</a:t>
            </a:r>
            <a:r>
              <a:rPr lang="en-US" sz="1800" b="1" kern="0" spc="-25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kern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en-US" sz="1800" b="1" kern="0" spc="-15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kern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II</a:t>
            </a:r>
          </a:p>
          <a:p>
            <a:pPr marL="431800" algn="ctr"/>
            <a:r>
              <a:rPr lang="en-US" sz="1800" b="1" kern="0" spc="-1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kern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KM</a:t>
            </a:r>
            <a:r>
              <a:rPr lang="en-US" sz="1800" b="1" kern="0" spc="5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kern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Architecture</a:t>
            </a:r>
            <a:endParaRPr lang="en-IN" sz="1800" b="1" kern="0" dirty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D05F616-A013-416B-55DD-DA46B368A80E}"/>
              </a:ext>
            </a:extLst>
          </p:cNvPr>
          <p:cNvSpPr txBox="1"/>
          <p:nvPr/>
        </p:nvSpPr>
        <p:spPr>
          <a:xfrm>
            <a:off x="2824315" y="4202304"/>
            <a:ext cx="6100916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T. KUMUTHAVALLI</a:t>
            </a:r>
          </a:p>
          <a:p>
            <a:pPr algn="ctr"/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Associate Professor </a:t>
            </a:r>
          </a:p>
          <a:p>
            <a:pPr algn="ctr"/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Lifelong Learning</a:t>
            </a:r>
            <a:endParaRPr lang="en-US" sz="20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Footer Placeholder 16">
            <a:extLst>
              <a:ext uri="{FF2B5EF4-FFF2-40B4-BE49-F238E27FC236}">
                <a16:creationId xmlns:a16="http://schemas.microsoft.com/office/drawing/2014/main" id="{D1811C67-B639-BF5E-04BB-6D390CAC6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27619" y="6021112"/>
            <a:ext cx="6297612" cy="365125"/>
          </a:xfrm>
        </p:spPr>
        <p:txBody>
          <a:bodyPr/>
          <a:lstStyle/>
          <a:p>
            <a:pPr algn="ctr"/>
            <a:r>
              <a:rPr lang="en-IN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1930148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ECECC-343A-5909-A43E-032AE842E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Knowledge Capture and Codification</a:t>
            </a:r>
            <a:endParaRPr lang="en-I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CD825C-F829-0B8B-7237-78BD4441E1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171677"/>
            <a:ext cx="12792861" cy="5076723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process involves gathering knowledge and organizing it into a usable form.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Tacit and Explicit Knowledge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Tacit Knowledge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Knowledge that is personal, experiential, and hard to express or formalize (e.g., skills, insights, intuitions).</a:t>
            </a:r>
            <a:b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How a craftsman intuitively knows how to carve wood.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Explicit Knowledge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Knowledge that is documented, easily shared, and communicated (e.g., manuals, databases).</a:t>
            </a:r>
            <a:b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A company handbook detailing procedures.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Technical and Cognitive Dimensions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Technical Dimension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Focuses on tools, systems, and technologies used to capture and codify knowledge.</a:t>
            </a:r>
            <a:b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Knowledge management software, databases.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Cognitive Dimension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Emphasizes the human thought process in understanding, interpreting, and applying knowledge.</a:t>
            </a:r>
            <a:b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Mental models, frameworks, and problem-solving skills</a:t>
            </a:r>
            <a:r>
              <a:rPr lang="en-US" sz="1600" dirty="0"/>
              <a:t>.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IN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0A4CF6-3130-81D9-4B65-1E8A16C8F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26862" y="6248400"/>
            <a:ext cx="6297612" cy="365125"/>
          </a:xfrm>
        </p:spPr>
        <p:txBody>
          <a:bodyPr/>
          <a:lstStyle/>
          <a:p>
            <a:pPr algn="ctr"/>
            <a:r>
              <a:rPr lang="en-IN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1655149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010AE-B89C-8905-C826-65A9DA00D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550606"/>
            <a:ext cx="8596668" cy="717755"/>
          </a:xfrm>
        </p:spPr>
        <p:txBody>
          <a:bodyPr>
            <a:normAutofit/>
          </a:bodyPr>
          <a:lstStyle/>
          <a:p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Knowledge Creation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28DCD3-FD57-4B9B-526C-625C3B75DB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179" y="1111044"/>
            <a:ext cx="9518718" cy="54175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refers to the generation of new knowledge within an organization. Two modes influence this process: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Ontological Dimension: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Refers to the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levels of entities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involved in knowledge creation, from individual to group, organization, and inter-organizational levels.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Knowledge starts at the individual level (a new idea) and spreads through collaboration.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Epistemological Dimension: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Concerns the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types of knowledge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being created, focusing on the interplay between tacit and explicit knowledge.</a:t>
            </a:r>
          </a:p>
          <a:p>
            <a:pPr marL="0" indent="0">
              <a:buNone/>
            </a:pPr>
            <a:r>
              <a:rPr lang="en-IN" sz="2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Knowledge Conversion: SECI Model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SECI Model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(Nonaka and Takeuchi, 1995) explains how knowledge is converted between tacit and explicit forms. The four modes are: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Socialization (Tacit to Tacit)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Sharing tacit knowledge through direct interaction and shared experience.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Apprenticeship or brainstorming sessions.</a:t>
            </a:r>
          </a:p>
          <a:p>
            <a:pPr marL="0" indent="0">
              <a:buNone/>
            </a:pPr>
            <a:endParaRPr lang="en-IN" sz="24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342A91-883F-FF57-4CAB-88CCF31C3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04103" y="6312311"/>
            <a:ext cx="6297612" cy="365125"/>
          </a:xfrm>
        </p:spPr>
        <p:txBody>
          <a:bodyPr/>
          <a:lstStyle/>
          <a:p>
            <a:pPr algn="ctr"/>
            <a:r>
              <a:rPr lang="en-IN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1648688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B7B186DC-1FB2-991C-99E7-AE43B108CC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275" y="449263"/>
            <a:ext cx="10138390" cy="388143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2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Externalization (Tacit to Explicit)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Converting tacit knowledge into explicit formats like models, documents, or visuals.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Documenting a process after observing an expert.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Combination (Explicit to Explicit)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Combining explicit knowledge from different sources to create new explicit knowledge.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Integrating reports into a single strategic document.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Internalization (Explicit to Tacit)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Embedding explicit knowledge into individuals’ tacit understanding through practice or application.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Learning new methods from a training manual.</a:t>
            </a:r>
          </a:p>
          <a:p>
            <a:pPr marL="0" indent="0">
              <a:buNone/>
            </a:pPr>
            <a:r>
              <a:rPr lang="en-IN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Knowledge Spiral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B44794-C53A-1BF2-5480-74D28C19B18C}"/>
              </a:ext>
            </a:extLst>
          </p:cNvPr>
          <p:cNvSpPr txBox="1"/>
          <p:nvPr/>
        </p:nvSpPr>
        <p:spPr>
          <a:xfrm>
            <a:off x="549275" y="4517513"/>
            <a:ext cx="9082548" cy="12022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Knowledge Spiral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describes how knowledge continuously evolves and amplifies through the SECI process. 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spiral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starts at the individual level and expands through groups, organizations, and beyond, enabling ongoing learning and innovation.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62D835-25D0-5505-4F82-D3142260E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24586" y="6043612"/>
            <a:ext cx="6297612" cy="365125"/>
          </a:xfrm>
        </p:spPr>
        <p:txBody>
          <a:bodyPr/>
          <a:lstStyle/>
          <a:p>
            <a:pPr algn="ctr"/>
            <a:r>
              <a:rPr lang="en-IN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1619889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D28DB-01CE-523C-778F-C14A84E87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Knowledge Management Models</a:t>
            </a:r>
            <a:br>
              <a:rPr lang="en-IN" b="1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9DE9DC-23A3-7881-13C5-F0FDC5D7D5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60821"/>
            <a:ext cx="9410563" cy="3880773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 KM models complement the SECI model, emphasizing different facets like knowledge flow, infrastructure, and the role of leadership in fostering a knowledge-centric culture.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Wiig’s KM Cycle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Focuses on creating, organizing, distributing, and applying knowledge.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Boisot’s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I-Space Model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Explains the codification and diffusion of knowledge based on its abstraction and dissemination.</a:t>
            </a: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D43764-AB2C-9798-3EF9-48DAFEF68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90057" y="6027690"/>
            <a:ext cx="6297612" cy="365125"/>
          </a:xfrm>
        </p:spPr>
        <p:txBody>
          <a:bodyPr/>
          <a:lstStyle/>
          <a:p>
            <a:pPr algn="ctr"/>
            <a:r>
              <a:rPr lang="en-IN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402858889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</TotalTime>
  <Words>562</Words>
  <Application>Microsoft Office PowerPoint</Application>
  <PresentationFormat>Widescreen</PresentationFormat>
  <Paragraphs>56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Arial Black</vt:lpstr>
      <vt:lpstr>Calibri</vt:lpstr>
      <vt:lpstr>Times New Roman</vt:lpstr>
      <vt:lpstr>Trebuchet MS</vt:lpstr>
      <vt:lpstr>Wingdings</vt:lpstr>
      <vt:lpstr>Wingdings 3</vt:lpstr>
      <vt:lpstr>Facet</vt:lpstr>
      <vt:lpstr>PowerPoint Presentation</vt:lpstr>
      <vt:lpstr>Knowledge Capture and Codification</vt:lpstr>
      <vt:lpstr>Knowledge Creation</vt:lpstr>
      <vt:lpstr>PowerPoint Presentation</vt:lpstr>
      <vt:lpstr>Knowledge Management Models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Soundarya R</dc:creator>
  <cp:lastModifiedBy>Soundarya R</cp:lastModifiedBy>
  <cp:revision>1</cp:revision>
  <dcterms:created xsi:type="dcterms:W3CDTF">2024-12-06T10:10:09Z</dcterms:created>
  <dcterms:modified xsi:type="dcterms:W3CDTF">2024-12-06T10:37:15Z</dcterms:modified>
</cp:coreProperties>
</file>