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A4068-B450-C4B9-E0C4-25805FAEA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B4173C-ADC0-6F0E-EFD8-A965839704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5FCB3-711F-E670-7572-46270D43B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7C16-9122-485E-B8F7-4348D7BF91FA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5E111-42D0-F093-E0C8-F2E68E8FE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FFDFB8-FF22-0B3F-8368-69F8A88F2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CFEDA-D7C6-437A-B446-B5524CCC47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374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48173-E1A9-2498-268D-184C1E6FB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134FD5-E27F-FC58-9323-55AA390EB2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B01FA-9B17-2800-145C-EB96B05C3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7C16-9122-485E-B8F7-4348D7BF91FA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D85B5-19E9-922E-B3AB-B34560679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05A6E-0344-540D-BBA5-87AF53743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CFEDA-D7C6-437A-B446-B5524CCC47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9361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61A7F3-0D52-1158-CCFA-51C7950644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02E5D6-61EB-2B80-9DA8-6D7D00429D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C2EAA7-C971-D113-E1A5-4EEC0D3EE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7C16-9122-485E-B8F7-4348D7BF91FA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CB4B3-083C-AF0D-FCAD-C24513C99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70962-A619-6CB5-8CE5-CB64B1E0C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CFEDA-D7C6-437A-B446-B5524CCC47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3959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2456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625C7-9EB1-8E59-23E2-EF95BCA43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DD05F-A972-029D-CF39-9E3B8A75DF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EC869-095A-9917-30C8-C15B47EE0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7C16-9122-485E-B8F7-4348D7BF91FA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A60C8F-BD3F-3FA2-0B6C-1E6505749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7E93C-CD7A-8E9A-91FE-1EC46DF53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CFEDA-D7C6-437A-B446-B5524CCC47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1617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A5F8D-9FF8-0B76-7756-30582C577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BF78D-262B-2D4C-425D-3D913BF73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7609F-AF31-84F4-1053-F9F7430EC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7C16-9122-485E-B8F7-4348D7BF91FA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9799A-102B-C83A-4E0B-6F021CD0D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910EEE-9D23-7A69-7133-030F2D650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CFEDA-D7C6-437A-B446-B5524CCC47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836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AE535-4A09-3D60-72E0-00C327420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592B5-2A60-B996-395C-C4B92BDD59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B89577-9F44-661D-8A79-984CD8C76F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516B7A-4CE9-A86B-B75D-E5197C9FA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7C16-9122-485E-B8F7-4348D7BF91FA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6513D6-E970-9C39-1ED9-26706A194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848482-BE64-2F9B-369C-6F79D30EE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CFEDA-D7C6-437A-B446-B5524CCC47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1703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35C4B-5C9A-6CD7-7CA1-B1AE09110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C2F53-4536-0B04-3F6B-4BFF4AF70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60662F-04F5-5138-B356-D370FA6502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45F3F7-477B-689B-E377-CFAAB51572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E9CF8C-C327-A870-8F3E-11D50778DF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9960C9-A25B-68C2-B9A8-73768D636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7C16-9122-485E-B8F7-4348D7BF91FA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445654-8333-E2CA-01B1-7A984EAD7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4299C4-80E6-515A-5470-7923A4035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CFEDA-D7C6-437A-B446-B5524CCC47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5137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92CA7-848B-7609-5A2B-4D2E89ECF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DAF2D7-B799-E7C7-F6C1-0020BB73A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7C16-9122-485E-B8F7-4348D7BF91FA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B7C014-6DCC-7276-D479-27EE15CD5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BA4AA-2AE4-1369-2ABA-8D1CBEB50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CFEDA-D7C6-437A-B446-B5524CCC47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9640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269260-8B22-CB75-E167-2930416F6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7C16-9122-485E-B8F7-4348D7BF91FA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214C05-8DC2-1B69-392C-CF15E80A5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EA314-5B97-C5F7-2E21-AA59B5876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CFEDA-D7C6-437A-B446-B5524CCC47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1498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4C9EF-9113-E8A0-FED2-36BC30D00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EE1B51-DE50-7F6C-F04E-8C2F48B05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A8FAFD-C4A1-18C8-3BB8-639A0BAC02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FC4DB7-4B1B-117D-1D6E-43E6F2F2F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7C16-9122-485E-B8F7-4348D7BF91FA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272EA5-461A-F620-AEDA-A880A4C52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8AB904-E817-B658-2486-6926DCD11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CFEDA-D7C6-437A-B446-B5524CCC47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062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5BAB3-BC42-7A56-6FAD-DF867AA14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AC0A2D-CD7F-D43D-7421-3188002C92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CFF847-778A-AF87-9229-1371ACF241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96515F-750B-316B-1FCC-5203FBA08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7C16-9122-485E-B8F7-4348D7BF91FA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DF6B49-F200-6BF3-ADD6-103552CE9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9137E6-1C5F-0E84-7830-B6A2929A3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CFEDA-D7C6-437A-B446-B5524CCC47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929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16FBA9-DD37-5F32-7804-BAC21F980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80EF01-3973-BBCC-20AD-4DDC0CAFA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E9F728-7C13-922F-D0DD-3D1825B7CF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E7C16-9122-485E-B8F7-4348D7BF91FA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A20B01-8C0F-B65B-DF82-A870595267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6D7916-4B70-6617-1E5A-0B31F8DF6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CFEDA-D7C6-437A-B446-B5524CCC47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0190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509" y="343331"/>
            <a:ext cx="1928813" cy="1651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7999" y="343331"/>
            <a:ext cx="845949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300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300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3000" b="1" dirty="0" err="1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</a:t>
            </a:r>
            <a:r>
              <a:rPr lang="en-US" sz="30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- 620024, </a:t>
            </a:r>
          </a:p>
          <a:p>
            <a:pPr algn="ctr"/>
            <a:r>
              <a:rPr lang="en-US" sz="30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300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92271" y="2518494"/>
            <a:ext cx="7774983" cy="451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33" b="1" dirty="0">
                <a:solidFill>
                  <a:srgbClr val="7030A0"/>
                </a:solidFill>
              </a:rPr>
              <a:t> </a:t>
            </a:r>
            <a:r>
              <a:rPr lang="en-US" sz="2333" b="1" dirty="0" err="1">
                <a:solidFill>
                  <a:srgbClr val="7030A0"/>
                </a:solidFill>
              </a:rPr>
              <a:t>Programme</a:t>
            </a:r>
            <a:r>
              <a:rPr lang="en-US" sz="2333" b="1" dirty="0">
                <a:solidFill>
                  <a:srgbClr val="7030A0"/>
                </a:solidFill>
              </a:rPr>
              <a:t>: M.A.,HUMAN  RESOURCE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2234339" y="3044916"/>
            <a:ext cx="9761016" cy="65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33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Title : Interpersonal Relations and Soft Skills Development</a:t>
            </a:r>
          </a:p>
          <a:p>
            <a:r>
              <a:rPr lang="en-US" sz="1833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Code : 22HRM1CC6</a:t>
            </a:r>
            <a:endParaRPr lang="en-US" sz="1833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12589" y="3952067"/>
            <a:ext cx="6096000" cy="8103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 Unit-III </a:t>
            </a:r>
          </a:p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Communication Skills</a:t>
            </a:r>
          </a:p>
        </p:txBody>
      </p:sp>
      <p:sp>
        <p:nvSpPr>
          <p:cNvPr id="9" name="Rectangle 8"/>
          <p:cNvSpPr/>
          <p:nvPr/>
        </p:nvSpPr>
        <p:spPr>
          <a:xfrm>
            <a:off x="3280474" y="4920712"/>
            <a:ext cx="6096000" cy="11693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2333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2333" b="1" dirty="0">
                <a:solidFill>
                  <a:schemeClr val="accent6"/>
                </a:solidFill>
              </a:rPr>
              <a:t>Department of Lifelong Learning</a:t>
            </a:r>
            <a:endParaRPr lang="en-US" sz="2333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22786CB-E212-E82B-EE4D-DD54EB865655}"/>
              </a:ext>
            </a:extLst>
          </p:cNvPr>
          <p:cNvSpPr txBox="1"/>
          <p:nvPr/>
        </p:nvSpPr>
        <p:spPr>
          <a:xfrm>
            <a:off x="98323" y="1022555"/>
            <a:ext cx="12093677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What is Communication?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Communication</a:t>
            </a:r>
            <a:r>
              <a:rPr lang="en-US" sz="2400" dirty="0"/>
              <a:t> is the process of exchanging information, ideas, thoughts, or feelings between two or more people through speaking, writing, or other mediums.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Key Elements of Communication: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Sender</a:t>
            </a:r>
            <a:r>
              <a:rPr lang="en-US" sz="2400" dirty="0"/>
              <a:t>: The person who initiates the message.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Message</a:t>
            </a:r>
            <a:r>
              <a:rPr lang="en-US" sz="2400" dirty="0"/>
              <a:t>: The information or content that is being communicated.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Receiver</a:t>
            </a:r>
            <a:r>
              <a:rPr lang="en-US" sz="2400" dirty="0"/>
              <a:t>: The person who receives the message.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Channel</a:t>
            </a:r>
            <a:r>
              <a:rPr lang="en-US" sz="2400" dirty="0"/>
              <a:t>: The medium through which the message is transmitted (e.g., face-to-face, email, phone).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Feedback</a:t>
            </a:r>
            <a:r>
              <a:rPr lang="en-US" sz="2400" dirty="0"/>
              <a:t>: The response or reaction to the message.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Context</a:t>
            </a:r>
            <a:r>
              <a:rPr lang="en-US" sz="2400" dirty="0"/>
              <a:t>: The environment or situation in which communication occurs.</a:t>
            </a:r>
          </a:p>
        </p:txBody>
      </p:sp>
    </p:spTree>
    <p:extLst>
      <p:ext uri="{BB962C8B-B14F-4D97-AF65-F5344CB8AC3E}">
        <p14:creationId xmlns:p14="http://schemas.microsoft.com/office/powerpoint/2010/main" val="84117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4C4034E-A327-568A-EE6C-80F009CEF8A3}"/>
              </a:ext>
            </a:extLst>
          </p:cNvPr>
          <p:cNvSpPr txBox="1"/>
          <p:nvPr/>
        </p:nvSpPr>
        <p:spPr>
          <a:xfrm>
            <a:off x="206477" y="1455174"/>
            <a:ext cx="1184787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Importance of Communication Skills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Effective communication is essential</a:t>
            </a:r>
            <a:r>
              <a:rPr lang="en-US" sz="2400" dirty="0"/>
              <a:t> in personal, professional, and social contexts.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Facilitates clear understanding and reduces misunderstandings.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Builds relationships and fosters collaboration.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Increases productivity and problem-solving capabilities.</a:t>
            </a:r>
          </a:p>
        </p:txBody>
      </p:sp>
    </p:spTree>
    <p:extLst>
      <p:ext uri="{BB962C8B-B14F-4D97-AF65-F5344CB8AC3E}">
        <p14:creationId xmlns:p14="http://schemas.microsoft.com/office/powerpoint/2010/main" val="2265241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134F99-2454-610D-F711-CD622CA56E59}"/>
              </a:ext>
            </a:extLst>
          </p:cNvPr>
          <p:cNvSpPr txBox="1"/>
          <p:nvPr/>
        </p:nvSpPr>
        <p:spPr>
          <a:xfrm>
            <a:off x="540774" y="1563328"/>
            <a:ext cx="860322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3600" dirty="0"/>
              <a:t>Types of Communication</a:t>
            </a:r>
          </a:p>
          <a:p>
            <a:endParaRPr lang="en-IN" sz="3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/>
              <a:t>Verbal Communication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/>
              <a:t>Non-Verbal Communication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/>
              <a:t>Written Communication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/>
              <a:t>Visual Communication</a:t>
            </a:r>
          </a:p>
        </p:txBody>
      </p:sp>
    </p:spTree>
    <p:extLst>
      <p:ext uri="{BB962C8B-B14F-4D97-AF65-F5344CB8AC3E}">
        <p14:creationId xmlns:p14="http://schemas.microsoft.com/office/powerpoint/2010/main" val="2694824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2F6E399-C669-3BDE-E59E-7D0C2B7E2611}"/>
              </a:ext>
            </a:extLst>
          </p:cNvPr>
          <p:cNvSpPr txBox="1"/>
          <p:nvPr/>
        </p:nvSpPr>
        <p:spPr>
          <a:xfrm>
            <a:off x="0" y="1022556"/>
            <a:ext cx="12113341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Active Listening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Definition:</a:t>
            </a:r>
            <a:r>
              <a:rPr lang="en-US" sz="2400" dirty="0"/>
              <a:t> Active listening involves fully focusing, understanding, responding, and remembering what the speaker is saying.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Key Components of Active Listening: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Pay Attention:</a:t>
            </a:r>
            <a:r>
              <a:rPr lang="en-US" sz="2400" dirty="0"/>
              <a:t> Give the speaker your undivided attention.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Show that You're Listening:</a:t>
            </a:r>
            <a:r>
              <a:rPr lang="en-US" sz="2400" dirty="0"/>
              <a:t> Use non-verbal cues like nodding or maintaining eye contact.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Provide Feedback:</a:t>
            </a:r>
            <a:r>
              <a:rPr lang="en-US" sz="2400" dirty="0"/>
              <a:t> Clarify and paraphrase to ensure understanding.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Defer Judgment:</a:t>
            </a:r>
            <a:r>
              <a:rPr lang="en-US" sz="2400" dirty="0"/>
              <a:t> Avoid interrupting and allow the speaker to finish.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Respond Appropriately:</a:t>
            </a:r>
            <a:r>
              <a:rPr lang="en-US" sz="2400" dirty="0"/>
              <a:t> Give thoughtful and relevant responses.</a:t>
            </a:r>
          </a:p>
        </p:txBody>
      </p:sp>
    </p:spTree>
    <p:extLst>
      <p:ext uri="{BB962C8B-B14F-4D97-AF65-F5344CB8AC3E}">
        <p14:creationId xmlns:p14="http://schemas.microsoft.com/office/powerpoint/2010/main" val="787854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6AE37F2-EE5E-BAB2-7655-3A0F50D0455F}"/>
              </a:ext>
            </a:extLst>
          </p:cNvPr>
          <p:cNvSpPr txBox="1"/>
          <p:nvPr/>
        </p:nvSpPr>
        <p:spPr>
          <a:xfrm>
            <a:off x="167148" y="1229032"/>
            <a:ext cx="1189703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Oral Communication Skills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Definition:</a:t>
            </a:r>
            <a:r>
              <a:rPr lang="en-US" sz="2400" dirty="0"/>
              <a:t> Oral communication involves conveying messages through spoken words, whether in informal or formal settings.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Key Skills in Oral Communication: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Clarity and Conciseness:</a:t>
            </a:r>
            <a:r>
              <a:rPr lang="en-US" sz="2400" dirty="0"/>
              <a:t> Avoid jargon; get to the point quickly.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Tone and Pitch:</a:t>
            </a:r>
            <a:r>
              <a:rPr lang="en-US" sz="2400" dirty="0"/>
              <a:t> Adjust voice tone to convey meaning and emotion effectively.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Confidence:</a:t>
            </a:r>
            <a:r>
              <a:rPr lang="en-US" sz="2400" dirty="0"/>
              <a:t> Speak with confidence to gain the listener’s trust.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Engagement:</a:t>
            </a:r>
            <a:r>
              <a:rPr lang="en-US" sz="2400" dirty="0"/>
              <a:t> Encourage two-way communication to keep the audience engaged.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Pacing and Pause:</a:t>
            </a:r>
            <a:r>
              <a:rPr lang="en-US" sz="2400" dirty="0"/>
              <a:t> Use appropriate speed and pauses to emphasize important points.</a:t>
            </a:r>
          </a:p>
        </p:txBody>
      </p:sp>
    </p:spTree>
    <p:extLst>
      <p:ext uri="{BB962C8B-B14F-4D97-AF65-F5344CB8AC3E}">
        <p14:creationId xmlns:p14="http://schemas.microsoft.com/office/powerpoint/2010/main" val="142239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A047109-20E6-1D09-8836-1B5D90299EE7}"/>
              </a:ext>
            </a:extLst>
          </p:cNvPr>
          <p:cNvSpPr txBox="1"/>
          <p:nvPr/>
        </p:nvSpPr>
        <p:spPr>
          <a:xfrm>
            <a:off x="265471" y="688258"/>
            <a:ext cx="1185770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Numerical Ability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Definition:</a:t>
            </a:r>
            <a:r>
              <a:rPr lang="en-US" sz="2400" dirty="0"/>
              <a:t> Numerical ability is the capacity to understand, analyze, and solve problems using mathematical concepts and numbers.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Key Aspects of Numerical Ability: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Arithmetic:</a:t>
            </a:r>
            <a:r>
              <a:rPr lang="en-US" sz="2400" dirty="0"/>
              <a:t> Basic calculations like addition, subtraction, multiplication, and division.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Percentages and Ratios:</a:t>
            </a:r>
            <a:r>
              <a:rPr lang="en-US" sz="2400" dirty="0"/>
              <a:t> Understanding and working with proportions and comparisons.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Data Interpretation:</a:t>
            </a:r>
            <a:r>
              <a:rPr lang="en-US" sz="2400" dirty="0"/>
              <a:t> Analyzing charts, tables, and graphs to draw conclusions.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Importance in Communication: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In work environments, numerical skills are crucial for data analysis, budgeting, and financial decision-making.</a:t>
            </a:r>
          </a:p>
        </p:txBody>
      </p:sp>
    </p:spTree>
    <p:extLst>
      <p:ext uri="{BB962C8B-B14F-4D97-AF65-F5344CB8AC3E}">
        <p14:creationId xmlns:p14="http://schemas.microsoft.com/office/powerpoint/2010/main" val="2853753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E2B304-2DE1-AD5E-32D9-BC98CA4614AE}"/>
              </a:ext>
            </a:extLst>
          </p:cNvPr>
          <p:cNvSpPr txBox="1"/>
          <p:nvPr/>
        </p:nvSpPr>
        <p:spPr>
          <a:xfrm>
            <a:off x="0" y="491613"/>
            <a:ext cx="11985523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Test of Reasoning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Definition:</a:t>
            </a:r>
            <a:r>
              <a:rPr lang="en-US" sz="2400" dirty="0"/>
              <a:t> A reasoning test evaluates your ability to think logically and make sense of complex situations.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Types of Reasoning: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Verbal Reasoning:</a:t>
            </a:r>
            <a:r>
              <a:rPr lang="en-US" sz="2400" dirty="0"/>
              <a:t> Understanding and reasoning using concepts framed in words.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Non-Verbal Reasoning:</a:t>
            </a:r>
            <a:r>
              <a:rPr lang="en-US" sz="2400" dirty="0"/>
              <a:t> Solving problems using patterns, shapes, or diagrams.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Application: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Enhances problem-solving skills and the ability to understand complex ideas and arguments.</a:t>
            </a:r>
          </a:p>
        </p:txBody>
      </p:sp>
    </p:spTree>
    <p:extLst>
      <p:ext uri="{BB962C8B-B14F-4D97-AF65-F5344CB8AC3E}">
        <p14:creationId xmlns:p14="http://schemas.microsoft.com/office/powerpoint/2010/main" val="2546701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DBD8E2-FDB6-CE78-67FC-A1EE41232A39}"/>
              </a:ext>
            </a:extLst>
          </p:cNvPr>
          <p:cNvSpPr txBox="1"/>
          <p:nvPr/>
        </p:nvSpPr>
        <p:spPr>
          <a:xfrm>
            <a:off x="167148" y="993058"/>
            <a:ext cx="11926528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Conclusion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Key Takeaways: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Communication Skills</a:t>
            </a:r>
            <a:r>
              <a:rPr lang="en-US" sz="2400" dirty="0"/>
              <a:t> are essential for effective interaction in various settings—professional, social, and personal.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Active listening</a:t>
            </a:r>
            <a:r>
              <a:rPr lang="en-US" sz="2400" dirty="0"/>
              <a:t> and </a:t>
            </a:r>
            <a:r>
              <a:rPr lang="en-US" sz="2400" b="1" dirty="0"/>
              <a:t>oral communication skills</a:t>
            </a:r>
            <a:r>
              <a:rPr lang="en-US" sz="2400" dirty="0"/>
              <a:t> help in understanding and conveying messages clearly.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Non-verbal communication</a:t>
            </a:r>
            <a:r>
              <a:rPr lang="en-US" sz="2400" dirty="0"/>
              <a:t> adds depth and emotion to our spoken words.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Numerical ability</a:t>
            </a:r>
            <a:r>
              <a:rPr lang="en-US" sz="2400" dirty="0"/>
              <a:t>, </a:t>
            </a:r>
            <a:r>
              <a:rPr lang="en-US" sz="2400" b="1" dirty="0"/>
              <a:t>reasoning</a:t>
            </a:r>
            <a:r>
              <a:rPr lang="en-US" sz="2400" dirty="0"/>
              <a:t>, and </a:t>
            </a:r>
            <a:r>
              <a:rPr lang="en-US" sz="2400" b="1" dirty="0"/>
              <a:t>logical deduction</a:t>
            </a:r>
            <a:r>
              <a:rPr lang="en-US" sz="2400" dirty="0"/>
              <a:t> enhance critical thinking and problem-solving capabilities.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Improving Communication Skills</a:t>
            </a:r>
            <a:r>
              <a:rPr lang="en-US" sz="2400" dirty="0"/>
              <a:t> leads to better relationships, more effective teamwork, and greater success in personal and professional life.</a:t>
            </a:r>
          </a:p>
        </p:txBody>
      </p:sp>
    </p:spTree>
    <p:extLst>
      <p:ext uri="{BB962C8B-B14F-4D97-AF65-F5344CB8AC3E}">
        <p14:creationId xmlns:p14="http://schemas.microsoft.com/office/powerpoint/2010/main" val="3213456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619</Words>
  <Application>Microsoft Office PowerPoint</Application>
  <PresentationFormat>Widescreen</PresentationFormat>
  <Paragraphs>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Aharoni</vt:lpstr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Janaki Ramaswamy</dc:creator>
  <cp:lastModifiedBy>Janaki Ramaswamy</cp:lastModifiedBy>
  <cp:revision>1</cp:revision>
  <dcterms:created xsi:type="dcterms:W3CDTF">2024-12-07T06:45:03Z</dcterms:created>
  <dcterms:modified xsi:type="dcterms:W3CDTF">2024-12-07T06:59:57Z</dcterms:modified>
</cp:coreProperties>
</file>