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AAC78-0663-196B-5484-5653D40DE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E1521-D4B0-8ACE-066E-0AF6EDFD1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571BE-0271-F513-6FEF-B6CCF101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01410-C346-53A3-D583-94A75836E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6B0B08-7F1A-8AC8-3B21-142B2FB5E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5741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444A9-1A9C-4178-2021-7399BB47F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E4EB24-B93F-8304-1610-D09808521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1CEA9-D450-E418-EE44-0EFC5E17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B334D-800A-7634-A875-C311A571D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AACC2-283F-C0F7-BB93-F203E4608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3828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797EA-4CE6-A2DB-E7B5-7B32F6A02D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F8375-AD59-FD22-B7CB-823E9486C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CF1A3-66D2-DDD8-357C-970CE08C5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A9EF2-849B-44B8-9966-29EB43D3D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0EC6D-44E9-B2BB-6E09-446E3580E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3653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825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59AB2-B71E-45AE-A02B-D395F666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A72A2-1D15-51E0-0C82-4DC3BB32D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1C765-25A8-D2FE-9775-16008E8ED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B4A22-C06A-3F95-AFB2-1EE8860D4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8D375-8BB8-9557-9356-DEE080B8E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357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BF023-E752-F196-5C52-674CE59C0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B4ED5-3E69-4672-9174-7D35FE359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2A1F2-C946-4C2F-7182-D3E12BF78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2D7BE-E5B3-9A0C-824B-77B9F295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BD18E-680D-CEBB-C686-C0170D335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63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95802-3040-2CE7-C6B7-39F63A80A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F1BB3-8963-8615-362B-D678CA7B8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4B8EB-5E5C-9B83-1E04-4FF2CAA2F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98DC9-CDD4-A63A-4739-CCB3149AC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E2829-AF21-2059-A448-31BBEE532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0F54D-0476-9F6C-D96E-F112C7F0F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774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340C0-31F7-3860-74C8-07A6D73CC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67573-ABA4-795E-694A-A84F291C6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7D34D-91E9-8E67-012F-19D731581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5A0065-BFBD-2FD2-CF84-B765C2837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239DA2-500D-240F-FE31-CD34EC203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1F6FCF-38C8-F036-934B-C1ECC65C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75B62A-BE85-5CDA-2E64-D4D53629F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23734F-E72D-E143-EF38-6CBF9330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1070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8ADE9-EECB-2E46-49C1-A280A668D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761D0D-41DF-52EA-2A32-A8E8AA77A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10E3F-F0BF-A8E8-7A85-3DD999C0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90A5E0-4408-1F19-B498-5B239D5C8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732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146F6B-4C30-58AA-FC03-3571E0EE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435AEF-9D74-8A89-E6EA-BC3786345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A4432-02E3-E0EC-4D94-31D250B4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5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1A30-560E-ABCD-AA09-3CA5FEF61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A1B26-7CD0-F1CB-5329-AAFDEB597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1ACB7-2D03-74AC-4C2E-F5F3C9F6A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B80B-D015-5F31-BA7D-7D7D7F52B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C61ABD-C21B-35EE-4A1F-653550F3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90F5E-04E2-B318-8E6A-DD402EFE7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647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6C30B-EBC1-5CB4-577E-BD8826D3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7D558B-5697-2CC8-748D-D4E50B185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57946D-0241-F21C-5170-D8CB6426C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4A0F71-D31A-6229-65B5-28764B33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EC1C4-72BD-F15A-498A-3C81D03E8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D66153-981D-EAD3-D2FC-7B63FEB3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069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A7241-DFD5-0C5A-702A-7E2629A0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007E5-EA61-3061-C807-7B8F9610A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2B326-6785-72B8-3BED-250F9562A0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1B28B-CCA6-4F6E-80E0-2459F8EE977F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78F76-7166-66DA-204D-D8FF97E13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F0346-2743-E237-E8BA-545D42C14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F87F7-2370-4ECB-8A99-529301C0A6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651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7999" y="343331"/>
            <a:ext cx="8459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30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30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3000" b="1" dirty="0" err="1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</a:t>
            </a:r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- 620024, </a:t>
            </a:r>
          </a:p>
          <a:p>
            <a:pPr algn="ctr"/>
            <a:r>
              <a:rPr lang="en-US" sz="30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30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2271" y="2518494"/>
            <a:ext cx="7774983" cy="451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sz="2333" b="1" dirty="0" err="1">
                <a:solidFill>
                  <a:srgbClr val="7030A0"/>
                </a:solidFill>
              </a:rPr>
              <a:t>Programme</a:t>
            </a:r>
            <a:r>
              <a:rPr lang="en-US" sz="2333" b="1" dirty="0">
                <a:solidFill>
                  <a:srgbClr val="7030A0"/>
                </a:solidFill>
              </a:rPr>
              <a:t>: M.A.,HUMAN  RESOURCE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4339" y="3044916"/>
            <a:ext cx="10341119" cy="65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Title : Interpersonal Relations and Soft Skills Development</a:t>
            </a:r>
          </a:p>
          <a:p>
            <a:r>
              <a:rPr lang="en-US" sz="1833" b="1" dirty="0">
                <a:solidFill>
                  <a:srgbClr val="FF0000"/>
                </a:solidFill>
                <a:latin typeface="Arial Black" pitchFamily="34" charset="0"/>
                <a:cs typeface="Aharoni" pitchFamily="2" charset="-79"/>
              </a:rPr>
              <a:t>Course Code : 22HRM1CC6</a:t>
            </a:r>
            <a:endParaRPr lang="en-US" sz="1833" dirty="0">
              <a:solidFill>
                <a:srgbClr val="FF0000"/>
              </a:solidFill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12589" y="3952067"/>
            <a:ext cx="6096000" cy="810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 Unit-II</a:t>
            </a:r>
          </a:p>
          <a:p>
            <a:pPr algn="ctr"/>
            <a:r>
              <a:rPr lang="en-US" sz="2333" b="1" dirty="0">
                <a:solidFill>
                  <a:srgbClr val="7030A0"/>
                </a:solidFill>
                <a:latin typeface="Arial Black" pitchFamily="34" charset="0"/>
              </a:rPr>
              <a:t>Social Psychology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0474" y="4920712"/>
            <a:ext cx="6096000" cy="11693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333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333" b="1" dirty="0">
                <a:solidFill>
                  <a:schemeClr val="accent6"/>
                </a:solidFill>
              </a:rPr>
              <a:t>Department of Lifelong Learning</a:t>
            </a:r>
            <a:endParaRPr lang="en-US" sz="2333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F8BB0B-1CF7-F739-44A1-96DBF128A603}"/>
              </a:ext>
            </a:extLst>
          </p:cNvPr>
          <p:cNvSpPr txBox="1"/>
          <p:nvPr/>
        </p:nvSpPr>
        <p:spPr>
          <a:xfrm>
            <a:off x="0" y="481782"/>
            <a:ext cx="1212317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Conclusion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Takeaways: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Human behavior</a:t>
            </a:r>
            <a:r>
              <a:rPr lang="en-US" sz="2400" dirty="0"/>
              <a:t> is shaped by both individual factors and social influences, such as norms, roles, and group dynamics.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The </a:t>
            </a:r>
            <a:r>
              <a:rPr lang="en-US" sz="2400" b="1" dirty="0"/>
              <a:t>evolution of human relationships</a:t>
            </a:r>
            <a:r>
              <a:rPr lang="en-US" sz="2400" dirty="0"/>
              <a:t> has been driven by the need for survival, cooperation, and reproduction.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Commitment</a:t>
            </a:r>
            <a:r>
              <a:rPr lang="en-US" sz="2400" dirty="0"/>
              <a:t> is the foundation of lasting relationships and requires trust, communication, and shared goals.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Importance of Social Psychology: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By understanding the psychological underpinnings of human behavior and relationships, we can improve our social interactions and build stronger, more meaningful connections.</a:t>
            </a:r>
          </a:p>
        </p:txBody>
      </p:sp>
    </p:spTree>
    <p:extLst>
      <p:ext uri="{BB962C8B-B14F-4D97-AF65-F5344CB8AC3E}">
        <p14:creationId xmlns:p14="http://schemas.microsoft.com/office/powerpoint/2010/main" val="892518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BF6F4D-F61A-8F0E-F79E-C18946FB91F6}"/>
              </a:ext>
            </a:extLst>
          </p:cNvPr>
          <p:cNvSpPr txBox="1"/>
          <p:nvPr/>
        </p:nvSpPr>
        <p:spPr>
          <a:xfrm>
            <a:off x="167148" y="1317522"/>
            <a:ext cx="1202485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Social Psychology?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Social Psychology is the scientific study of how individuals think, feel, and behave in social situations.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Focuses on how people are influenced by the real, imagined, or implied presence of others.</a:t>
            </a:r>
          </a:p>
        </p:txBody>
      </p:sp>
    </p:spTree>
    <p:extLst>
      <p:ext uri="{BB962C8B-B14F-4D97-AF65-F5344CB8AC3E}">
        <p14:creationId xmlns:p14="http://schemas.microsoft.com/office/powerpoint/2010/main" val="273849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B0D7A5-D7F0-971A-C8DE-DD6193E5424E}"/>
              </a:ext>
            </a:extLst>
          </p:cNvPr>
          <p:cNvSpPr txBox="1"/>
          <p:nvPr/>
        </p:nvSpPr>
        <p:spPr>
          <a:xfrm>
            <a:off x="147484" y="481781"/>
            <a:ext cx="1184787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Factors Influencing Human Behavior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Social Norms: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Accepted behaviors in a society or group.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Influence how we act in public or private settings.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Conformity and Obedience: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People tend to conform to group norms (peer pressure).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Obedience to authority figures can alter behavior (e.g., Milgram's experiment).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Social Roles: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Individuals adopt roles in social contexts (e.g., student, parent, employee) that guide their behavior.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Social Identity: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The way individuals define themselves in relation to the groups they belong to (e.g., cultural, religious, gender identitie</a:t>
            </a:r>
            <a:r>
              <a:rPr lang="en-US" dirty="0"/>
              <a:t>s).</a:t>
            </a:r>
          </a:p>
        </p:txBody>
      </p:sp>
    </p:spTree>
    <p:extLst>
      <p:ext uri="{BB962C8B-B14F-4D97-AF65-F5344CB8AC3E}">
        <p14:creationId xmlns:p14="http://schemas.microsoft.com/office/powerpoint/2010/main" val="250523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1C2C05-16AD-A6BE-6609-8E110CD299D4}"/>
              </a:ext>
            </a:extLst>
          </p:cNvPr>
          <p:cNvSpPr txBox="1"/>
          <p:nvPr/>
        </p:nvSpPr>
        <p:spPr>
          <a:xfrm>
            <a:off x="196645" y="334298"/>
            <a:ext cx="12064181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Theories of Human Behavior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Theories of Aggression:</a:t>
            </a:r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Frustration-Aggression Hypothesis:</a:t>
            </a:r>
            <a:r>
              <a:rPr lang="en-US" sz="2400" dirty="0"/>
              <a:t> Frustration leads to aggression.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Social Learning Theory:</a:t>
            </a:r>
            <a:r>
              <a:rPr lang="en-US" sz="2400" dirty="0"/>
              <a:t> Aggression can be learned through observation of others.</a:t>
            </a:r>
          </a:p>
          <a:p>
            <a:pPr marL="742950" lvl="1" indent="-285750"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Attribution Theory:</a:t>
            </a:r>
          </a:p>
          <a:p>
            <a:pPr>
              <a:buFont typeface="+mj-lt"/>
              <a:buAutoNum type="arabicPeriod"/>
            </a:pP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How we explain others' behaviors (internal vs. external causes).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People often attribute success to internal factors (ability) and failure to external factors (luck).</a:t>
            </a:r>
          </a:p>
          <a:p>
            <a:pPr marL="742950" lvl="1" indent="-285750">
              <a:buFont typeface="+mj-lt"/>
              <a:buAutoNum type="arabicPeriod"/>
            </a:pP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Cognitive Dissonance Theory (Festinger):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We experience discomfort when our beliefs conflict with our behaviors, leading us to change one or the other.</a:t>
            </a:r>
          </a:p>
        </p:txBody>
      </p:sp>
    </p:spTree>
    <p:extLst>
      <p:ext uri="{BB962C8B-B14F-4D97-AF65-F5344CB8AC3E}">
        <p14:creationId xmlns:p14="http://schemas.microsoft.com/office/powerpoint/2010/main" val="275491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1E0CE9-3CD9-FC1B-D926-7E3D9AEFDD2E}"/>
              </a:ext>
            </a:extLst>
          </p:cNvPr>
          <p:cNvSpPr txBox="1"/>
          <p:nvPr/>
        </p:nvSpPr>
        <p:spPr>
          <a:xfrm>
            <a:off x="0" y="796413"/>
            <a:ext cx="12192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Human Behavior and Evolution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Evolutionary Perspective on Human Behavior: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Human behaviors, especially in social contexts, have evolved to increase survival and reproductive success.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Key Evolutionary Concepts: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Reciprocal Altruism:</a:t>
            </a:r>
            <a:r>
              <a:rPr lang="en-US" sz="2400" dirty="0"/>
              <a:t> Helping others with the expectation that they will help you in return.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Kin Selection:</a:t>
            </a:r>
            <a:r>
              <a:rPr lang="en-US" sz="2400" dirty="0"/>
              <a:t> The idea that individuals are more likely to help those who are genetically related to them.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Mate Selection and Pair Bonding:</a:t>
            </a:r>
            <a:r>
              <a:rPr lang="en-US" sz="2400" dirty="0"/>
              <a:t> Evolution of romantic relationships as a strategy for raising offspring.</a:t>
            </a:r>
          </a:p>
        </p:txBody>
      </p:sp>
    </p:spTree>
    <p:extLst>
      <p:ext uri="{BB962C8B-B14F-4D97-AF65-F5344CB8AC3E}">
        <p14:creationId xmlns:p14="http://schemas.microsoft.com/office/powerpoint/2010/main" val="340099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F131F5-20B3-A959-9D9E-C9EAD37A439C}"/>
              </a:ext>
            </a:extLst>
          </p:cNvPr>
          <p:cNvSpPr txBox="1"/>
          <p:nvPr/>
        </p:nvSpPr>
        <p:spPr>
          <a:xfrm>
            <a:off x="245806" y="1936955"/>
            <a:ext cx="11582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Commitment?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Commitment refers to the dedication or attachment to a relationship, cause, or goal.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involves maintaining and nurturing a relationship despite challenges or obstacles.</a:t>
            </a:r>
          </a:p>
        </p:txBody>
      </p:sp>
    </p:spTree>
    <p:extLst>
      <p:ext uri="{BB962C8B-B14F-4D97-AF65-F5344CB8AC3E}">
        <p14:creationId xmlns:p14="http://schemas.microsoft.com/office/powerpoint/2010/main" val="1977217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C6843E-AAC6-F0F4-5FE7-61427B0C7318}"/>
              </a:ext>
            </a:extLst>
          </p:cNvPr>
          <p:cNvSpPr txBox="1"/>
          <p:nvPr/>
        </p:nvSpPr>
        <p:spPr>
          <a:xfrm>
            <a:off x="147484" y="1877960"/>
            <a:ext cx="114447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What is Commitment?</a:t>
            </a:r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Definition: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Commitment refers to the dedication or attachment to a relationship, cause, or goal.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It involves maintaining and nurturing a relationship despite challenges or obstacles.</a:t>
            </a:r>
          </a:p>
        </p:txBody>
      </p:sp>
    </p:spTree>
    <p:extLst>
      <p:ext uri="{BB962C8B-B14F-4D97-AF65-F5344CB8AC3E}">
        <p14:creationId xmlns:p14="http://schemas.microsoft.com/office/powerpoint/2010/main" val="365876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F275A0-2998-1B20-AE56-75EC251537D9}"/>
              </a:ext>
            </a:extLst>
          </p:cNvPr>
          <p:cNvSpPr txBox="1"/>
          <p:nvPr/>
        </p:nvSpPr>
        <p:spPr>
          <a:xfrm>
            <a:off x="157316" y="973394"/>
            <a:ext cx="120346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Theories of Commitment in Relationships</a:t>
            </a:r>
          </a:p>
          <a:p>
            <a:endParaRPr lang="en-US" sz="36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Sternberg’s Triangular Theory of Love: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Intimacy:</a:t>
            </a:r>
            <a:r>
              <a:rPr lang="en-US" sz="2400" dirty="0"/>
              <a:t> Emotional closeness and connection.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Passion:</a:t>
            </a:r>
            <a:r>
              <a:rPr lang="en-US" sz="2400" dirty="0"/>
              <a:t> Physical attraction and sexual desire.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Commitment:</a:t>
            </a:r>
            <a:r>
              <a:rPr lang="en-US" sz="2400" dirty="0"/>
              <a:t> The decision to maintain the relationship.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b="1" dirty="0"/>
              <a:t>Complete Love:</a:t>
            </a:r>
            <a:r>
              <a:rPr lang="en-US" sz="2400" dirty="0"/>
              <a:t> When all three components (intimacy, passion, and commitment) are present.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Social Exchange Theory: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People weigh the costs and benefits of relationships and are more likely to remain committed when rewards outweigh costs.</a:t>
            </a:r>
          </a:p>
        </p:txBody>
      </p:sp>
    </p:spTree>
    <p:extLst>
      <p:ext uri="{BB962C8B-B14F-4D97-AF65-F5344CB8AC3E}">
        <p14:creationId xmlns:p14="http://schemas.microsoft.com/office/powerpoint/2010/main" val="1823987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B7604E-3C0B-969D-13A5-CF5546095961}"/>
              </a:ext>
            </a:extLst>
          </p:cNvPr>
          <p:cNvSpPr txBox="1"/>
          <p:nvPr/>
        </p:nvSpPr>
        <p:spPr>
          <a:xfrm>
            <a:off x="0" y="353961"/>
            <a:ext cx="11720051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Maintaining Commitment in Relationships</a:t>
            </a:r>
          </a:p>
          <a:p>
            <a:endParaRPr lang="en-US" sz="3600" b="1" dirty="0"/>
          </a:p>
          <a:p>
            <a:endParaRPr lang="en-US" sz="3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Strategies for Strengthening Commitment: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Conflict Resolution Skills: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Resolve disagreements constructively rather than avoiding them.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Quality Time: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Spending time together helps build intimacy and emotional connection.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Regular Check-ins: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Regularly reassess goals and values to ensure alignment.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/>
              <a:t>Expressing Gratitude:</a:t>
            </a:r>
            <a:endParaRPr lang="en-US" sz="2400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2400" dirty="0"/>
              <a:t>Appreciating each other’s contributions fosters a sense of worth and commitment.</a:t>
            </a:r>
          </a:p>
        </p:txBody>
      </p:sp>
    </p:spTree>
    <p:extLst>
      <p:ext uri="{BB962C8B-B14F-4D97-AF65-F5344CB8AC3E}">
        <p14:creationId xmlns:p14="http://schemas.microsoft.com/office/powerpoint/2010/main" val="2564651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674</Words>
  <Application>Microsoft Office PowerPoint</Application>
  <PresentationFormat>Widescreen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Aharoni</vt:lpstr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Janaki Ramaswamy</dc:creator>
  <cp:lastModifiedBy>Janaki Ramaswamy</cp:lastModifiedBy>
  <cp:revision>1</cp:revision>
  <dcterms:created xsi:type="dcterms:W3CDTF">2024-12-07T06:30:40Z</dcterms:created>
  <dcterms:modified xsi:type="dcterms:W3CDTF">2024-12-07T06:43:34Z</dcterms:modified>
</cp:coreProperties>
</file>