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Arial Black" panose="020B0A04020102020204" pitchFamily="34" charset="0"/>
      <p:bold r:id="rId11"/>
    </p:embeddedFont>
    <p:embeddedFont>
      <p:font typeface="Gelasio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lasio Semi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33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6280190" y="58384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A24E4-9C75-CC38-BE1A-ED983110A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78" y="264341"/>
            <a:ext cx="1729477" cy="14803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04041" y="279032"/>
            <a:ext cx="7821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DEPARTMENT OF LIFELONG LEARNING</a:t>
            </a:r>
            <a:r>
              <a:rPr lang="en-US" sz="2400" b="1" dirty="0"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Tamil Nadu, India </a:t>
            </a:r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36171" y="2148631"/>
            <a:ext cx="6092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M.A.HUMAN  RESOURCE MANAGEMENT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6171" y="2598712"/>
            <a:ext cx="73152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Title :Information Technology for Managers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Code :22HRM4CC18</a:t>
            </a:r>
            <a:endParaRPr lang="en-US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70986" y="3601365"/>
            <a:ext cx="3280385" cy="7873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31800" algn="ctr">
              <a:spcBef>
                <a:spcPts val="1055"/>
              </a:spcBef>
              <a:spcAft>
                <a:spcPts val="0"/>
              </a:spcAft>
            </a:pP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b="1" kern="0" spc="-2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b="1" kern="0" spc="-2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kern="0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>
              <a:spcBef>
                <a:spcPts val="1055"/>
              </a:spcBef>
              <a:spcAft>
                <a:spcPts val="0"/>
              </a:spcAft>
            </a:pPr>
            <a:r>
              <a:rPr lang="en-US" b="1" kern="0" spc="-5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Internet</a:t>
            </a:r>
            <a:r>
              <a:rPr lang="en-US" b="1" kern="0" spc="-5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kern="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e-governance</a:t>
            </a:r>
            <a:endParaRPr lang="en-IN" b="1" kern="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70944" y="4551761"/>
            <a:ext cx="73152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Lifelong Learning</a:t>
            </a:r>
            <a:endParaRPr lang="en-US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22609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Internet, Intranet, and Extranet: The Foundation of Connectivity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Internet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88287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 global network connecting billions of devices and users. It's the public access point to information and services.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Intranet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88287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 private network within an organization, used for internal communication, collaboration, and data sharing.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07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Extranet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88287"/>
            <a:ext cx="397811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 secure network that allows controlled access to external partners, like suppliers or customers. It's a bridge between the organization and its external world.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Email: The Cornerstone of Digital Communication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968693" y="3386138"/>
            <a:ext cx="16049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Addresses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791545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Each user has a unique email address for sending and receiving messages.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9" name="Text 6"/>
          <p:cNvSpPr/>
          <p:nvPr/>
        </p:nvSpPr>
        <p:spPr>
          <a:xfrm>
            <a:off x="4837509" y="3386138"/>
            <a:ext cx="20621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Attachments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79154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Files can be attached to emails, enabling the sharing of documents and other data.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7251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EE8DD"/>
          </a:solidFill>
          <a:ln/>
        </p:spPr>
      </p:sp>
      <p:sp>
        <p:nvSpPr>
          <p:cNvPr id="13" name="Text 10"/>
          <p:cNvSpPr/>
          <p:nvPr/>
        </p:nvSpPr>
        <p:spPr>
          <a:xfrm>
            <a:off x="946428" y="5810131"/>
            <a:ext cx="205026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725120"/>
            <a:ext cx="30439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Account Management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215539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Users can manage their email accounts, setting up filters, managing contacts, and adjusting settings.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9509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Web Mail and File Sharing: Expanding Communication Horizons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4161592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9553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Web Mail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5445800"/>
            <a:ext cx="360807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Access email accounts through web browsers, simplifying access on different devices.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8421" y="4161592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28421" y="49553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File Sharing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28421" y="5445800"/>
            <a:ext cx="360818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Cloud-based platforms allow sharing of files with colleagues or clients, increasing efficiency.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47882"/>
            <a:ext cx="7556421" cy="2835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Computer Viruses and Antivirus Software: Protecting Your Digital Assets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4323159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EEE8DD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45499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Viruses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5040392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Malicious software that can replicate itself and damage computer systems. They often spread through email attachments or downloads.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4323159"/>
            <a:ext cx="3664863" cy="2758559"/>
          </a:xfrm>
          <a:prstGeom prst="roundRect">
            <a:avLst>
              <a:gd name="adj" fmla="val 1233"/>
            </a:avLst>
          </a:prstGeom>
          <a:solidFill>
            <a:srgbClr val="EEE8DD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45499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Antivirus Software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5040392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Software that protects computers from viruses by detecting and removing threats, ensuring data security.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5807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4260" y="3242786"/>
            <a:ext cx="13141881" cy="132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E-Government: Bringing Government Services Online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744260" y="5209699"/>
            <a:ext cx="13141881" cy="22860"/>
          </a:xfrm>
          <a:prstGeom prst="roundRect">
            <a:avLst>
              <a:gd name="adj" fmla="val 139535"/>
            </a:avLst>
          </a:prstGeom>
          <a:solidFill>
            <a:srgbClr val="D4CEC3"/>
          </a:solidFill>
          <a:ln/>
        </p:spPr>
      </p:sp>
      <p:sp>
        <p:nvSpPr>
          <p:cNvPr id="5" name="Shape 2"/>
          <p:cNvSpPr/>
          <p:nvPr/>
        </p:nvSpPr>
        <p:spPr>
          <a:xfrm>
            <a:off x="2852261" y="5209699"/>
            <a:ext cx="22860" cy="744260"/>
          </a:xfrm>
          <a:prstGeom prst="roundRect">
            <a:avLst>
              <a:gd name="adj" fmla="val 139535"/>
            </a:avLst>
          </a:prstGeom>
          <a:solidFill>
            <a:srgbClr val="D4CEC3"/>
          </a:solidFill>
          <a:ln/>
        </p:spPr>
      </p:sp>
      <p:sp>
        <p:nvSpPr>
          <p:cNvPr id="6" name="Shape 3"/>
          <p:cNvSpPr/>
          <p:nvPr/>
        </p:nvSpPr>
        <p:spPr>
          <a:xfrm>
            <a:off x="2624495" y="4970502"/>
            <a:ext cx="478393" cy="478393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7" name="Text 4"/>
          <p:cNvSpPr/>
          <p:nvPr/>
        </p:nvSpPr>
        <p:spPr>
          <a:xfrm>
            <a:off x="2788444" y="5050155"/>
            <a:ext cx="150495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500" dirty="0"/>
          </a:p>
        </p:txBody>
      </p:sp>
      <p:sp>
        <p:nvSpPr>
          <p:cNvPr id="8" name="Text 5"/>
          <p:cNvSpPr/>
          <p:nvPr/>
        </p:nvSpPr>
        <p:spPr>
          <a:xfrm>
            <a:off x="1534597" y="6166604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Transparency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956905" y="6626423"/>
            <a:ext cx="3813572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Citizens have access to government information and processes, fostering trust and accountability.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303770" y="5209699"/>
            <a:ext cx="22860" cy="744260"/>
          </a:xfrm>
          <a:prstGeom prst="roundRect">
            <a:avLst>
              <a:gd name="adj" fmla="val 139535"/>
            </a:avLst>
          </a:prstGeom>
          <a:solidFill>
            <a:srgbClr val="D4CEC3"/>
          </a:solidFill>
          <a:ln/>
        </p:spPr>
      </p:sp>
      <p:sp>
        <p:nvSpPr>
          <p:cNvPr id="11" name="Shape 8"/>
          <p:cNvSpPr/>
          <p:nvPr/>
        </p:nvSpPr>
        <p:spPr>
          <a:xfrm>
            <a:off x="7076003" y="4970502"/>
            <a:ext cx="478393" cy="478393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2" name="Text 9"/>
          <p:cNvSpPr/>
          <p:nvPr/>
        </p:nvSpPr>
        <p:spPr>
          <a:xfrm>
            <a:off x="7218521" y="5050155"/>
            <a:ext cx="193358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500" dirty="0"/>
          </a:p>
        </p:txBody>
      </p:sp>
      <p:sp>
        <p:nvSpPr>
          <p:cNvPr id="13" name="Text 10"/>
          <p:cNvSpPr/>
          <p:nvPr/>
        </p:nvSpPr>
        <p:spPr>
          <a:xfrm>
            <a:off x="5986105" y="6166604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Efficiency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5408414" y="6626423"/>
            <a:ext cx="3813572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Streamlines government operations, reducing paperwork and time for both citizens and officials.</a:t>
            </a:r>
            <a:endParaRPr lang="en-US" sz="1650" dirty="0"/>
          </a:p>
        </p:txBody>
      </p:sp>
      <p:sp>
        <p:nvSpPr>
          <p:cNvPr id="15" name="Shape 12"/>
          <p:cNvSpPr/>
          <p:nvPr/>
        </p:nvSpPr>
        <p:spPr>
          <a:xfrm>
            <a:off x="11755279" y="5209699"/>
            <a:ext cx="22860" cy="744260"/>
          </a:xfrm>
          <a:prstGeom prst="roundRect">
            <a:avLst>
              <a:gd name="adj" fmla="val 139535"/>
            </a:avLst>
          </a:prstGeom>
          <a:solidFill>
            <a:srgbClr val="D4CEC3"/>
          </a:solidFill>
          <a:ln/>
        </p:spPr>
      </p:sp>
      <p:sp>
        <p:nvSpPr>
          <p:cNvPr id="16" name="Shape 13"/>
          <p:cNvSpPr/>
          <p:nvPr/>
        </p:nvSpPr>
        <p:spPr>
          <a:xfrm>
            <a:off x="11527512" y="4970502"/>
            <a:ext cx="478393" cy="478393"/>
          </a:xfrm>
          <a:prstGeom prst="roundRect">
            <a:avLst>
              <a:gd name="adj" fmla="val 6668"/>
            </a:avLst>
          </a:prstGeom>
          <a:solidFill>
            <a:srgbClr val="EEE8DD"/>
          </a:solidFill>
          <a:ln/>
        </p:spPr>
      </p:sp>
      <p:sp>
        <p:nvSpPr>
          <p:cNvPr id="17" name="Text 14"/>
          <p:cNvSpPr/>
          <p:nvPr/>
        </p:nvSpPr>
        <p:spPr>
          <a:xfrm>
            <a:off x="11670506" y="5050155"/>
            <a:ext cx="192286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5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500" dirty="0"/>
          </a:p>
        </p:txBody>
      </p:sp>
      <p:sp>
        <p:nvSpPr>
          <p:cNvPr id="18" name="Text 15"/>
          <p:cNvSpPr/>
          <p:nvPr/>
        </p:nvSpPr>
        <p:spPr>
          <a:xfrm>
            <a:off x="10437614" y="6166604"/>
            <a:ext cx="2658070" cy="3323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0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Accessibility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9859923" y="6626423"/>
            <a:ext cx="3813572" cy="10204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16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Government services are available anytime, anywhere, bridging the gap between citizens and services.</a:t>
            </a:r>
            <a:endParaRPr lang="en-US" sz="16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42474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E-Administration, E-Services, and Mobile Government: Delivering Services Digitally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13660"/>
            <a:ext cx="2173724" cy="1306949"/>
          </a:xfrm>
          <a:prstGeom prst="roundRect">
            <a:avLst>
              <a:gd name="adj" fmla="val 2603"/>
            </a:avLst>
          </a:prstGeom>
          <a:solidFill>
            <a:srgbClr val="EEE8DD"/>
          </a:solidFill>
          <a:ln/>
        </p:spPr>
      </p:sp>
      <p:sp>
        <p:nvSpPr>
          <p:cNvPr id="4" name="Text 2"/>
          <p:cNvSpPr/>
          <p:nvPr/>
        </p:nvSpPr>
        <p:spPr>
          <a:xfrm>
            <a:off x="1020604" y="3040380"/>
            <a:ext cx="13370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84047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E-Administration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0893"/>
            <a:ext cx="933223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Government departments using technology to manage their internal processes and resources.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05369"/>
            <a:ext cx="10642402" cy="15240"/>
          </a:xfrm>
          <a:prstGeom prst="roundRect">
            <a:avLst>
              <a:gd name="adj" fmla="val 223256"/>
            </a:avLst>
          </a:prstGeom>
          <a:solidFill>
            <a:srgbClr val="D4CEC3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33957"/>
            <a:ext cx="4347567" cy="1669852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9" name="Text 7"/>
          <p:cNvSpPr/>
          <p:nvPr/>
        </p:nvSpPr>
        <p:spPr>
          <a:xfrm>
            <a:off x="1020604" y="4642128"/>
            <a:ext cx="171807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42607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E-Services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1189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Online platforms for citizens to access government services like tax filing, passport applications, and more.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688568"/>
            <a:ext cx="8468558" cy="15240"/>
          </a:xfrm>
          <a:prstGeom prst="roundRect">
            <a:avLst>
              <a:gd name="adj" fmla="val 223256"/>
            </a:avLst>
          </a:prstGeom>
          <a:solidFill>
            <a:srgbClr val="D4CEC3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817156"/>
            <a:ext cx="6521410" cy="1669852"/>
          </a:xfrm>
          <a:prstGeom prst="roundRect">
            <a:avLst>
              <a:gd name="adj" fmla="val 2038"/>
            </a:avLst>
          </a:prstGeom>
          <a:solidFill>
            <a:srgbClr val="EEE8DD"/>
          </a:solidFill>
          <a:ln/>
        </p:spPr>
      </p:sp>
      <p:sp>
        <p:nvSpPr>
          <p:cNvPr id="14" name="Text 12"/>
          <p:cNvSpPr/>
          <p:nvPr/>
        </p:nvSpPr>
        <p:spPr>
          <a:xfrm>
            <a:off x="1020604" y="6425327"/>
            <a:ext cx="17085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60439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Mobile Government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534388"/>
            <a:ext cx="606778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Government services optimized for mobile devices, ensuring access through smartphones and tablets.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153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4255" y="3384232"/>
            <a:ext cx="13221891" cy="1257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dirty="0">
                <a:solidFill>
                  <a:srgbClr val="484237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IT Act, E-Filing, and E-Governance Implementations: Shaping the Future of Governance</a:t>
            </a:r>
            <a:endParaRPr lang="en-US" sz="3950" dirty="0"/>
          </a:p>
        </p:txBody>
      </p:sp>
      <p:sp>
        <p:nvSpPr>
          <p:cNvPr id="4" name="Text 1"/>
          <p:cNvSpPr/>
          <p:nvPr/>
        </p:nvSpPr>
        <p:spPr>
          <a:xfrm>
            <a:off x="704255" y="5044202"/>
            <a:ext cx="4206002" cy="664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1</a:t>
            </a:r>
            <a:endParaRPr lang="en-US" sz="5200" dirty="0"/>
          </a:p>
        </p:txBody>
      </p:sp>
      <p:sp>
        <p:nvSpPr>
          <p:cNvPr id="5" name="Text 2"/>
          <p:cNvSpPr/>
          <p:nvPr/>
        </p:nvSpPr>
        <p:spPr>
          <a:xfrm>
            <a:off x="1549598" y="5959673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IT Act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704255" y="6394847"/>
            <a:ext cx="4206002" cy="643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Provides the legal framework for e-governance, regulating online activities and data protection.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5212080" y="5044202"/>
            <a:ext cx="4206121" cy="664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2</a:t>
            </a:r>
            <a:endParaRPr lang="en-US" sz="5200" dirty="0"/>
          </a:p>
        </p:txBody>
      </p:sp>
      <p:sp>
        <p:nvSpPr>
          <p:cNvPr id="8" name="Text 5"/>
          <p:cNvSpPr/>
          <p:nvPr/>
        </p:nvSpPr>
        <p:spPr>
          <a:xfrm>
            <a:off x="6057424" y="5959673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E-Filing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5212080" y="6394847"/>
            <a:ext cx="4206121" cy="965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Digital submission of documents, simplifying administrative processes and reducing paperwork.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9720024" y="5044202"/>
            <a:ext cx="4206121" cy="6640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200"/>
              </a:lnSpc>
              <a:buNone/>
            </a:pPr>
            <a:r>
              <a:rPr lang="en-US" sz="520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3</a:t>
            </a:r>
            <a:endParaRPr lang="en-US" sz="5200" dirty="0"/>
          </a:p>
        </p:txBody>
      </p:sp>
      <p:sp>
        <p:nvSpPr>
          <p:cNvPr id="11" name="Text 8"/>
          <p:cNvSpPr/>
          <p:nvPr/>
        </p:nvSpPr>
        <p:spPr>
          <a:xfrm>
            <a:off x="10565368" y="5959673"/>
            <a:ext cx="2515314" cy="3144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dirty="0">
                <a:solidFill>
                  <a:srgbClr val="746558"/>
                </a:solidFill>
                <a:latin typeface="Gelasio Semi Bold" pitchFamily="34" charset="0"/>
                <a:ea typeface="Gelasio Semi Bold" pitchFamily="34" charset="-122"/>
                <a:cs typeface="Gelasio Semi Bold" pitchFamily="34" charset="-120"/>
              </a:rPr>
              <a:t>Implementation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9720024" y="6394847"/>
            <a:ext cx="4206121" cy="9658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Successful e-governance requires careful planning, stakeholder engagement, and continuous evaluation.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461</Words>
  <Application>Microsoft Office PowerPoint</Application>
  <PresentationFormat>Custom</PresentationFormat>
  <Paragraphs>77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Times New Roman</vt:lpstr>
      <vt:lpstr>Arial</vt:lpstr>
      <vt:lpstr>Arial Black</vt:lpstr>
      <vt:lpstr>Gelasio</vt:lpstr>
      <vt:lpstr>Aharoni</vt:lpstr>
      <vt:lpstr>DFKai-SB</vt:lpstr>
      <vt:lpstr>Calibri</vt:lpstr>
      <vt:lpstr>Gelasio Semi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HP</cp:lastModifiedBy>
  <cp:revision>2</cp:revision>
  <dcterms:created xsi:type="dcterms:W3CDTF">2024-12-07T02:34:28Z</dcterms:created>
  <dcterms:modified xsi:type="dcterms:W3CDTF">2024-12-07T02:38:14Z</dcterms:modified>
</cp:coreProperties>
</file>