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Arial Black" panose="020B0A04020102020204" pitchFamily="34" charset="0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Slab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3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61024-95FC-1E9C-B1CC-87D13216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0" y="448051"/>
            <a:ext cx="2314575" cy="198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21463-D43A-FD8C-1A95-DE982C45DD41}"/>
              </a:ext>
            </a:extLst>
          </p:cNvPr>
          <p:cNvSpPr txBox="1"/>
          <p:nvPr/>
        </p:nvSpPr>
        <p:spPr>
          <a:xfrm>
            <a:off x="2152185" y="448051"/>
            <a:ext cx="114634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8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51C4B-18A3-8C6F-CBD4-C14552D86641}"/>
              </a:ext>
            </a:extLst>
          </p:cNvPr>
          <p:cNvSpPr txBox="1"/>
          <p:nvPr/>
        </p:nvSpPr>
        <p:spPr>
          <a:xfrm>
            <a:off x="2397512" y="3132106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M.A.,HUMAN  RESOURCE MANAGEMENT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C349F-4CDD-6855-98EF-1AE17FEBE911}"/>
              </a:ext>
            </a:extLst>
          </p:cNvPr>
          <p:cNvSpPr txBox="1"/>
          <p:nvPr/>
        </p:nvSpPr>
        <p:spPr>
          <a:xfrm>
            <a:off x="2397512" y="3592832"/>
            <a:ext cx="7839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</a:t>
            </a:r>
            <a:r>
              <a:rPr lang="en-US" sz="18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INFORMATION RESOURCE SYSTEMS</a:t>
            </a:r>
          </a:p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:22HRMEC6</a:t>
            </a:r>
            <a:endParaRPr lang="en-US" sz="1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21B40-3778-340A-901B-0304BFD6AFF2}"/>
              </a:ext>
            </a:extLst>
          </p:cNvPr>
          <p:cNvSpPr txBox="1"/>
          <p:nvPr/>
        </p:nvSpPr>
        <p:spPr>
          <a:xfrm>
            <a:off x="3936380" y="4637394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- I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  <a:r>
              <a:rPr lang="en-US" sz="2000" b="1" spc="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000" b="1" spc="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sz="2000" b="1" spc="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Systems</a:t>
            </a:r>
            <a:endParaRPr lang="en-IN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7206C-CA61-BE1C-5437-1A3C4F57ACC2}"/>
              </a:ext>
            </a:extLst>
          </p:cNvPr>
          <p:cNvSpPr txBox="1"/>
          <p:nvPr/>
        </p:nvSpPr>
        <p:spPr>
          <a:xfrm>
            <a:off x="3936380" y="5637441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76135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Establishing the Framework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49013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Understanding Information Systems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Information systems are the backbone of modern organizations, encompassing hardware, software, data, people, and processes to manage and process information.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29450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Core Components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systems serve diverse functions including collecting, storing, processing, and disseminating information, enabling organizations to operate efficiently and make informed decisions.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8" y="617578"/>
            <a:ext cx="13827512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91570"/>
            <a:ext cx="114422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Business Models and Information Systems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40511"/>
            <a:ext cx="6408063" cy="2032754"/>
          </a:xfrm>
          <a:prstGeom prst="roundRect">
            <a:avLst>
              <a:gd name="adj" fmla="val 1674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267325"/>
            <a:ext cx="31472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Business Model Canvas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757743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Business Model Canvas provides a structured framework for understanding how organizations create, deliver, and capture value.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5040511"/>
            <a:ext cx="6408063" cy="2032754"/>
          </a:xfrm>
          <a:prstGeom prst="roundRect">
            <a:avLst>
              <a:gd name="adj" fmla="val 1674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7655481" y="5267325"/>
            <a:ext cx="33625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Value Proposition Design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55481" y="5757743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Information systems play a crucial role in supporting various aspects of the business model, including customer relationships, value propositions, and revenue streams.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836" y="467439"/>
            <a:ext cx="6635472" cy="531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Information System Architecture</a:t>
            </a:r>
            <a:endParaRPr lang="en-US" sz="3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697" y="1338501"/>
            <a:ext cx="1330523" cy="12512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11084" y="1956197"/>
            <a:ext cx="87630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4790123" y="1644372"/>
            <a:ext cx="2124670" cy="265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4790123" y="2011918"/>
            <a:ext cx="5858828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foundation of any information system, representing raw facts and figures.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4662607" y="2601397"/>
            <a:ext cx="9330571" cy="11430"/>
          </a:xfrm>
          <a:prstGeom prst="roundRect">
            <a:avLst>
              <a:gd name="adj" fmla="val 223070"/>
            </a:avLst>
          </a:prstGeom>
          <a:solidFill>
            <a:srgbClr val="CFD2D8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632115"/>
            <a:ext cx="2661166" cy="12512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6201" y="3087648"/>
            <a:ext cx="117396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5455444" y="2937986"/>
            <a:ext cx="2124670" cy="265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Software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5455444" y="3305532"/>
            <a:ext cx="5846564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programs and instructions that enable data processing and manipulation.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327928" y="3895011"/>
            <a:ext cx="8665250" cy="11430"/>
          </a:xfrm>
          <a:prstGeom prst="roundRect">
            <a:avLst>
              <a:gd name="adj" fmla="val 223070"/>
            </a:avLst>
          </a:prstGeom>
          <a:solidFill>
            <a:srgbClr val="CFD2D8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54" y="3925729"/>
            <a:ext cx="3991808" cy="12512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7511" y="4381262"/>
            <a:ext cx="114776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1650" dirty="0"/>
          </a:p>
        </p:txBody>
      </p:sp>
      <p:sp>
        <p:nvSpPr>
          <p:cNvPr id="15" name="Text 10"/>
          <p:cNvSpPr/>
          <p:nvPr/>
        </p:nvSpPr>
        <p:spPr>
          <a:xfrm>
            <a:off x="6120765" y="4095631"/>
            <a:ext cx="2124670" cy="265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Hardware</a:t>
            </a:r>
            <a:endParaRPr lang="en-US" sz="1650" dirty="0"/>
          </a:p>
        </p:txBody>
      </p:sp>
      <p:sp>
        <p:nvSpPr>
          <p:cNvPr id="16" name="Text 11"/>
          <p:cNvSpPr/>
          <p:nvPr/>
        </p:nvSpPr>
        <p:spPr>
          <a:xfrm>
            <a:off x="6120765" y="4463177"/>
            <a:ext cx="7744897" cy="543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physical components that support the system, including servers, workstations, and networking devices.</a:t>
            </a:r>
            <a:endParaRPr lang="en-US" sz="1300" dirty="0"/>
          </a:p>
        </p:txBody>
      </p:sp>
      <p:sp>
        <p:nvSpPr>
          <p:cNvPr id="17" name="Shape 12"/>
          <p:cNvSpPr/>
          <p:nvPr/>
        </p:nvSpPr>
        <p:spPr>
          <a:xfrm>
            <a:off x="5993249" y="5188625"/>
            <a:ext cx="7999928" cy="11430"/>
          </a:xfrm>
          <a:prstGeom prst="roundRect">
            <a:avLst>
              <a:gd name="adj" fmla="val 223070"/>
            </a:avLst>
          </a:prstGeom>
          <a:solidFill>
            <a:srgbClr val="CFD2D8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733" y="5219343"/>
            <a:ext cx="5322451" cy="125122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3344" y="5674876"/>
            <a:ext cx="12311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1650" dirty="0"/>
          </a:p>
        </p:txBody>
      </p:sp>
      <p:sp>
        <p:nvSpPr>
          <p:cNvPr id="20" name="Text 14"/>
          <p:cNvSpPr/>
          <p:nvPr/>
        </p:nvSpPr>
        <p:spPr>
          <a:xfrm>
            <a:off x="6786086" y="5525214"/>
            <a:ext cx="2124670" cy="265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People</a:t>
            </a:r>
            <a:endParaRPr lang="en-US" sz="1650" dirty="0"/>
          </a:p>
        </p:txBody>
      </p:sp>
      <p:sp>
        <p:nvSpPr>
          <p:cNvPr id="21" name="Text 15"/>
          <p:cNvSpPr/>
          <p:nvPr/>
        </p:nvSpPr>
        <p:spPr>
          <a:xfrm>
            <a:off x="6786086" y="5892760"/>
            <a:ext cx="4384715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users and professionals who interact with the system.</a:t>
            </a:r>
            <a:endParaRPr lang="en-US" sz="1300" dirty="0"/>
          </a:p>
        </p:txBody>
      </p:sp>
      <p:sp>
        <p:nvSpPr>
          <p:cNvPr id="22" name="Shape 16"/>
          <p:cNvSpPr/>
          <p:nvPr/>
        </p:nvSpPr>
        <p:spPr>
          <a:xfrm>
            <a:off x="6658570" y="6482239"/>
            <a:ext cx="7334607" cy="11430"/>
          </a:xfrm>
          <a:prstGeom prst="roundRect">
            <a:avLst>
              <a:gd name="adj" fmla="val 223070"/>
            </a:avLst>
          </a:prstGeom>
          <a:solidFill>
            <a:srgbClr val="CFD2D8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12" y="6512957"/>
            <a:ext cx="6653093" cy="125122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98821" y="6968490"/>
            <a:ext cx="112157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</a:t>
            </a:r>
            <a:endParaRPr lang="en-US" sz="1650" dirty="0"/>
          </a:p>
        </p:txBody>
      </p:sp>
      <p:sp>
        <p:nvSpPr>
          <p:cNvPr id="25" name="Text 18"/>
          <p:cNvSpPr/>
          <p:nvPr/>
        </p:nvSpPr>
        <p:spPr>
          <a:xfrm>
            <a:off x="7451408" y="6818828"/>
            <a:ext cx="2124670" cy="265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Processes</a:t>
            </a:r>
            <a:endParaRPr lang="en-US" sz="1650" dirty="0"/>
          </a:p>
        </p:txBody>
      </p:sp>
      <p:sp>
        <p:nvSpPr>
          <p:cNvPr id="26" name="Text 19"/>
          <p:cNvSpPr/>
          <p:nvPr/>
        </p:nvSpPr>
        <p:spPr>
          <a:xfrm>
            <a:off x="7451408" y="7186374"/>
            <a:ext cx="5868472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defined methods and procedures for managing and operating the system.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8181" y="698302"/>
            <a:ext cx="7767637" cy="1228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Evolution of Information Systems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71669" y="2222183"/>
            <a:ext cx="22860" cy="5309116"/>
          </a:xfrm>
          <a:prstGeom prst="roundRect">
            <a:avLst>
              <a:gd name="adj" fmla="val 129027"/>
            </a:avLst>
          </a:prstGeom>
          <a:solidFill>
            <a:srgbClr val="CFD2D8"/>
          </a:solidFill>
          <a:ln/>
        </p:spPr>
      </p:sp>
      <p:sp>
        <p:nvSpPr>
          <p:cNvPr id="5" name="Shape 2"/>
          <p:cNvSpPr/>
          <p:nvPr/>
        </p:nvSpPr>
        <p:spPr>
          <a:xfrm>
            <a:off x="1181398" y="2652951"/>
            <a:ext cx="688181" cy="22860"/>
          </a:xfrm>
          <a:prstGeom prst="roundRect">
            <a:avLst>
              <a:gd name="adj" fmla="val 129027"/>
            </a:avLst>
          </a:prstGeom>
          <a:solidFill>
            <a:srgbClr val="CFD2D8"/>
          </a:solidFill>
          <a:ln/>
        </p:spPr>
      </p:sp>
      <p:sp>
        <p:nvSpPr>
          <p:cNvPr id="6" name="Shape 3"/>
          <p:cNvSpPr/>
          <p:nvPr/>
        </p:nvSpPr>
        <p:spPr>
          <a:xfrm>
            <a:off x="761940" y="2443282"/>
            <a:ext cx="442317" cy="442317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7" name="Text 4"/>
          <p:cNvSpPr/>
          <p:nvPr/>
        </p:nvSpPr>
        <p:spPr>
          <a:xfrm>
            <a:off x="922318" y="2516981"/>
            <a:ext cx="121563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64544" y="2418755"/>
            <a:ext cx="6391275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information systems were primarily manual and paper-based, limiting efficiency and access to information.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1181398" y="3872032"/>
            <a:ext cx="688181" cy="22860"/>
          </a:xfrm>
          <a:prstGeom prst="roundRect">
            <a:avLst>
              <a:gd name="adj" fmla="val 129027"/>
            </a:avLst>
          </a:prstGeom>
          <a:solidFill>
            <a:srgbClr val="CFD2D8"/>
          </a:solidFill>
          <a:ln/>
        </p:spPr>
      </p:sp>
      <p:sp>
        <p:nvSpPr>
          <p:cNvPr id="10" name="Shape 7"/>
          <p:cNvSpPr/>
          <p:nvPr/>
        </p:nvSpPr>
        <p:spPr>
          <a:xfrm>
            <a:off x="761940" y="3662363"/>
            <a:ext cx="442317" cy="442317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901601" y="3736062"/>
            <a:ext cx="162878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2064544" y="3637836"/>
            <a:ext cx="6391275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rise of computers in the 1960s and 1970s led to the development of automated systems, transforming data processing and management.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1181398" y="5091112"/>
            <a:ext cx="688181" cy="22860"/>
          </a:xfrm>
          <a:prstGeom prst="roundRect">
            <a:avLst>
              <a:gd name="adj" fmla="val 129027"/>
            </a:avLst>
          </a:prstGeom>
          <a:solidFill>
            <a:srgbClr val="CFD2D8"/>
          </a:solidFill>
          <a:ln/>
        </p:spPr>
      </p:sp>
      <p:sp>
        <p:nvSpPr>
          <p:cNvPr id="14" name="Shape 11"/>
          <p:cNvSpPr/>
          <p:nvPr/>
        </p:nvSpPr>
        <p:spPr>
          <a:xfrm>
            <a:off x="761940" y="4881443"/>
            <a:ext cx="442317" cy="442317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5" name="Text 12"/>
          <p:cNvSpPr/>
          <p:nvPr/>
        </p:nvSpPr>
        <p:spPr>
          <a:xfrm>
            <a:off x="903387" y="4955143"/>
            <a:ext cx="159306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300" dirty="0"/>
          </a:p>
        </p:txBody>
      </p:sp>
      <p:sp>
        <p:nvSpPr>
          <p:cNvPr id="16" name="Text 13"/>
          <p:cNvSpPr/>
          <p:nvPr/>
        </p:nvSpPr>
        <p:spPr>
          <a:xfrm>
            <a:off x="2064544" y="4856917"/>
            <a:ext cx="6391275" cy="944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advent of the internet in the 1990s ushered in a new era of interconnectedness, enabling real-time access and global communication.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1181398" y="6624876"/>
            <a:ext cx="688181" cy="22860"/>
          </a:xfrm>
          <a:prstGeom prst="roundRect">
            <a:avLst>
              <a:gd name="adj" fmla="val 129027"/>
            </a:avLst>
          </a:prstGeom>
          <a:solidFill>
            <a:srgbClr val="CFD2D8"/>
          </a:solidFill>
          <a:ln/>
        </p:spPr>
      </p:sp>
      <p:sp>
        <p:nvSpPr>
          <p:cNvPr id="18" name="Shape 15"/>
          <p:cNvSpPr/>
          <p:nvPr/>
        </p:nvSpPr>
        <p:spPr>
          <a:xfrm>
            <a:off x="761940" y="6415207"/>
            <a:ext cx="442317" cy="442317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9" name="Text 16"/>
          <p:cNvSpPr/>
          <p:nvPr/>
        </p:nvSpPr>
        <p:spPr>
          <a:xfrm>
            <a:off x="897553" y="6488906"/>
            <a:ext cx="170974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300" dirty="0"/>
          </a:p>
        </p:txBody>
      </p:sp>
      <p:sp>
        <p:nvSpPr>
          <p:cNvPr id="20" name="Text 17"/>
          <p:cNvSpPr/>
          <p:nvPr/>
        </p:nvSpPr>
        <p:spPr>
          <a:xfrm>
            <a:off x="2064544" y="6390680"/>
            <a:ext cx="6391275" cy="944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Today, information systems are increasingly interconnected, relying on cloud computing, artificial intelligence, and data analytics to drive innovation and growth.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3146" y="500301"/>
            <a:ext cx="7870508" cy="1137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System Development: Building Information Systems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146" y="1910239"/>
            <a:ext cx="909638" cy="145553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5675" y="2092166"/>
            <a:ext cx="261818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Requirements Gathering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05675" y="2485430"/>
            <a:ext cx="6687979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Defining the needs and expectations of the system users and stakeholders.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146" y="3365778"/>
            <a:ext cx="909638" cy="145553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05675" y="3547705"/>
            <a:ext cx="2274332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System Design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05675" y="3940969"/>
            <a:ext cx="6687979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Creating a blueprint for the system, specifying its components, interactions, and functionality.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146" y="4821317"/>
            <a:ext cx="909638" cy="145553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05675" y="5003244"/>
            <a:ext cx="2274332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Implementation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05675" y="5396508"/>
            <a:ext cx="6687979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the system using programming languages, databases, and other technologies.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146" y="6276856"/>
            <a:ext cx="909638" cy="145553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05675" y="6458783"/>
            <a:ext cx="2610922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Testing and Deployment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7305675" y="6852047"/>
            <a:ext cx="6687979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Rigorously evaluating the system's functionality and performance before releasing it to users.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948" y="843201"/>
            <a:ext cx="7698105" cy="1291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Modern Information Systems: Shaping the Digital World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8" y="2444115"/>
            <a:ext cx="516374" cy="5163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2948" y="3167063"/>
            <a:ext cx="2582108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Cloud Computing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22948" y="3613785"/>
            <a:ext cx="3694152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On-demand access to computing resources over the internet, enhancing scalability and flexibility.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900" y="2444115"/>
            <a:ext cx="516374" cy="5163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26900" y="3167063"/>
            <a:ext cx="2582108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Analytics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726900" y="3613785"/>
            <a:ext cx="3694152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Extracting insights and patterns from data, enabling better decision-making and predictive analysis.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48" y="5225058"/>
            <a:ext cx="516374" cy="5163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2948" y="5948005"/>
            <a:ext cx="2596634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Artificial Intelligence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22948" y="6394728"/>
            <a:ext cx="3694152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Developing systems that can learn, reason, and solve problems, automating tasks and improving efficiency.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900" y="5225058"/>
            <a:ext cx="516374" cy="51637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26900" y="5948005"/>
            <a:ext cx="2582108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Mobile Technologies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4726900" y="6394728"/>
            <a:ext cx="3694152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Accessing information and services anytime, anywhere, through mobile devices.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9250" y="679133"/>
            <a:ext cx="8622030" cy="597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System Development Life Cycle (SDLC)</a:t>
            </a:r>
            <a:endParaRPr lang="en-US" sz="3750" dirty="0"/>
          </a:p>
        </p:txBody>
      </p:sp>
      <p:sp>
        <p:nvSpPr>
          <p:cNvPr id="3" name="Shape 1"/>
          <p:cNvSpPr/>
          <p:nvPr/>
        </p:nvSpPr>
        <p:spPr>
          <a:xfrm>
            <a:off x="669250" y="1659017"/>
            <a:ext cx="1329095" cy="1101804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4" name="Text 2"/>
          <p:cNvSpPr/>
          <p:nvPr/>
        </p:nvSpPr>
        <p:spPr>
          <a:xfrm>
            <a:off x="860465" y="2018705"/>
            <a:ext cx="98584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2189559" y="1850231"/>
            <a:ext cx="239041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Planning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2189559" y="2263735"/>
            <a:ext cx="4506039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Defining the project scope, objectives, and resources.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2093952" y="2751296"/>
            <a:ext cx="11771590" cy="11430"/>
          </a:xfrm>
          <a:prstGeom prst="roundRect">
            <a:avLst>
              <a:gd name="adj" fmla="val 250966"/>
            </a:avLst>
          </a:prstGeom>
          <a:solidFill>
            <a:srgbClr val="CFD2D8"/>
          </a:solidFill>
          <a:ln/>
        </p:spPr>
      </p:sp>
      <p:sp>
        <p:nvSpPr>
          <p:cNvPr id="8" name="Shape 6"/>
          <p:cNvSpPr/>
          <p:nvPr/>
        </p:nvSpPr>
        <p:spPr>
          <a:xfrm>
            <a:off x="669250" y="2856428"/>
            <a:ext cx="2658308" cy="1101804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9" name="Text 7"/>
          <p:cNvSpPr/>
          <p:nvPr/>
        </p:nvSpPr>
        <p:spPr>
          <a:xfrm>
            <a:off x="860465" y="3216116"/>
            <a:ext cx="132040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3518773" y="3047643"/>
            <a:ext cx="239041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Analysis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3518773" y="3461147"/>
            <a:ext cx="6565821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Gathering and analyzing user requirements to understand the system's needs.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3423166" y="3948708"/>
            <a:ext cx="10442377" cy="11430"/>
          </a:xfrm>
          <a:prstGeom prst="roundRect">
            <a:avLst>
              <a:gd name="adj" fmla="val 250966"/>
            </a:avLst>
          </a:prstGeom>
          <a:solidFill>
            <a:srgbClr val="CFD2D8"/>
          </a:solidFill>
          <a:ln/>
        </p:spPr>
      </p:sp>
      <p:sp>
        <p:nvSpPr>
          <p:cNvPr id="13" name="Shape 11"/>
          <p:cNvSpPr/>
          <p:nvPr/>
        </p:nvSpPr>
        <p:spPr>
          <a:xfrm>
            <a:off x="669250" y="4053840"/>
            <a:ext cx="3987522" cy="1101804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14" name="Text 12"/>
          <p:cNvSpPr/>
          <p:nvPr/>
        </p:nvSpPr>
        <p:spPr>
          <a:xfrm>
            <a:off x="860465" y="4413528"/>
            <a:ext cx="129064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4847987" y="4245054"/>
            <a:ext cx="239041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Design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4847987" y="4658558"/>
            <a:ext cx="5474970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Developing the system architecture, data models, and interfaces.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4752380" y="5146119"/>
            <a:ext cx="9113163" cy="11430"/>
          </a:xfrm>
          <a:prstGeom prst="roundRect">
            <a:avLst>
              <a:gd name="adj" fmla="val 250966"/>
            </a:avLst>
          </a:prstGeom>
          <a:solidFill>
            <a:srgbClr val="CFD2D8"/>
          </a:solidFill>
          <a:ln/>
        </p:spPr>
      </p:sp>
      <p:sp>
        <p:nvSpPr>
          <p:cNvPr id="18" name="Shape 16"/>
          <p:cNvSpPr/>
          <p:nvPr/>
        </p:nvSpPr>
        <p:spPr>
          <a:xfrm>
            <a:off x="669250" y="5251252"/>
            <a:ext cx="5316736" cy="1101804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19" name="Text 17"/>
          <p:cNvSpPr/>
          <p:nvPr/>
        </p:nvSpPr>
        <p:spPr>
          <a:xfrm>
            <a:off x="860465" y="5610939"/>
            <a:ext cx="138589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6177201" y="5442466"/>
            <a:ext cx="239041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Implementation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6177201" y="5855970"/>
            <a:ext cx="6168271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and coding the system using programming languages and tools.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6081593" y="6343531"/>
            <a:ext cx="7783949" cy="11430"/>
          </a:xfrm>
          <a:prstGeom prst="roundRect">
            <a:avLst>
              <a:gd name="adj" fmla="val 250966"/>
            </a:avLst>
          </a:prstGeom>
          <a:solidFill>
            <a:srgbClr val="CFD2D8"/>
          </a:solidFill>
          <a:ln/>
        </p:spPr>
      </p:sp>
      <p:sp>
        <p:nvSpPr>
          <p:cNvPr id="23" name="Shape 21"/>
          <p:cNvSpPr/>
          <p:nvPr/>
        </p:nvSpPr>
        <p:spPr>
          <a:xfrm>
            <a:off x="669250" y="6448663"/>
            <a:ext cx="6645950" cy="1101804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24" name="Text 22"/>
          <p:cNvSpPr/>
          <p:nvPr/>
        </p:nvSpPr>
        <p:spPr>
          <a:xfrm>
            <a:off x="860465" y="6808351"/>
            <a:ext cx="126206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</a:t>
            </a:r>
            <a:endParaRPr lang="en-US" sz="1850" dirty="0"/>
          </a:p>
        </p:txBody>
      </p:sp>
      <p:sp>
        <p:nvSpPr>
          <p:cNvPr id="25" name="Text 23"/>
          <p:cNvSpPr/>
          <p:nvPr/>
        </p:nvSpPr>
        <p:spPr>
          <a:xfrm>
            <a:off x="7506414" y="6639877"/>
            <a:ext cx="239041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Testing</a:t>
            </a:r>
            <a:endParaRPr lang="en-US" sz="1850" dirty="0"/>
          </a:p>
        </p:txBody>
      </p:sp>
      <p:sp>
        <p:nvSpPr>
          <p:cNvPr id="26" name="Text 24"/>
          <p:cNvSpPr/>
          <p:nvPr/>
        </p:nvSpPr>
        <p:spPr>
          <a:xfrm>
            <a:off x="7506414" y="7053382"/>
            <a:ext cx="6235660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Validating the system's functionality and performance before deployment.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9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5762" y="478750"/>
            <a:ext cx="7925276" cy="1088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Structured Methodologies: Designing Efficient Systems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095762" y="1915120"/>
            <a:ext cx="7925276" cy="574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4500" dirty="0"/>
          </a:p>
        </p:txBody>
      </p:sp>
      <p:sp>
        <p:nvSpPr>
          <p:cNvPr id="5" name="Text 2"/>
          <p:cNvSpPr/>
          <p:nvPr/>
        </p:nvSpPr>
        <p:spPr>
          <a:xfrm>
            <a:off x="8769668" y="2707124"/>
            <a:ext cx="2577465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Structured Programming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095762" y="3083600"/>
            <a:ext cx="7925276" cy="278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disciplined approach to coding, emphasizing modularity, readability, and maintainability.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095762" y="3971449"/>
            <a:ext cx="7925276" cy="574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4500" dirty="0"/>
          </a:p>
        </p:txBody>
      </p:sp>
      <p:sp>
        <p:nvSpPr>
          <p:cNvPr id="8" name="Text 5"/>
          <p:cNvSpPr/>
          <p:nvPr/>
        </p:nvSpPr>
        <p:spPr>
          <a:xfrm>
            <a:off x="8970169" y="4763453"/>
            <a:ext cx="2176343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Modeling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095762" y="5139928"/>
            <a:ext cx="7925276" cy="556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Defining the structure and relationships of data within the system, ensuring data integrity and consistency.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095762" y="6306264"/>
            <a:ext cx="7925276" cy="574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4500" dirty="0"/>
          </a:p>
        </p:txBody>
      </p:sp>
      <p:sp>
        <p:nvSpPr>
          <p:cNvPr id="11" name="Text 8"/>
          <p:cNvSpPr/>
          <p:nvPr/>
        </p:nvSpPr>
        <p:spPr>
          <a:xfrm>
            <a:off x="8970169" y="7098268"/>
            <a:ext cx="2176343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Process Modeling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095762" y="7474744"/>
            <a:ext cx="7925276" cy="278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Visualizing and documenting the system's workflows and business processes.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617</Words>
  <Application>Microsoft Office PowerPoint</Application>
  <PresentationFormat>Custom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Roboto Slab</vt:lpstr>
      <vt:lpstr>Roboto</vt:lpstr>
      <vt:lpstr>Arial</vt:lpstr>
      <vt:lpstr>Times New Roman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4</cp:revision>
  <dcterms:created xsi:type="dcterms:W3CDTF">2024-12-06T06:25:02Z</dcterms:created>
  <dcterms:modified xsi:type="dcterms:W3CDTF">2024-12-06T08:54:55Z</dcterms:modified>
</cp:coreProperties>
</file>