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Alexandria" panose="020B0604020202020204" charset="-78"/>
      <p:regular r:id="rId10"/>
    </p:embeddedFont>
    <p:embeddedFont>
      <p:font typeface="Arial Black" panose="020B0A04020102020204" pitchFamily="34" charset="0"/>
      <p:bold r:id="rId11"/>
    </p:embeddedFont>
    <p:embeddedFont>
      <p:font typeface="Nobil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2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95E127-A87F-C702-B3F6-B783295F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0" y="448051"/>
            <a:ext cx="2314575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355294-8C3E-5815-A896-CE01D7EC1824}"/>
              </a:ext>
            </a:extLst>
          </p:cNvPr>
          <p:cNvSpPr txBox="1"/>
          <p:nvPr/>
        </p:nvSpPr>
        <p:spPr>
          <a:xfrm>
            <a:off x="3367667" y="673168"/>
            <a:ext cx="84526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8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8D27A-6C5D-C742-CCE3-B58E8C49C6FA}"/>
              </a:ext>
            </a:extLst>
          </p:cNvPr>
          <p:cNvSpPr txBox="1"/>
          <p:nvPr/>
        </p:nvSpPr>
        <p:spPr>
          <a:xfrm>
            <a:off x="2575931" y="3305666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M.A.,HUMAN  RESOURCE MANAGEMENT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219A4-6380-33A9-EB19-6CEFF7B89862}"/>
              </a:ext>
            </a:extLst>
          </p:cNvPr>
          <p:cNvSpPr txBox="1"/>
          <p:nvPr/>
        </p:nvSpPr>
        <p:spPr>
          <a:xfrm>
            <a:off x="2575931" y="3705776"/>
            <a:ext cx="731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</a:t>
            </a:r>
            <a:r>
              <a:rPr lang="en-US" sz="18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INFORMATION RESOURCE SYSTEMS</a:t>
            </a:r>
          </a:p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:22HRMEC6</a:t>
            </a:r>
            <a:endParaRPr lang="en-US" sz="1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9C057-082C-A3FD-E7F2-3337B9B66E1A}"/>
              </a:ext>
            </a:extLst>
          </p:cNvPr>
          <p:cNvSpPr txBox="1"/>
          <p:nvPr/>
        </p:nvSpPr>
        <p:spPr>
          <a:xfrm>
            <a:off x="3434573" y="4687107"/>
            <a:ext cx="731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–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FDE9F-9937-A7E3-2EE9-73C1366D6054}"/>
              </a:ext>
            </a:extLst>
          </p:cNvPr>
          <p:cNvSpPr txBox="1"/>
          <p:nvPr/>
        </p:nvSpPr>
        <p:spPr>
          <a:xfrm>
            <a:off x="3434573" y="5391439"/>
            <a:ext cx="731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Aligning Projects with Organizational Strategy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Mission Alignment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projects are aligned with organizational goals and vision, contributing to overall strategy.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Resource Allocation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Allocate resources effectively to projects that deliver the most value and support strategic priorities.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0045"/>
            <a:ext cx="29354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Performance Metrics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project performance against strategic objectives to measure impact and inform future decisions.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30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Effective Project Selection: Maximizing ROI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Financial Analysis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Conduct thorough cost-benefit analysis to assess project feasibility and potential return on investment.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Market Research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375660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Evaluate market demand and competition to determine project viability and potential for success.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51421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1028224" y="58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Risk Assessment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3762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potential risks and develop mitigation strategies to minimize potential losses and maximize return.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5778" y="752475"/>
            <a:ext cx="7665244" cy="1320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Defining the Project: Laying the Groundwork for Success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31173" y="2389703"/>
            <a:ext cx="22860" cy="5087303"/>
          </a:xfrm>
          <a:prstGeom prst="roundRect">
            <a:avLst>
              <a:gd name="adj" fmla="val 388130"/>
            </a:avLst>
          </a:prstGeom>
          <a:solidFill>
            <a:srgbClr val="B8C3DF"/>
          </a:solidFill>
          <a:ln/>
        </p:spPr>
      </p:sp>
      <p:sp>
        <p:nvSpPr>
          <p:cNvPr id="5" name="Shape 2"/>
          <p:cNvSpPr/>
          <p:nvPr/>
        </p:nvSpPr>
        <p:spPr>
          <a:xfrm>
            <a:off x="6757392" y="2853571"/>
            <a:ext cx="739378" cy="22860"/>
          </a:xfrm>
          <a:prstGeom prst="roundRect">
            <a:avLst>
              <a:gd name="adj" fmla="val 388130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6304955" y="2627352"/>
            <a:ext cx="475298" cy="475298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83191" y="2706529"/>
            <a:ext cx="118824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4415" y="2600920"/>
            <a:ext cx="264056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Scope Definition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4415" y="3057644"/>
            <a:ext cx="6186607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Clearly define project boundaries, deliverables, and expectations to ensure everyone is on the same page.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57392" y="4619744"/>
            <a:ext cx="739378" cy="22860"/>
          </a:xfrm>
          <a:prstGeom prst="roundRect">
            <a:avLst>
              <a:gd name="adj" fmla="val 388130"/>
            </a:avLst>
          </a:prstGeom>
          <a:solidFill>
            <a:srgbClr val="B8C3DF"/>
          </a:solidFill>
          <a:ln/>
        </p:spPr>
      </p:sp>
      <p:sp>
        <p:nvSpPr>
          <p:cNvPr id="12" name="Text 9"/>
          <p:cNvSpPr/>
          <p:nvPr/>
        </p:nvSpPr>
        <p:spPr>
          <a:xfrm>
            <a:off x="6449854" y="4472702"/>
            <a:ext cx="185380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4415" y="4367093"/>
            <a:ext cx="264056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Resource Planning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4415" y="4823817"/>
            <a:ext cx="6186607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required skills, resources, and expertise to successfully execute the project.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57392" y="6385917"/>
            <a:ext cx="739378" cy="22860"/>
          </a:xfrm>
          <a:prstGeom prst="roundRect">
            <a:avLst>
              <a:gd name="adj" fmla="val 388130"/>
            </a:avLst>
          </a:prstGeom>
          <a:solidFill>
            <a:srgbClr val="B8C3DF"/>
          </a:solidFill>
          <a:ln/>
        </p:spPr>
      </p:sp>
      <p:sp>
        <p:nvSpPr>
          <p:cNvPr id="16" name="Shape 13"/>
          <p:cNvSpPr/>
          <p:nvPr/>
        </p:nvSpPr>
        <p:spPr>
          <a:xfrm>
            <a:off x="6304955" y="6159698"/>
            <a:ext cx="475298" cy="475298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49258" y="6238875"/>
            <a:ext cx="186690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4415" y="6133267"/>
            <a:ext cx="2990969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Timeline Development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4415" y="6589990"/>
            <a:ext cx="6186607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Establish realistic timelines and milestones to guide project progress and ensure timely completion.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412" y="637699"/>
            <a:ext cx="7887176" cy="11220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Proactive Risk Management: Navigating Uncertainty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12" y="2029063"/>
            <a:ext cx="448866" cy="4488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412" y="2657475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Risk Identification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28412" y="3045619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Proactively identify potential risks that could impact project success and develop contingency plans.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12" y="4158615"/>
            <a:ext cx="448866" cy="4488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8412" y="4787027"/>
            <a:ext cx="2321481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Mitigation Strategies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628412" y="5175171"/>
            <a:ext cx="7887176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 and implement strategies to reduce the likelihood and impact of identified risks.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12" y="6000988"/>
            <a:ext cx="448866" cy="4488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412" y="6629400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Risk Monitoring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28412" y="7017544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Continuously monitor and assess risk throughout the project lifecycle to adjust plans as needed.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823" y="560546"/>
            <a:ext cx="7717155" cy="1910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Leadership in Project Management: Empowering Teams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823" y="2777252"/>
            <a:ext cx="1019175" cy="16307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24750" y="2981087"/>
            <a:ext cx="2548176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Communication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24750" y="3421856"/>
            <a:ext cx="6392228" cy="652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Clearly communicate project goals, expectations, and progress to ensure team alignment and motivation.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823" y="4408051"/>
            <a:ext cx="1019175" cy="16307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24750" y="4611886"/>
            <a:ext cx="2548176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Empowerment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24750" y="5052655"/>
            <a:ext cx="6392228" cy="652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Delegate tasks, provide autonomy, and support team members to foster ownership and initiative.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823" y="6038850"/>
            <a:ext cx="1019175" cy="16307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4750" y="6242685"/>
            <a:ext cx="2548176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Feedback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24750" y="6683454"/>
            <a:ext cx="6392228" cy="652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Provide constructive feedback to team members, recognizing accomplishments and areas for improvement.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3173" y="491014"/>
            <a:ext cx="13384054" cy="1112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Delivering International Projects: Navigating Global Complexities</a:t>
            </a:r>
            <a:endParaRPr lang="en-US" sz="3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04" y="1959888"/>
            <a:ext cx="1324928" cy="63412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27277" y="2167295"/>
            <a:ext cx="83463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809530" y="2137886"/>
            <a:ext cx="2067163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Cultural Sensitivity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4675942" y="2606635"/>
            <a:ext cx="9286875" cy="11430"/>
          </a:xfrm>
          <a:prstGeom prst="roundRect">
            <a:avLst>
              <a:gd name="adj" fmla="val 654295"/>
            </a:avLst>
          </a:prstGeom>
          <a:solidFill>
            <a:srgbClr val="B8C3DF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40" y="2638425"/>
            <a:ext cx="2649974" cy="63412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03940" y="2777490"/>
            <a:ext cx="13013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472113" y="2816423"/>
            <a:ext cx="1996440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Language Barriers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338524" y="3285173"/>
            <a:ext cx="8624292" cy="11430"/>
          </a:xfrm>
          <a:prstGeom prst="roundRect">
            <a:avLst>
              <a:gd name="adj" fmla="val 654295"/>
            </a:avLst>
          </a:prstGeom>
          <a:solidFill>
            <a:srgbClr val="B8C3DF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557" y="3316962"/>
            <a:ext cx="3975021" cy="6341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03464" y="3456027"/>
            <a:ext cx="131088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6134576" y="3494961"/>
            <a:ext cx="1284684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Time Zones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6000988" y="3963710"/>
            <a:ext cx="7961828" cy="11430"/>
          </a:xfrm>
          <a:prstGeom prst="roundRect">
            <a:avLst>
              <a:gd name="adj" fmla="val 654295"/>
            </a:avLst>
          </a:prstGeom>
          <a:solidFill>
            <a:srgbClr val="B8C3DF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093" y="3995499"/>
            <a:ext cx="5300067" cy="634127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02631" y="4134564"/>
            <a:ext cx="13287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1750" dirty="0"/>
          </a:p>
        </p:txBody>
      </p:sp>
      <p:sp>
        <p:nvSpPr>
          <p:cNvPr id="17" name="Text 11"/>
          <p:cNvSpPr/>
          <p:nvPr/>
        </p:nvSpPr>
        <p:spPr>
          <a:xfrm>
            <a:off x="6797159" y="4173498"/>
            <a:ext cx="1967746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Legal Regulations</a:t>
            </a:r>
            <a:endParaRPr lang="en-US" sz="1750" dirty="0"/>
          </a:p>
        </p:txBody>
      </p:sp>
      <p:sp>
        <p:nvSpPr>
          <p:cNvPr id="18" name="Shape 12"/>
          <p:cNvSpPr/>
          <p:nvPr/>
        </p:nvSpPr>
        <p:spPr>
          <a:xfrm>
            <a:off x="6663571" y="4642247"/>
            <a:ext cx="7299246" cy="11430"/>
          </a:xfrm>
          <a:prstGeom prst="roundRect">
            <a:avLst>
              <a:gd name="adj" fmla="val 654295"/>
            </a:avLst>
          </a:prstGeom>
          <a:solidFill>
            <a:srgbClr val="B8C3DF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630" y="4674037"/>
            <a:ext cx="6624995" cy="634127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900368" y="4813102"/>
            <a:ext cx="137517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5</a:t>
            </a:r>
            <a:endParaRPr lang="en-US" sz="1750" dirty="0"/>
          </a:p>
        </p:txBody>
      </p:sp>
      <p:sp>
        <p:nvSpPr>
          <p:cNvPr id="21" name="Text 14"/>
          <p:cNvSpPr/>
          <p:nvPr/>
        </p:nvSpPr>
        <p:spPr>
          <a:xfrm>
            <a:off x="7459623" y="4852035"/>
            <a:ext cx="2274451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Global Collaboration</a:t>
            </a:r>
            <a:endParaRPr lang="en-US" sz="1750" dirty="0"/>
          </a:p>
        </p:txBody>
      </p:sp>
      <p:sp>
        <p:nvSpPr>
          <p:cNvPr id="22" name="Text 15"/>
          <p:cNvSpPr/>
          <p:nvPr/>
        </p:nvSpPr>
        <p:spPr>
          <a:xfrm>
            <a:off x="623173" y="5508427"/>
            <a:ext cx="13384054" cy="56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Successfully delivering international projects requires navigating cultural differences, language barriers, time zones, legal regulations, and the complexities of global collaboration.</a:t>
            </a:r>
            <a:endParaRPr lang="en-US" sz="1400" dirty="0"/>
          </a:p>
        </p:txBody>
      </p:sp>
      <p:sp>
        <p:nvSpPr>
          <p:cNvPr id="23" name="Text 16"/>
          <p:cNvSpPr/>
          <p:nvPr/>
        </p:nvSpPr>
        <p:spPr>
          <a:xfrm>
            <a:off x="623173" y="6345317"/>
            <a:ext cx="10346769" cy="556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Embracing the Future of Project Management</a:t>
            </a:r>
            <a:endParaRPr lang="en-US" sz="3500" dirty="0"/>
          </a:p>
        </p:txBody>
      </p:sp>
      <p:sp>
        <p:nvSpPr>
          <p:cNvPr id="24" name="Text 17"/>
          <p:cNvSpPr/>
          <p:nvPr/>
        </p:nvSpPr>
        <p:spPr>
          <a:xfrm>
            <a:off x="623173" y="7168753"/>
            <a:ext cx="13384054" cy="56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Times New Roman" panose="02020603050405020304" pitchFamily="18" charset="0"/>
              </a:rPr>
              <a:t>In conclusion, project management is crucial for driving organizational success. As we navigate the evolving landscape of work, adopting agile methodologies, embracing digital transformation, and fostering a culture of continuous learning will be essential for future success.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438</Words>
  <Application>Microsoft Office PowerPoint</Application>
  <PresentationFormat>Custom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Alexandria</vt:lpstr>
      <vt:lpstr>Arial</vt:lpstr>
      <vt:lpstr>Nobile</vt:lpstr>
      <vt:lpstr>Times New Roman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2</cp:revision>
  <dcterms:created xsi:type="dcterms:W3CDTF">2024-12-06T06:48:54Z</dcterms:created>
  <dcterms:modified xsi:type="dcterms:W3CDTF">2024-12-06T06:59:27Z</dcterms:modified>
</cp:coreProperties>
</file>