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85A1F3-84AF-4558-A50E-54A9BC935BEF}" v="1" dt="2024-12-06T14:37:17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0D70A-49B4-4BA0-8AA6-770670112D5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AE7AF-A6E2-450A-A905-6717485762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5918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67793-3B70-0370-2DAE-5120F45A0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18049-3BA4-4E03-05C3-2B27726BC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8898A-8D96-E1FE-1DAE-937D144AD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4F9F1-8832-4B36-B8DA-D7AEE982D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E14A9-E827-E5A3-EAF2-16737FF1A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069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68A79-4A41-F7A5-85DC-E8F024061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8EA949-1643-187E-D8F5-3F78B8838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F9BA0-400D-6501-BEA2-A66F0067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15B49-23F0-6C0E-08EC-D56470884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0907E-4629-3CCF-84F3-21C951F4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71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A49890-C075-1935-E099-345B823DA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1E65B-3DDD-2D19-7AAE-F5C1235F9D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51748-5DC4-E8FF-5685-2CC700810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0DACD-B49E-1311-923C-A4871E57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DF583-EF15-1D90-F663-C8C50F48D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7261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413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2A0E1-977D-3952-4F60-D259EA42C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60A22-2278-7AD8-4914-566BDEC6C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110E5-994A-F583-C76B-F2106C059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A1885-EA64-00BC-2CE0-9CCD133F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6F684-24C2-E8DC-357E-2759E4837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462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1BC8A-D66C-99EC-3AC1-99810AEE7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A7DB2-1987-3934-C2C1-089059AF8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851AF-C87B-084F-5BE4-C4F72D5C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C5FF2-3ADE-D12F-AD73-EB03972C7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45EE5-B7BA-14EB-7358-4C38ABCE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4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E4150-9CE1-9715-B8B0-CFF10378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77ABD-F4E5-4A8B-AF14-B7E519F87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3C9AB-1AFF-5C6A-FC9F-BF8AE85DB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43FA0-32CE-D59D-6CA5-7DF86153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1990C-7241-D188-5E7B-406A0E13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8AB0F-9399-C7D2-88FE-82103752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87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B1C8E-FD57-DBBE-A2D4-55C6F80A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CF733-3E3B-3509-389C-C1F60CFC2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1F3E4-4C44-03C3-1832-2CF9E6412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039EB-D14F-EF37-8254-FDB7EA4EE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62ECD7-2637-1F65-F9D3-33F485080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2D2644-67CF-C6A4-FC07-118747F96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65BB6D-8C19-A6A4-F8D7-0FB474C1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155812-F427-70AF-2B31-001B30DC6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156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E95C6-3BC9-30FE-F170-C83B1B164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6256E6-474E-CACD-BF9D-CE4A7517B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3AFFA-031F-B09B-F13C-A932FDF99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858F0-1F42-957B-5170-D49D4604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289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5CC643-245F-13E9-9ACB-95EAC4CB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CF9C59-40AC-DEBB-3512-5157808D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F2F1B-4646-7AC2-C10C-0185D8F7E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43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F79AE-62C3-6FFE-C8CE-3BC9A40CA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F4879-A67F-A0FB-FE70-63EC6F668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141DC8-80DC-CCD3-980D-45E98CEC8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3A4C6-C483-027A-B4A1-CBB055C4B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B47A2-1FAC-DE74-6925-02A2ABF26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C8151-AFDE-FE16-75AD-A5AC0C122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529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466F2-0572-31D8-3DB5-046D1B90C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E2E5E-B8C4-488E-296A-AEA60EF6E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E176E-79DD-9C35-CFCA-17EF0043C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7A50E-38DE-410A-9EF6-FF3F39101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B86DB-DE3D-1EB7-D791-44507EAD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DD00F-4ECA-5E0C-E654-F96FFF08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71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F59A5D-0C9A-0F7E-C4C6-EB876C09F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5D811-5D58-3457-F5B8-717F53206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EC42E-4CD9-434F-3623-806D6607F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6B899-B741-327B-DEE9-24D31570B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CF728-F3D6-5126-460F-0B3D8B61E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01B5B-ABAA-4ED2-993E-15C8FF4EA4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734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10" y="302539"/>
            <a:ext cx="1881442" cy="16104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56113" y="302539"/>
            <a:ext cx="84594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4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4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4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49675" y="2242559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Programme</a:t>
            </a:r>
            <a:r>
              <a:rPr lang="en-US" b="1" dirty="0">
                <a:solidFill>
                  <a:srgbClr val="7030A0"/>
                </a:solidFill>
              </a:rPr>
              <a:t>: M.A.,HUMAN  RESOURCE MANAGEMENT</a:t>
            </a:r>
            <a:endParaRPr lang="en-US" sz="2333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6428" y="2666522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Human Resource Development</a:t>
            </a:r>
          </a:p>
          <a:p>
            <a:r>
              <a:rPr lang="en-US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22HRM2CC9</a:t>
            </a:r>
            <a:endParaRPr lang="en-US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0" y="364529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Arial Black" pitchFamily="34" charset="0"/>
              </a:rPr>
              <a:t> Unit-VI</a:t>
            </a:r>
          </a:p>
          <a:p>
            <a:pPr algn="ctr"/>
            <a:r>
              <a:rPr lang="en-US" b="1" dirty="0">
                <a:solidFill>
                  <a:srgbClr val="7030A0"/>
                </a:solidFill>
                <a:latin typeface="Arial Black" pitchFamily="34" charset="0"/>
              </a:rPr>
              <a:t>HRD in Organizations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52482" y="4510165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DB41AC-A9BC-D81D-F0EB-CE36EE79CFF9}"/>
              </a:ext>
            </a:extLst>
          </p:cNvPr>
          <p:cNvSpPr txBox="1"/>
          <p:nvPr/>
        </p:nvSpPr>
        <p:spPr>
          <a:xfrm>
            <a:off x="540774" y="530942"/>
            <a:ext cx="8603226" cy="4666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INTRODUCTION TO HRD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Definition of HRD: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process of developing human resources to enhance skills, capabilities, and performance.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Key HRD Functions: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Training and Development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Organizational Development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Career Development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Performance Management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Objective of HRD: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Maximize employee potential and organizational performance.</a:t>
            </a:r>
          </a:p>
        </p:txBody>
      </p:sp>
    </p:spTree>
    <p:extLst>
      <p:ext uri="{BB962C8B-B14F-4D97-AF65-F5344CB8AC3E}">
        <p14:creationId xmlns:p14="http://schemas.microsoft.com/office/powerpoint/2010/main" val="90639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C9F7CB-FA83-F702-E95A-BE4AD4647572}"/>
              </a:ext>
            </a:extLst>
          </p:cNvPr>
          <p:cNvSpPr txBox="1"/>
          <p:nvPr/>
        </p:nvSpPr>
        <p:spPr>
          <a:xfrm>
            <a:off x="452284" y="639098"/>
            <a:ext cx="8691716" cy="5035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HRD in Government Organizations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Case Study 1:</a:t>
            </a:r>
            <a:r>
              <a:rPr lang="en-US" dirty="0"/>
              <a:t> Government of India – Civil Services HRD Programs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Training Programs:</a:t>
            </a:r>
            <a:r>
              <a:rPr lang="en-US" dirty="0"/>
              <a:t> Extensive training through institutes like LBSNAA for IAS Officers.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Focus:</a:t>
            </a:r>
            <a:r>
              <a:rPr lang="en-US" dirty="0"/>
              <a:t> Policy development, leadership training, ethical governance, and crisis management.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Outcome:</a:t>
            </a:r>
            <a:r>
              <a:rPr lang="en-US" dirty="0"/>
              <a:t> Enhanced leadership skills and public service performance.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Challenges: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Slow adoption of modern training techniques.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Political influence on HRD initiatives.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Opportunities: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Increased focus on digital literacy and governance reforms.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E822E9F-90E6-E35E-8E7A-E61ACC82F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138582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8ECD08-1494-DCD0-F626-49B93749DCC5}"/>
              </a:ext>
            </a:extLst>
          </p:cNvPr>
          <p:cNvSpPr txBox="1"/>
          <p:nvPr/>
        </p:nvSpPr>
        <p:spPr>
          <a:xfrm>
            <a:off x="422787" y="471948"/>
            <a:ext cx="8721213" cy="5450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HRD in Manufacturing &amp; Service Industries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Case Study 2:</a:t>
            </a:r>
            <a:r>
              <a:rPr lang="en-US" dirty="0"/>
              <a:t> Tata Group (Manufacturing) – HRD for Skill Development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Training Programs:</a:t>
            </a:r>
            <a:r>
              <a:rPr lang="en-US" dirty="0"/>
              <a:t> Tata Institute of Social Sciences for leadership and skill training.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Focus:</a:t>
            </a:r>
            <a:r>
              <a:rPr lang="en-US" dirty="0"/>
              <a:t> Improving operational efficiency and innovation.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Outcome:</a:t>
            </a:r>
            <a:r>
              <a:rPr lang="en-US" dirty="0"/>
              <a:t> Successful upskilling of employees, leading to higher productivity.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Case Study 3:</a:t>
            </a:r>
            <a:r>
              <a:rPr lang="en-US" dirty="0"/>
              <a:t> Infosys (Service Industry) – Talent Development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Training Programs:</a:t>
            </a:r>
            <a:r>
              <a:rPr lang="en-US" dirty="0"/>
              <a:t> Infosys’s Global Education Centre.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Focus:</a:t>
            </a:r>
            <a:r>
              <a:rPr lang="en-US" dirty="0"/>
              <a:t> Continuous skill development, leadership programs, and mentoring.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Outcome:</a:t>
            </a:r>
            <a:r>
              <a:rPr lang="en-US" dirty="0"/>
              <a:t> Sustained global leadership in IT services.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Challenges: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Resistance to change, lack of motivation for continuous learning.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Opportunities: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Automation and AI integration to optimize HRD efforts.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F4008C-0C5F-DDEC-3706-4DEAB3F8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72662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023A25-6078-59D4-070B-FD79BDB70BC2}"/>
              </a:ext>
            </a:extLst>
          </p:cNvPr>
          <p:cNvSpPr txBox="1"/>
          <p:nvPr/>
        </p:nvSpPr>
        <p:spPr>
          <a:xfrm>
            <a:off x="294968" y="668593"/>
            <a:ext cx="8849032" cy="5866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b="1" dirty="0">
                <a:solidFill>
                  <a:srgbClr val="FF0000"/>
                </a:solidFill>
              </a:rPr>
              <a:t>HRD in MNCs</a:t>
            </a:r>
          </a:p>
          <a:p>
            <a:pPr>
              <a:lnSpc>
                <a:spcPct val="150000"/>
              </a:lnSpc>
            </a:pPr>
            <a:r>
              <a:rPr lang="en-IN" b="1" dirty="0"/>
              <a:t>Case Study 4:</a:t>
            </a:r>
            <a:r>
              <a:rPr lang="en-IN" dirty="0"/>
              <a:t> Google – HRD in a Global Context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b="1" dirty="0"/>
              <a:t>Training Programs:</a:t>
            </a:r>
            <a:r>
              <a:rPr lang="en-IN" dirty="0"/>
              <a:t> Google’s internal programs like ‘Google Career Certificates’.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b="1" dirty="0"/>
              <a:t>Focus:</a:t>
            </a:r>
            <a:r>
              <a:rPr lang="en-IN" dirty="0"/>
              <a:t> Innovation, employee well-being, leadership, and adaptability.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b="1" dirty="0"/>
              <a:t>Outcome:</a:t>
            </a:r>
            <a:r>
              <a:rPr lang="en-IN" dirty="0"/>
              <a:t> Enhanced creativity, employee engagement, and global collaboration.</a:t>
            </a:r>
          </a:p>
          <a:p>
            <a:pPr>
              <a:lnSpc>
                <a:spcPct val="150000"/>
              </a:lnSpc>
            </a:pPr>
            <a:r>
              <a:rPr lang="en-IN" b="1" dirty="0"/>
              <a:t>Case Study 5:</a:t>
            </a:r>
            <a:r>
              <a:rPr lang="en-IN" dirty="0"/>
              <a:t> Unilever – Sustainable HRD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b="1" dirty="0"/>
              <a:t>Training Programs:</a:t>
            </a:r>
            <a:r>
              <a:rPr lang="en-IN" dirty="0"/>
              <a:t> Leadership training in line with Unilever’s Sustainable Living Plan.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b="1" dirty="0"/>
              <a:t>Focus:</a:t>
            </a:r>
            <a:r>
              <a:rPr lang="en-IN" dirty="0"/>
              <a:t> Diversity, inclusion, global leadership, and sustainability.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b="1" dirty="0"/>
              <a:t>Outcome:</a:t>
            </a:r>
            <a:r>
              <a:rPr lang="en-IN" dirty="0"/>
              <a:t> Improved corporate culture, global talent management.</a:t>
            </a:r>
          </a:p>
          <a:p>
            <a:pPr>
              <a:lnSpc>
                <a:spcPct val="150000"/>
              </a:lnSpc>
            </a:pPr>
            <a:r>
              <a:rPr lang="en-IN" b="1" dirty="0"/>
              <a:t>Challenges:</a:t>
            </a:r>
            <a:endParaRPr lang="en-IN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Cultural differences across global teams.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Aligning HRD strategies with business goals in diverse markets.</a:t>
            </a:r>
          </a:p>
          <a:p>
            <a:pPr>
              <a:lnSpc>
                <a:spcPct val="150000"/>
              </a:lnSpc>
            </a:pPr>
            <a:r>
              <a:rPr lang="en-IN" b="1" dirty="0"/>
              <a:t>Opportunities:</a:t>
            </a:r>
            <a:endParaRPr lang="en-IN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Cross-cultural training, virtual HRD initiatives.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4AAE25-6C1A-47B7-8CB3-AB9D72AE9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274671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C891C9-BD49-EB58-1058-A03B43437BCB}"/>
              </a:ext>
            </a:extLst>
          </p:cNvPr>
          <p:cNvSpPr txBox="1"/>
          <p:nvPr/>
        </p:nvSpPr>
        <p:spPr>
          <a:xfrm>
            <a:off x="363794" y="560439"/>
            <a:ext cx="8780206" cy="4666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International HRD Practices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Case Study 6:</a:t>
            </a:r>
            <a:r>
              <a:rPr lang="en-US" dirty="0"/>
              <a:t> Singapore – Government’s Approach to HRD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Program:</a:t>
            </a:r>
            <a:r>
              <a:rPr lang="en-US" dirty="0"/>
              <a:t> Skills Future Singapore (SSG)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Focus:</a:t>
            </a:r>
            <a:r>
              <a:rPr lang="en-US" dirty="0"/>
              <a:t> Lifelong learning and skill development for all age groups.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Outcome:</a:t>
            </a:r>
            <a:r>
              <a:rPr lang="en-US" dirty="0"/>
              <a:t> High-skilled workforce, improved economic growth.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Case Study 7:</a:t>
            </a:r>
            <a:r>
              <a:rPr lang="en-US" dirty="0"/>
              <a:t> Germany – Dual System of Vocational Training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Program:</a:t>
            </a:r>
            <a:r>
              <a:rPr lang="en-US" dirty="0"/>
              <a:t> Combines apprenticeships with academic education.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Outcome:</a:t>
            </a:r>
            <a:r>
              <a:rPr lang="en-US" dirty="0"/>
              <a:t> One of the world’s most skilled workforces.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Global Trends: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Focus on continuous learning and upskilling.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Integration of AI and digital tools in HRD.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C6FB6BC-25FD-CAF7-05AD-DEE75F7DE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749575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333C23-7B58-2684-08F6-8F6D7ADB8705}"/>
              </a:ext>
            </a:extLst>
          </p:cNvPr>
          <p:cNvSpPr txBox="1"/>
          <p:nvPr/>
        </p:nvSpPr>
        <p:spPr>
          <a:xfrm>
            <a:off x="609297" y="425295"/>
            <a:ext cx="7295537" cy="4250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Opportunities in HRD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Technological Integration: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 of AI, machine learning, and big data for personalized learning.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Virtual training platforms and e-learning.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Focus on Employee Well-being: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Mental health initiatives, work-life balance programs.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Sustainability: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Building skills for a sustainable future (e.g., green skills).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Diversity and Inclusion: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Creating inclusive learning environments for all employees.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4561D3C-72F7-1D1B-BB30-B60CF0C35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84027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B64584-8AB0-49A9-36C6-507311353417}"/>
              </a:ext>
            </a:extLst>
          </p:cNvPr>
          <p:cNvSpPr txBox="1"/>
          <p:nvPr/>
        </p:nvSpPr>
        <p:spPr>
          <a:xfrm>
            <a:off x="818762" y="535852"/>
            <a:ext cx="6097554" cy="5035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Challenges in HRD</a:t>
            </a:r>
          </a:p>
          <a:p>
            <a:pPr>
              <a:lnSpc>
                <a:spcPct val="150000"/>
              </a:lnSpc>
            </a:pPr>
            <a:r>
              <a:rPr lang="en-US" b="1" dirty="0"/>
              <a:t>Resistance to Change: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Employees and leaders may resist new HRD methods.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Lack of Resources: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Limited budgets and time constraints for training programs.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Measuring HRD Effectiveness: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Difficulty in quantifying HRD impact on organizational performance.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Global Workforce Management: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Managing cultural differences and aligning training with local needs.</a:t>
            </a: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068BF1-2DDB-8667-9FDB-BF240E8A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792608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645</Words>
  <Application>Microsoft Office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varshaamirtha9@gmail.com</dc:creator>
  <cp:lastModifiedBy>Soundarya R</cp:lastModifiedBy>
  <cp:revision>2</cp:revision>
  <dcterms:created xsi:type="dcterms:W3CDTF">2024-12-06T14:03:00Z</dcterms:created>
  <dcterms:modified xsi:type="dcterms:W3CDTF">2024-12-07T05:50:05Z</dcterms:modified>
</cp:coreProperties>
</file>