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0" r:id="rId2"/>
    <p:sldId id="261" r:id="rId3"/>
    <p:sldId id="262" r:id="rId4"/>
    <p:sldId id="263" r:id="rId5"/>
    <p:sldId id="264" r:id="rId6"/>
    <p:sldId id="265"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5BE83A-BAE1-46CF-B4B7-2ED68390E96B}" type="datetimeFigureOut">
              <a:rPr lang="en-IN" smtClean="0"/>
              <a:t>07-12-2024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D7BBD1-806E-4846-8571-D3F7C29AC08F}" type="slidenum">
              <a:rPr lang="en-IN" smtClean="0"/>
              <a:t>‹#›</a:t>
            </a:fld>
            <a:endParaRPr lang="en-IN"/>
          </a:p>
        </p:txBody>
      </p:sp>
    </p:spTree>
    <p:extLst>
      <p:ext uri="{BB962C8B-B14F-4D97-AF65-F5344CB8AC3E}">
        <p14:creationId xmlns:p14="http://schemas.microsoft.com/office/powerpoint/2010/main" val="4125889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5D375-BA1F-1606-AD15-4BED3B9F74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CBF16FA-C74A-AD29-A887-83967348A8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579AFFE-0B40-B714-2487-69FFF79BE5D0}"/>
              </a:ext>
            </a:extLst>
          </p:cNvPr>
          <p:cNvSpPr>
            <a:spLocks noGrp="1"/>
          </p:cNvSpPr>
          <p:nvPr>
            <p:ph type="dt" sz="half" idx="10"/>
          </p:nvPr>
        </p:nvSpPr>
        <p:spPr/>
        <p:txBody>
          <a:bodyPr/>
          <a:lstStyle/>
          <a:p>
            <a:fld id="{0D499FC8-B80D-4D6B-A2F2-FE4C15895E83}" type="datetime1">
              <a:rPr lang="en-IN" smtClean="0"/>
              <a:t>07-12-2024</a:t>
            </a:fld>
            <a:endParaRPr lang="en-IN"/>
          </a:p>
        </p:txBody>
      </p:sp>
      <p:sp>
        <p:nvSpPr>
          <p:cNvPr id="5" name="Footer Placeholder 4">
            <a:extLst>
              <a:ext uri="{FF2B5EF4-FFF2-40B4-BE49-F238E27FC236}">
                <a16:creationId xmlns:a16="http://schemas.microsoft.com/office/drawing/2014/main" id="{A6CA1CA3-CAA2-39FA-5432-53590D743352}"/>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E093BAC3-5F25-D50A-F4BC-B8FC00BA5218}"/>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776740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A7EE2-5222-3B43-A2BB-C77A1C7D5A6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6B670BD-BC47-FBC1-2515-547EB12BBF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91779CE-B095-94E5-E421-EB8BD00CF9F9}"/>
              </a:ext>
            </a:extLst>
          </p:cNvPr>
          <p:cNvSpPr>
            <a:spLocks noGrp="1"/>
          </p:cNvSpPr>
          <p:nvPr>
            <p:ph type="dt" sz="half" idx="10"/>
          </p:nvPr>
        </p:nvSpPr>
        <p:spPr/>
        <p:txBody>
          <a:bodyPr/>
          <a:lstStyle/>
          <a:p>
            <a:fld id="{521F9ADF-10A0-41E0-A6B2-AC0E79CEED8A}" type="datetime1">
              <a:rPr lang="en-IN" smtClean="0"/>
              <a:t>07-12-2024</a:t>
            </a:fld>
            <a:endParaRPr lang="en-IN"/>
          </a:p>
        </p:txBody>
      </p:sp>
      <p:sp>
        <p:nvSpPr>
          <p:cNvPr id="5" name="Footer Placeholder 4">
            <a:extLst>
              <a:ext uri="{FF2B5EF4-FFF2-40B4-BE49-F238E27FC236}">
                <a16:creationId xmlns:a16="http://schemas.microsoft.com/office/drawing/2014/main" id="{434B9ED5-F752-99D4-94C3-99EEC132962A}"/>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8D2B59F8-D3DB-4BA9-FA07-5A403020C88D}"/>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4260735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9A5EF6-62E8-7741-D588-8F44DDDDECE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71A3CAE-D510-CD9B-7121-5614BE66F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682B5D-66F1-7231-D185-178554E2C101}"/>
              </a:ext>
            </a:extLst>
          </p:cNvPr>
          <p:cNvSpPr>
            <a:spLocks noGrp="1"/>
          </p:cNvSpPr>
          <p:nvPr>
            <p:ph type="dt" sz="half" idx="10"/>
          </p:nvPr>
        </p:nvSpPr>
        <p:spPr/>
        <p:txBody>
          <a:bodyPr/>
          <a:lstStyle/>
          <a:p>
            <a:fld id="{9B9A74A4-F0EA-4965-870B-27E438513F94}" type="datetime1">
              <a:rPr lang="en-IN" smtClean="0"/>
              <a:t>07-12-2024</a:t>
            </a:fld>
            <a:endParaRPr lang="en-IN"/>
          </a:p>
        </p:txBody>
      </p:sp>
      <p:sp>
        <p:nvSpPr>
          <p:cNvPr id="5" name="Footer Placeholder 4">
            <a:extLst>
              <a:ext uri="{FF2B5EF4-FFF2-40B4-BE49-F238E27FC236}">
                <a16:creationId xmlns:a16="http://schemas.microsoft.com/office/drawing/2014/main" id="{306A205A-8178-94C5-1E85-C91574462AD2}"/>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14A02DFF-72E9-AF1E-F62F-4A56690295C3}"/>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775460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31947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09AC4-3872-A7C4-6660-DCB74353B0B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F3D6A6D-31D8-D85E-44F6-EBA3FA02EA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D383E85-B137-125F-975C-54F8FB36C39A}"/>
              </a:ext>
            </a:extLst>
          </p:cNvPr>
          <p:cNvSpPr>
            <a:spLocks noGrp="1"/>
          </p:cNvSpPr>
          <p:nvPr>
            <p:ph type="dt" sz="half" idx="10"/>
          </p:nvPr>
        </p:nvSpPr>
        <p:spPr/>
        <p:txBody>
          <a:bodyPr/>
          <a:lstStyle/>
          <a:p>
            <a:fld id="{53F10433-6F6D-4C50-B1EF-DCE182ED5A3E}" type="datetime1">
              <a:rPr lang="en-IN" smtClean="0"/>
              <a:t>07-12-2024</a:t>
            </a:fld>
            <a:endParaRPr lang="en-IN"/>
          </a:p>
        </p:txBody>
      </p:sp>
      <p:sp>
        <p:nvSpPr>
          <p:cNvPr id="5" name="Footer Placeholder 4">
            <a:extLst>
              <a:ext uri="{FF2B5EF4-FFF2-40B4-BE49-F238E27FC236}">
                <a16:creationId xmlns:a16="http://schemas.microsoft.com/office/drawing/2014/main" id="{F1E407E2-ABA8-5243-6CC7-D0A978D7EC7F}"/>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A294B50C-5BC2-83D3-4213-5E61C3D5FF85}"/>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2075887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9102C-09E9-7541-0F3E-0B67403F3E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59A8171-D70C-7819-11CF-D9F22C7236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C4489D-9A5D-0D8E-A971-69BD2BEDAA59}"/>
              </a:ext>
            </a:extLst>
          </p:cNvPr>
          <p:cNvSpPr>
            <a:spLocks noGrp="1"/>
          </p:cNvSpPr>
          <p:nvPr>
            <p:ph type="dt" sz="half" idx="10"/>
          </p:nvPr>
        </p:nvSpPr>
        <p:spPr/>
        <p:txBody>
          <a:bodyPr/>
          <a:lstStyle/>
          <a:p>
            <a:fld id="{835E710A-10AD-44D5-9F25-B3BE533CFCDE}" type="datetime1">
              <a:rPr lang="en-IN" smtClean="0"/>
              <a:t>07-12-2024</a:t>
            </a:fld>
            <a:endParaRPr lang="en-IN"/>
          </a:p>
        </p:txBody>
      </p:sp>
      <p:sp>
        <p:nvSpPr>
          <p:cNvPr id="5" name="Footer Placeholder 4">
            <a:extLst>
              <a:ext uri="{FF2B5EF4-FFF2-40B4-BE49-F238E27FC236}">
                <a16:creationId xmlns:a16="http://schemas.microsoft.com/office/drawing/2014/main" id="{AF0DB707-CF5A-5994-0944-D723BA7C6ECF}"/>
              </a:ext>
            </a:extLst>
          </p:cNvPr>
          <p:cNvSpPr>
            <a:spLocks noGrp="1"/>
          </p:cNvSpPr>
          <p:nvPr>
            <p:ph type="ftr" sz="quarter" idx="11"/>
          </p:nvPr>
        </p:nvSpPr>
        <p:spPr/>
        <p:txBody>
          <a:bodyPr/>
          <a:lstStyle/>
          <a:p>
            <a:r>
              <a:rPr lang="en-IN"/>
              <a:t>DLL,BDU</a:t>
            </a:r>
          </a:p>
        </p:txBody>
      </p:sp>
      <p:sp>
        <p:nvSpPr>
          <p:cNvPr id="6" name="Slide Number Placeholder 5">
            <a:extLst>
              <a:ext uri="{FF2B5EF4-FFF2-40B4-BE49-F238E27FC236}">
                <a16:creationId xmlns:a16="http://schemas.microsoft.com/office/drawing/2014/main" id="{150E550F-BCD4-C06E-E10A-F5670F2A523F}"/>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3851177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9FCEF-3E99-E9D3-2A57-85DA1318D77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FF2C6BD-DD78-D895-4404-7A7A6CCB574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BA8B2EB-873B-6027-F958-BC73BD1EDC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0D78EA0-BADD-787E-2906-C92197845BFD}"/>
              </a:ext>
            </a:extLst>
          </p:cNvPr>
          <p:cNvSpPr>
            <a:spLocks noGrp="1"/>
          </p:cNvSpPr>
          <p:nvPr>
            <p:ph type="dt" sz="half" idx="10"/>
          </p:nvPr>
        </p:nvSpPr>
        <p:spPr/>
        <p:txBody>
          <a:bodyPr/>
          <a:lstStyle/>
          <a:p>
            <a:fld id="{2543E844-0104-438A-8CEC-D8B41946DF53}" type="datetime1">
              <a:rPr lang="en-IN" smtClean="0"/>
              <a:t>07-12-2024</a:t>
            </a:fld>
            <a:endParaRPr lang="en-IN"/>
          </a:p>
        </p:txBody>
      </p:sp>
      <p:sp>
        <p:nvSpPr>
          <p:cNvPr id="6" name="Footer Placeholder 5">
            <a:extLst>
              <a:ext uri="{FF2B5EF4-FFF2-40B4-BE49-F238E27FC236}">
                <a16:creationId xmlns:a16="http://schemas.microsoft.com/office/drawing/2014/main" id="{84CB8347-C811-A540-3426-C493746D4CA5}"/>
              </a:ext>
            </a:extLst>
          </p:cNvPr>
          <p:cNvSpPr>
            <a:spLocks noGrp="1"/>
          </p:cNvSpPr>
          <p:nvPr>
            <p:ph type="ftr" sz="quarter" idx="11"/>
          </p:nvPr>
        </p:nvSpPr>
        <p:spPr/>
        <p:txBody>
          <a:bodyPr/>
          <a:lstStyle/>
          <a:p>
            <a:r>
              <a:rPr lang="en-IN"/>
              <a:t>DLL,BDU</a:t>
            </a:r>
          </a:p>
        </p:txBody>
      </p:sp>
      <p:sp>
        <p:nvSpPr>
          <p:cNvPr id="7" name="Slide Number Placeholder 6">
            <a:extLst>
              <a:ext uri="{FF2B5EF4-FFF2-40B4-BE49-F238E27FC236}">
                <a16:creationId xmlns:a16="http://schemas.microsoft.com/office/drawing/2014/main" id="{3ADBDEBB-1F76-6119-F5D0-84BF1DFBC13D}"/>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2708523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1C0F6-72F0-2D0A-31D4-0DF231FA7DD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A083F13-959D-6CA6-432B-1659DF2BD5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98DFC1-0C18-13FC-0D62-8D4ED0A5D0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61676A5-28D7-7FB1-23EA-2039F62F8D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5973A9-6DDE-DAAF-5E90-35D07D09B0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D1235D2-E4BC-A3A9-86B1-C52184AEC235}"/>
              </a:ext>
            </a:extLst>
          </p:cNvPr>
          <p:cNvSpPr>
            <a:spLocks noGrp="1"/>
          </p:cNvSpPr>
          <p:nvPr>
            <p:ph type="dt" sz="half" idx="10"/>
          </p:nvPr>
        </p:nvSpPr>
        <p:spPr/>
        <p:txBody>
          <a:bodyPr/>
          <a:lstStyle/>
          <a:p>
            <a:fld id="{D2808EEA-BEA9-4E2E-81B5-945961112F4E}" type="datetime1">
              <a:rPr lang="en-IN" smtClean="0"/>
              <a:t>07-12-2024</a:t>
            </a:fld>
            <a:endParaRPr lang="en-IN"/>
          </a:p>
        </p:txBody>
      </p:sp>
      <p:sp>
        <p:nvSpPr>
          <p:cNvPr id="8" name="Footer Placeholder 7">
            <a:extLst>
              <a:ext uri="{FF2B5EF4-FFF2-40B4-BE49-F238E27FC236}">
                <a16:creationId xmlns:a16="http://schemas.microsoft.com/office/drawing/2014/main" id="{77B063E9-E6A4-68B4-1D60-A12915962DA5}"/>
              </a:ext>
            </a:extLst>
          </p:cNvPr>
          <p:cNvSpPr>
            <a:spLocks noGrp="1"/>
          </p:cNvSpPr>
          <p:nvPr>
            <p:ph type="ftr" sz="quarter" idx="11"/>
          </p:nvPr>
        </p:nvSpPr>
        <p:spPr/>
        <p:txBody>
          <a:bodyPr/>
          <a:lstStyle/>
          <a:p>
            <a:r>
              <a:rPr lang="en-IN"/>
              <a:t>DLL,BDU</a:t>
            </a:r>
          </a:p>
        </p:txBody>
      </p:sp>
      <p:sp>
        <p:nvSpPr>
          <p:cNvPr id="9" name="Slide Number Placeholder 8">
            <a:extLst>
              <a:ext uri="{FF2B5EF4-FFF2-40B4-BE49-F238E27FC236}">
                <a16:creationId xmlns:a16="http://schemas.microsoft.com/office/drawing/2014/main" id="{1419D487-6C31-8675-DDEC-0CB6E6F8860C}"/>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491978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9276A-50AD-14AF-7C4E-80BEF27CA28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3EDC03C-F8DC-F49C-6CFF-DC2EA156E72F}"/>
              </a:ext>
            </a:extLst>
          </p:cNvPr>
          <p:cNvSpPr>
            <a:spLocks noGrp="1"/>
          </p:cNvSpPr>
          <p:nvPr>
            <p:ph type="dt" sz="half" idx="10"/>
          </p:nvPr>
        </p:nvSpPr>
        <p:spPr/>
        <p:txBody>
          <a:bodyPr/>
          <a:lstStyle/>
          <a:p>
            <a:fld id="{3DD63743-B167-4740-8FDC-8239E9C80267}" type="datetime1">
              <a:rPr lang="en-IN" smtClean="0"/>
              <a:t>07-12-2024</a:t>
            </a:fld>
            <a:endParaRPr lang="en-IN"/>
          </a:p>
        </p:txBody>
      </p:sp>
      <p:sp>
        <p:nvSpPr>
          <p:cNvPr id="4" name="Footer Placeholder 3">
            <a:extLst>
              <a:ext uri="{FF2B5EF4-FFF2-40B4-BE49-F238E27FC236}">
                <a16:creationId xmlns:a16="http://schemas.microsoft.com/office/drawing/2014/main" id="{EB991ACE-B566-5908-86B7-5D7FAF8975F9}"/>
              </a:ext>
            </a:extLst>
          </p:cNvPr>
          <p:cNvSpPr>
            <a:spLocks noGrp="1"/>
          </p:cNvSpPr>
          <p:nvPr>
            <p:ph type="ftr" sz="quarter" idx="11"/>
          </p:nvPr>
        </p:nvSpPr>
        <p:spPr/>
        <p:txBody>
          <a:bodyPr/>
          <a:lstStyle/>
          <a:p>
            <a:r>
              <a:rPr lang="en-IN"/>
              <a:t>DLL,BDU</a:t>
            </a:r>
          </a:p>
        </p:txBody>
      </p:sp>
      <p:sp>
        <p:nvSpPr>
          <p:cNvPr id="5" name="Slide Number Placeholder 4">
            <a:extLst>
              <a:ext uri="{FF2B5EF4-FFF2-40B4-BE49-F238E27FC236}">
                <a16:creationId xmlns:a16="http://schemas.microsoft.com/office/drawing/2014/main" id="{C78E0F21-5941-482A-D125-562F1F0782ED}"/>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118099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08525D-4582-0253-C636-46E080ECE5AE}"/>
              </a:ext>
            </a:extLst>
          </p:cNvPr>
          <p:cNvSpPr>
            <a:spLocks noGrp="1"/>
          </p:cNvSpPr>
          <p:nvPr>
            <p:ph type="dt" sz="half" idx="10"/>
          </p:nvPr>
        </p:nvSpPr>
        <p:spPr/>
        <p:txBody>
          <a:bodyPr/>
          <a:lstStyle/>
          <a:p>
            <a:fld id="{D7E865E8-4D48-4C37-9686-8A83A4354AF9}" type="datetime1">
              <a:rPr lang="en-IN" smtClean="0"/>
              <a:t>07-12-2024</a:t>
            </a:fld>
            <a:endParaRPr lang="en-IN"/>
          </a:p>
        </p:txBody>
      </p:sp>
      <p:sp>
        <p:nvSpPr>
          <p:cNvPr id="3" name="Footer Placeholder 2">
            <a:extLst>
              <a:ext uri="{FF2B5EF4-FFF2-40B4-BE49-F238E27FC236}">
                <a16:creationId xmlns:a16="http://schemas.microsoft.com/office/drawing/2014/main" id="{178A1BD0-5627-6477-961F-BAEE5632A8DD}"/>
              </a:ext>
            </a:extLst>
          </p:cNvPr>
          <p:cNvSpPr>
            <a:spLocks noGrp="1"/>
          </p:cNvSpPr>
          <p:nvPr>
            <p:ph type="ftr" sz="quarter" idx="11"/>
          </p:nvPr>
        </p:nvSpPr>
        <p:spPr/>
        <p:txBody>
          <a:bodyPr/>
          <a:lstStyle/>
          <a:p>
            <a:r>
              <a:rPr lang="en-IN"/>
              <a:t>DLL,BDU</a:t>
            </a:r>
          </a:p>
        </p:txBody>
      </p:sp>
      <p:sp>
        <p:nvSpPr>
          <p:cNvPr id="4" name="Slide Number Placeholder 3">
            <a:extLst>
              <a:ext uri="{FF2B5EF4-FFF2-40B4-BE49-F238E27FC236}">
                <a16:creationId xmlns:a16="http://schemas.microsoft.com/office/drawing/2014/main" id="{86E787CD-C142-3DB9-0493-3AC5E2CADEAC}"/>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2354207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91B05-B260-7568-5F94-77ADD4F905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A0D7F65-9752-EB9F-25C5-C74EC9591D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915BD58-4ED5-A389-5E3D-CE7A669857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AF0E57-5EF9-EEA1-4D54-07DCFE8B54F5}"/>
              </a:ext>
            </a:extLst>
          </p:cNvPr>
          <p:cNvSpPr>
            <a:spLocks noGrp="1"/>
          </p:cNvSpPr>
          <p:nvPr>
            <p:ph type="dt" sz="half" idx="10"/>
          </p:nvPr>
        </p:nvSpPr>
        <p:spPr/>
        <p:txBody>
          <a:bodyPr/>
          <a:lstStyle/>
          <a:p>
            <a:fld id="{1C8B5167-EFCA-4475-9484-A9563283926F}" type="datetime1">
              <a:rPr lang="en-IN" smtClean="0"/>
              <a:t>07-12-2024</a:t>
            </a:fld>
            <a:endParaRPr lang="en-IN"/>
          </a:p>
        </p:txBody>
      </p:sp>
      <p:sp>
        <p:nvSpPr>
          <p:cNvPr id="6" name="Footer Placeholder 5">
            <a:extLst>
              <a:ext uri="{FF2B5EF4-FFF2-40B4-BE49-F238E27FC236}">
                <a16:creationId xmlns:a16="http://schemas.microsoft.com/office/drawing/2014/main" id="{39E1E846-4B01-13F2-01D5-672556D753D5}"/>
              </a:ext>
            </a:extLst>
          </p:cNvPr>
          <p:cNvSpPr>
            <a:spLocks noGrp="1"/>
          </p:cNvSpPr>
          <p:nvPr>
            <p:ph type="ftr" sz="quarter" idx="11"/>
          </p:nvPr>
        </p:nvSpPr>
        <p:spPr/>
        <p:txBody>
          <a:bodyPr/>
          <a:lstStyle/>
          <a:p>
            <a:r>
              <a:rPr lang="en-IN"/>
              <a:t>DLL,BDU</a:t>
            </a:r>
          </a:p>
        </p:txBody>
      </p:sp>
      <p:sp>
        <p:nvSpPr>
          <p:cNvPr id="7" name="Slide Number Placeholder 6">
            <a:extLst>
              <a:ext uri="{FF2B5EF4-FFF2-40B4-BE49-F238E27FC236}">
                <a16:creationId xmlns:a16="http://schemas.microsoft.com/office/drawing/2014/main" id="{FB382B7E-ABC0-3C29-F203-5C20C72B2245}"/>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1861226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433D1-9EA1-3A3F-3CD9-9A0B561A97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C584204-BA1B-EB73-E061-DAB2C2F281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8B197C2-DDB6-11AC-CED8-D4B1B0E98C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71BC24-BE36-1D08-DB2B-77E6636722A8}"/>
              </a:ext>
            </a:extLst>
          </p:cNvPr>
          <p:cNvSpPr>
            <a:spLocks noGrp="1"/>
          </p:cNvSpPr>
          <p:nvPr>
            <p:ph type="dt" sz="half" idx="10"/>
          </p:nvPr>
        </p:nvSpPr>
        <p:spPr/>
        <p:txBody>
          <a:bodyPr/>
          <a:lstStyle/>
          <a:p>
            <a:fld id="{E0D099D1-F5E3-4913-9915-818737C2B08F}" type="datetime1">
              <a:rPr lang="en-IN" smtClean="0"/>
              <a:t>07-12-2024</a:t>
            </a:fld>
            <a:endParaRPr lang="en-IN"/>
          </a:p>
        </p:txBody>
      </p:sp>
      <p:sp>
        <p:nvSpPr>
          <p:cNvPr id="6" name="Footer Placeholder 5">
            <a:extLst>
              <a:ext uri="{FF2B5EF4-FFF2-40B4-BE49-F238E27FC236}">
                <a16:creationId xmlns:a16="http://schemas.microsoft.com/office/drawing/2014/main" id="{43E352F2-25C9-D8B0-DD26-349F349A29B5}"/>
              </a:ext>
            </a:extLst>
          </p:cNvPr>
          <p:cNvSpPr>
            <a:spLocks noGrp="1"/>
          </p:cNvSpPr>
          <p:nvPr>
            <p:ph type="ftr" sz="quarter" idx="11"/>
          </p:nvPr>
        </p:nvSpPr>
        <p:spPr/>
        <p:txBody>
          <a:bodyPr/>
          <a:lstStyle/>
          <a:p>
            <a:r>
              <a:rPr lang="en-IN"/>
              <a:t>DLL,BDU</a:t>
            </a:r>
          </a:p>
        </p:txBody>
      </p:sp>
      <p:sp>
        <p:nvSpPr>
          <p:cNvPr id="7" name="Slide Number Placeholder 6">
            <a:extLst>
              <a:ext uri="{FF2B5EF4-FFF2-40B4-BE49-F238E27FC236}">
                <a16:creationId xmlns:a16="http://schemas.microsoft.com/office/drawing/2014/main" id="{116BB11D-1044-2816-7D91-9CC3F5B8547F}"/>
              </a:ext>
            </a:extLst>
          </p:cNvPr>
          <p:cNvSpPr>
            <a:spLocks noGrp="1"/>
          </p:cNvSpPr>
          <p:nvPr>
            <p:ph type="sldNum" sz="quarter" idx="12"/>
          </p:nvPr>
        </p:nvSpPr>
        <p:spPr/>
        <p:txBody>
          <a:bodyPr/>
          <a:lstStyle/>
          <a:p>
            <a:fld id="{E4021A46-E4FF-4A0B-AF94-D91DECC064F0}" type="slidenum">
              <a:rPr lang="en-IN" smtClean="0"/>
              <a:t>‹#›</a:t>
            </a:fld>
            <a:endParaRPr lang="en-IN"/>
          </a:p>
        </p:txBody>
      </p:sp>
    </p:spTree>
    <p:extLst>
      <p:ext uri="{BB962C8B-B14F-4D97-AF65-F5344CB8AC3E}">
        <p14:creationId xmlns:p14="http://schemas.microsoft.com/office/powerpoint/2010/main" val="2076964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64F78B-9254-6600-2625-32A9F814A9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207787B-E1F5-EA18-943D-31A14F8A2C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7506646-D161-7366-C51F-FB7E34C3B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1506F-79C8-47E6-81E2-9DD4500AA43C}" type="datetime1">
              <a:rPr lang="en-IN" smtClean="0"/>
              <a:t>07-12-2024</a:t>
            </a:fld>
            <a:endParaRPr lang="en-IN"/>
          </a:p>
        </p:txBody>
      </p:sp>
      <p:sp>
        <p:nvSpPr>
          <p:cNvPr id="5" name="Footer Placeholder 4">
            <a:extLst>
              <a:ext uri="{FF2B5EF4-FFF2-40B4-BE49-F238E27FC236}">
                <a16:creationId xmlns:a16="http://schemas.microsoft.com/office/drawing/2014/main" id="{037B0577-EB85-90E3-4C6D-17C323C9C4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DLL,BDU</a:t>
            </a:r>
          </a:p>
        </p:txBody>
      </p:sp>
      <p:sp>
        <p:nvSpPr>
          <p:cNvPr id="6" name="Slide Number Placeholder 5">
            <a:extLst>
              <a:ext uri="{FF2B5EF4-FFF2-40B4-BE49-F238E27FC236}">
                <a16:creationId xmlns:a16="http://schemas.microsoft.com/office/drawing/2014/main" id="{E5099E58-3056-FE8B-DC08-8EFFF44D9D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21A46-E4FF-4A0B-AF94-D91DECC064F0}" type="slidenum">
              <a:rPr lang="en-IN" smtClean="0"/>
              <a:t>‹#›</a:t>
            </a:fld>
            <a:endParaRPr lang="en-IN"/>
          </a:p>
        </p:txBody>
      </p:sp>
    </p:spTree>
    <p:extLst>
      <p:ext uri="{BB962C8B-B14F-4D97-AF65-F5344CB8AC3E}">
        <p14:creationId xmlns:p14="http://schemas.microsoft.com/office/powerpoint/2010/main" val="2345082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s.jpg"/>
          <p:cNvPicPr>
            <a:picLocks noChangeAspect="1"/>
          </p:cNvPicPr>
          <p:nvPr/>
        </p:nvPicPr>
        <p:blipFill>
          <a:blip r:embed="rId2"/>
          <a:stretch>
            <a:fillRect/>
          </a:stretch>
        </p:blipFill>
        <p:spPr>
          <a:xfrm>
            <a:off x="572509" y="343331"/>
            <a:ext cx="1928813" cy="1651000"/>
          </a:xfrm>
          <a:prstGeom prst="rect">
            <a:avLst/>
          </a:prstGeom>
        </p:spPr>
      </p:pic>
      <p:sp>
        <p:nvSpPr>
          <p:cNvPr id="3" name="Rectangle 2"/>
          <p:cNvSpPr/>
          <p:nvPr/>
        </p:nvSpPr>
        <p:spPr>
          <a:xfrm>
            <a:off x="3047999" y="343331"/>
            <a:ext cx="8459493" cy="1569660"/>
          </a:xfrm>
          <a:prstGeom prst="rect">
            <a:avLst/>
          </a:prstGeom>
        </p:spPr>
        <p:txBody>
          <a:bodyPr wrap="square">
            <a:spAutoFit/>
          </a:bodyPr>
          <a:lstStyle/>
          <a:p>
            <a:pPr algn="ctr"/>
            <a:r>
              <a:rPr lang="en-US" sz="2400" dirty="0">
                <a:solidFill>
                  <a:srgbClr val="FF0000"/>
                </a:solidFill>
                <a:latin typeface="Arial Black" pitchFamily="34" charset="0"/>
                <a:ea typeface="DFKai-SB" pitchFamily="65" charset="-120"/>
                <a:cs typeface="Times New Roman" pitchFamily="18" charset="0"/>
              </a:rPr>
              <a:t>DEPARTMENT OF LIFELONG LEARNING</a:t>
            </a:r>
            <a:r>
              <a:rPr lang="en-US" sz="2400" dirty="0">
                <a:latin typeface="Arial Black" pitchFamily="34" charset="0"/>
                <a:ea typeface="DFKai-SB" pitchFamily="65" charset="-120"/>
                <a:cs typeface="Times New Roman" pitchFamily="18" charset="0"/>
              </a:rPr>
              <a:t> </a:t>
            </a:r>
          </a:p>
          <a:p>
            <a:pPr algn="ctr"/>
            <a:r>
              <a:rPr lang="en-US" sz="2400" b="1" dirty="0">
                <a:solidFill>
                  <a:srgbClr val="7030A0"/>
                </a:solidFill>
                <a:latin typeface="Aharoni" pitchFamily="2" charset="-79"/>
                <a:ea typeface="DFKai-SB" pitchFamily="65" charset="-120"/>
                <a:cs typeface="Aharoni" pitchFamily="2" charset="-79"/>
              </a:rPr>
              <a:t>BHARATHIDASAN UNIVERSITY </a:t>
            </a:r>
          </a:p>
          <a:p>
            <a:pPr algn="ctr"/>
            <a:r>
              <a:rPr lang="en-US" sz="2400" b="1" dirty="0" err="1">
                <a:solidFill>
                  <a:srgbClr val="00B050"/>
                </a:solidFill>
                <a:latin typeface="Aharoni" pitchFamily="2" charset="-79"/>
                <a:ea typeface="DFKai-SB" pitchFamily="65" charset="-120"/>
                <a:cs typeface="Aharoni" pitchFamily="2" charset="-79"/>
              </a:rPr>
              <a:t>Tiruchirappalli</a:t>
            </a:r>
            <a:r>
              <a:rPr lang="en-US" sz="2400" b="1" dirty="0">
                <a:solidFill>
                  <a:srgbClr val="00B050"/>
                </a:solidFill>
                <a:latin typeface="Aharoni" pitchFamily="2" charset="-79"/>
                <a:ea typeface="DFKai-SB" pitchFamily="65" charset="-120"/>
                <a:cs typeface="Aharoni" pitchFamily="2" charset="-79"/>
              </a:rPr>
              <a:t>- 620024, </a:t>
            </a:r>
          </a:p>
          <a:p>
            <a:pPr algn="ctr"/>
            <a:r>
              <a:rPr lang="en-US" sz="2400" b="1" dirty="0">
                <a:solidFill>
                  <a:srgbClr val="00B050"/>
                </a:solidFill>
                <a:latin typeface="Aharoni" pitchFamily="2" charset="-79"/>
                <a:ea typeface="DFKai-SB" pitchFamily="65" charset="-120"/>
                <a:cs typeface="Aharoni" pitchFamily="2" charset="-79"/>
              </a:rPr>
              <a:t>Tamil Nadu, India </a:t>
            </a:r>
            <a:endParaRPr lang="en-US" sz="2400" dirty="0">
              <a:solidFill>
                <a:srgbClr val="00B050"/>
              </a:solidFill>
              <a:latin typeface="Aharoni" pitchFamily="2" charset="-79"/>
              <a:ea typeface="DFKai-SB" pitchFamily="65" charset="-120"/>
              <a:cs typeface="Aharoni" pitchFamily="2" charset="-79"/>
            </a:endParaRPr>
          </a:p>
        </p:txBody>
      </p:sp>
      <p:sp>
        <p:nvSpPr>
          <p:cNvPr id="5" name="Rectangle 4"/>
          <p:cNvSpPr/>
          <p:nvPr/>
        </p:nvSpPr>
        <p:spPr>
          <a:xfrm>
            <a:off x="1944787" y="2190961"/>
            <a:ext cx="7774983" cy="369332"/>
          </a:xfrm>
          <a:prstGeom prst="rect">
            <a:avLst/>
          </a:prstGeom>
        </p:spPr>
        <p:txBody>
          <a:bodyPr wrap="square">
            <a:spAutoFit/>
          </a:bodyPr>
          <a:lstStyle/>
          <a:p>
            <a:r>
              <a:rPr lang="en-US" b="1" dirty="0">
                <a:solidFill>
                  <a:srgbClr val="7030A0"/>
                </a:solidFill>
              </a:rPr>
              <a:t> </a:t>
            </a:r>
            <a:r>
              <a:rPr lang="en-US" b="1" dirty="0" err="1">
                <a:solidFill>
                  <a:srgbClr val="7030A0"/>
                </a:solidFill>
              </a:rPr>
              <a:t>Programme</a:t>
            </a:r>
            <a:r>
              <a:rPr lang="en-US" b="1" dirty="0">
                <a:solidFill>
                  <a:srgbClr val="7030A0"/>
                </a:solidFill>
              </a:rPr>
              <a:t>: M.A.,HUMAN  RESOURCE MANAGEMENT</a:t>
            </a:r>
          </a:p>
        </p:txBody>
      </p:sp>
      <p:sp>
        <p:nvSpPr>
          <p:cNvPr id="6" name="Rectangle 5"/>
          <p:cNvSpPr/>
          <p:nvPr/>
        </p:nvSpPr>
        <p:spPr>
          <a:xfrm>
            <a:off x="1978212" y="2599718"/>
            <a:ext cx="6418881" cy="656462"/>
          </a:xfrm>
          <a:prstGeom prst="rect">
            <a:avLst/>
          </a:prstGeom>
        </p:spPr>
        <p:txBody>
          <a:bodyPr wrap="square">
            <a:spAutoFit/>
          </a:bodyPr>
          <a:lstStyle/>
          <a:p>
            <a:r>
              <a:rPr lang="en-US" b="1" dirty="0">
                <a:solidFill>
                  <a:srgbClr val="FF0000"/>
                </a:solidFill>
                <a:latin typeface="Arial Black" pitchFamily="34" charset="0"/>
                <a:cs typeface="Aharoni" pitchFamily="2" charset="-79"/>
              </a:rPr>
              <a:t>Course Title : Human Resource Development</a:t>
            </a:r>
          </a:p>
          <a:p>
            <a:r>
              <a:rPr lang="en-US" b="1" dirty="0">
                <a:solidFill>
                  <a:srgbClr val="FF0000"/>
                </a:solidFill>
                <a:latin typeface="Arial Black" pitchFamily="34" charset="0"/>
                <a:cs typeface="Aharoni" pitchFamily="2" charset="-79"/>
              </a:rPr>
              <a:t>Course Code : 22HRM2CC9</a:t>
            </a:r>
            <a:endParaRPr lang="en-US" dirty="0">
              <a:solidFill>
                <a:srgbClr val="FF0000"/>
              </a:solidFill>
              <a:latin typeface="Arial Black" pitchFamily="34" charset="0"/>
              <a:cs typeface="Aharoni" pitchFamily="2" charset="-79"/>
            </a:endParaRPr>
          </a:p>
        </p:txBody>
      </p:sp>
      <p:sp>
        <p:nvSpPr>
          <p:cNvPr id="8" name="Rectangle 7"/>
          <p:cNvSpPr/>
          <p:nvPr/>
        </p:nvSpPr>
        <p:spPr>
          <a:xfrm>
            <a:off x="3151918" y="3765280"/>
            <a:ext cx="6096000" cy="646331"/>
          </a:xfrm>
          <a:prstGeom prst="rect">
            <a:avLst/>
          </a:prstGeom>
        </p:spPr>
        <p:txBody>
          <a:bodyPr>
            <a:spAutoFit/>
          </a:bodyPr>
          <a:lstStyle/>
          <a:p>
            <a:pPr algn="ctr"/>
            <a:r>
              <a:rPr lang="en-US" b="1" dirty="0">
                <a:solidFill>
                  <a:srgbClr val="7030A0"/>
                </a:solidFill>
                <a:latin typeface="Arial Black" pitchFamily="34" charset="0"/>
              </a:rPr>
              <a:t> Unit-V </a:t>
            </a:r>
          </a:p>
          <a:p>
            <a:pPr algn="ctr"/>
            <a:r>
              <a:rPr lang="en-US" b="1" dirty="0">
                <a:solidFill>
                  <a:srgbClr val="7030A0"/>
                </a:solidFill>
                <a:latin typeface="Arial Black" pitchFamily="34" charset="0"/>
              </a:rPr>
              <a:t>Ethical Issues and Dilemmas in HRD</a:t>
            </a:r>
          </a:p>
        </p:txBody>
      </p:sp>
      <p:sp>
        <p:nvSpPr>
          <p:cNvPr id="9" name="Rectangle 8"/>
          <p:cNvSpPr/>
          <p:nvPr/>
        </p:nvSpPr>
        <p:spPr>
          <a:xfrm>
            <a:off x="3309970" y="4724066"/>
            <a:ext cx="6096000" cy="1015663"/>
          </a:xfrm>
          <a:prstGeom prst="rect">
            <a:avLst/>
          </a:prstGeom>
        </p:spPr>
        <p:txBody>
          <a:bodyPr>
            <a:spAutoFit/>
          </a:bodyPr>
          <a:lstStyle/>
          <a:p>
            <a:pPr algn="ctr"/>
            <a:r>
              <a:rPr lang="en-US" sz="2000" b="1" dirty="0">
                <a:solidFill>
                  <a:srgbClr val="FF0000"/>
                </a:solidFill>
              </a:rPr>
              <a:t>Dr. T. KUMUTHAVALLI</a:t>
            </a:r>
          </a:p>
          <a:p>
            <a:pPr algn="ctr"/>
            <a:r>
              <a:rPr lang="en-US" sz="2000" b="1" dirty="0">
                <a:solidFill>
                  <a:schemeClr val="accent6"/>
                </a:solidFill>
              </a:rPr>
              <a:t>Associate Professor </a:t>
            </a:r>
          </a:p>
          <a:p>
            <a:pPr algn="ctr"/>
            <a:r>
              <a:rPr lang="en-US" sz="2000" b="1" dirty="0">
                <a:solidFill>
                  <a:schemeClr val="accent6"/>
                </a:solidFill>
              </a:rPr>
              <a:t>Department of Lifelong Learning</a:t>
            </a:r>
            <a:endParaRPr lang="en-US" sz="2333" dirty="0">
              <a:solidFill>
                <a:schemeClr val="accent6"/>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2BD30B-AB74-05A1-536F-B2FEA11A12DD}"/>
              </a:ext>
            </a:extLst>
          </p:cNvPr>
          <p:cNvSpPr txBox="1"/>
          <p:nvPr/>
        </p:nvSpPr>
        <p:spPr>
          <a:xfrm>
            <a:off x="249382" y="322118"/>
            <a:ext cx="8892020" cy="3004027"/>
          </a:xfrm>
          <a:prstGeom prst="rect">
            <a:avLst/>
          </a:prstGeom>
          <a:noFill/>
        </p:spPr>
        <p:txBody>
          <a:bodyPr wrap="square">
            <a:spAutoFit/>
          </a:bodyPr>
          <a:lstStyle/>
          <a:p>
            <a:pPr>
              <a:lnSpc>
                <a:spcPct val="150000"/>
              </a:lnSpc>
            </a:pPr>
            <a:r>
              <a:rPr lang="en-US" sz="2000" b="1" dirty="0">
                <a:solidFill>
                  <a:srgbClr val="FF0000"/>
                </a:solidFill>
              </a:rPr>
              <a:t>Introduction to Ethics in HRD</a:t>
            </a:r>
          </a:p>
          <a:p>
            <a:pPr>
              <a:lnSpc>
                <a:spcPct val="150000"/>
              </a:lnSpc>
            </a:pPr>
            <a:r>
              <a:rPr lang="en-US" b="1" dirty="0" err="1"/>
              <a:t>Definition</a:t>
            </a:r>
            <a:r>
              <a:rPr lang="en-US" dirty="0" err="1"/>
              <a:t>:"The</a:t>
            </a:r>
            <a:r>
              <a:rPr lang="en-US" dirty="0"/>
              <a:t> application of moral principles and professional standards to ensure that HRD practices uphold integrity, fairness, and respect for human dignity, while promoting the development of individuals and the achievement of organizational goals."</a:t>
            </a:r>
          </a:p>
          <a:p>
            <a:pPr>
              <a:lnSpc>
                <a:spcPct val="150000"/>
              </a:lnSpc>
            </a:pPr>
            <a:r>
              <a:rPr lang="en-US" b="1" dirty="0"/>
              <a:t>Importance</a:t>
            </a:r>
            <a:r>
              <a:rPr lang="en-US" dirty="0"/>
              <a:t>: Ethical issues in HRD influence employee behavior, organizational culture, and legal compliance.</a:t>
            </a:r>
          </a:p>
          <a:p>
            <a:pPr>
              <a:lnSpc>
                <a:spcPct val="150000"/>
              </a:lnSpc>
            </a:pPr>
            <a:r>
              <a:rPr lang="en-US" b="1" dirty="0"/>
              <a:t>Overview</a:t>
            </a:r>
            <a:r>
              <a:rPr lang="en-US" dirty="0"/>
              <a:t>: Highlighting the ethical challenges HR professionals encounter today.</a:t>
            </a:r>
          </a:p>
        </p:txBody>
      </p:sp>
      <p:sp>
        <p:nvSpPr>
          <p:cNvPr id="5" name="TextBox 4">
            <a:extLst>
              <a:ext uri="{FF2B5EF4-FFF2-40B4-BE49-F238E27FC236}">
                <a16:creationId xmlns:a16="http://schemas.microsoft.com/office/drawing/2014/main" id="{567EB814-9C16-EB87-BFDA-C32F891D9455}"/>
              </a:ext>
            </a:extLst>
          </p:cNvPr>
          <p:cNvSpPr txBox="1"/>
          <p:nvPr/>
        </p:nvSpPr>
        <p:spPr>
          <a:xfrm>
            <a:off x="249382" y="3116356"/>
            <a:ext cx="8746547" cy="3419526"/>
          </a:xfrm>
          <a:prstGeom prst="rect">
            <a:avLst/>
          </a:prstGeom>
          <a:noFill/>
        </p:spPr>
        <p:txBody>
          <a:bodyPr wrap="square">
            <a:spAutoFit/>
          </a:bodyPr>
          <a:lstStyle/>
          <a:p>
            <a:pPr>
              <a:lnSpc>
                <a:spcPct val="150000"/>
              </a:lnSpc>
            </a:pPr>
            <a:r>
              <a:rPr lang="en-US" sz="2000" b="1" dirty="0">
                <a:solidFill>
                  <a:srgbClr val="FF0000"/>
                </a:solidFill>
              </a:rPr>
              <a:t>Privacy in the Workplace</a:t>
            </a:r>
          </a:p>
          <a:p>
            <a:pPr>
              <a:lnSpc>
                <a:spcPct val="150000"/>
              </a:lnSpc>
            </a:pPr>
            <a:r>
              <a:rPr lang="en-US" b="1" dirty="0"/>
              <a:t>What is Workplace Privacy?</a:t>
            </a:r>
            <a:endParaRPr lang="en-US" dirty="0"/>
          </a:p>
          <a:p>
            <a:pPr marL="742950" lvl="1" indent="-285750">
              <a:lnSpc>
                <a:spcPct val="150000"/>
              </a:lnSpc>
              <a:buFont typeface="Arial" panose="020B0604020202020204" pitchFamily="34" charset="0"/>
              <a:buChar char="•"/>
            </a:pPr>
            <a:r>
              <a:rPr lang="en-US" dirty="0"/>
              <a:t>Employee rights vs. employer interests.</a:t>
            </a:r>
          </a:p>
          <a:p>
            <a:pPr>
              <a:lnSpc>
                <a:spcPct val="150000"/>
              </a:lnSpc>
            </a:pPr>
            <a:r>
              <a:rPr lang="en-US" b="1" dirty="0"/>
              <a:t>Ethical Dilemmas</a:t>
            </a:r>
            <a:r>
              <a:rPr lang="en-US" dirty="0"/>
              <a:t>:</a:t>
            </a:r>
          </a:p>
          <a:p>
            <a:pPr marL="742950" lvl="1" indent="-285750">
              <a:lnSpc>
                <a:spcPct val="150000"/>
              </a:lnSpc>
              <a:buFont typeface="Arial" panose="020B0604020202020204" pitchFamily="34" charset="0"/>
              <a:buChar char="•"/>
            </a:pPr>
            <a:r>
              <a:rPr lang="en-US" dirty="0"/>
              <a:t>Monitoring personal information (e.g., emails, internet usage).</a:t>
            </a:r>
          </a:p>
          <a:p>
            <a:pPr marL="742950" lvl="1" indent="-285750">
              <a:lnSpc>
                <a:spcPct val="150000"/>
              </a:lnSpc>
              <a:buFont typeface="Arial" panose="020B0604020202020204" pitchFamily="34" charset="0"/>
              <a:buChar char="•"/>
            </a:pPr>
            <a:r>
              <a:rPr lang="en-US" dirty="0"/>
              <a:t>Is monitoring justified to ensure productivity and security?</a:t>
            </a:r>
          </a:p>
          <a:p>
            <a:pPr>
              <a:lnSpc>
                <a:spcPct val="150000"/>
              </a:lnSpc>
            </a:pPr>
            <a:r>
              <a:rPr lang="en-US" b="1" dirty="0"/>
              <a:t>Solution</a:t>
            </a:r>
            <a:r>
              <a:rPr lang="en-US" dirty="0"/>
              <a:t>: Balancing privacy with organizational needs through transparency and clear policies.</a:t>
            </a:r>
          </a:p>
        </p:txBody>
      </p:sp>
      <p:sp>
        <p:nvSpPr>
          <p:cNvPr id="2" name="Footer Placeholder 1">
            <a:extLst>
              <a:ext uri="{FF2B5EF4-FFF2-40B4-BE49-F238E27FC236}">
                <a16:creationId xmlns:a16="http://schemas.microsoft.com/office/drawing/2014/main" id="{7534CD14-A455-8EBE-D624-F8758FF9A2CF}"/>
              </a:ext>
            </a:extLst>
          </p:cNvPr>
          <p:cNvSpPr>
            <a:spLocks noGrp="1"/>
          </p:cNvSpPr>
          <p:nvPr>
            <p:ph type="ftr" sz="quarter" idx="11"/>
          </p:nvPr>
        </p:nvSpPr>
        <p:spPr/>
        <p:txBody>
          <a:bodyPr/>
          <a:lstStyle/>
          <a:p>
            <a:r>
              <a:rPr lang="en-IN" b="1" dirty="0">
                <a:solidFill>
                  <a:schemeClr val="tx1"/>
                </a:solidFill>
              </a:rPr>
              <a:t>DLL,BDU</a:t>
            </a:r>
          </a:p>
        </p:txBody>
      </p:sp>
    </p:spTree>
    <p:extLst>
      <p:ext uri="{BB962C8B-B14F-4D97-AF65-F5344CB8AC3E}">
        <p14:creationId xmlns:p14="http://schemas.microsoft.com/office/powerpoint/2010/main" val="3961317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B194C1-0F8C-90CB-B188-E4244EE885D5}"/>
              </a:ext>
            </a:extLst>
          </p:cNvPr>
          <p:cNvSpPr txBox="1"/>
          <p:nvPr/>
        </p:nvSpPr>
        <p:spPr>
          <a:xfrm>
            <a:off x="322118" y="363682"/>
            <a:ext cx="8819284" cy="3004027"/>
          </a:xfrm>
          <a:prstGeom prst="rect">
            <a:avLst/>
          </a:prstGeom>
          <a:noFill/>
        </p:spPr>
        <p:txBody>
          <a:bodyPr wrap="square">
            <a:spAutoFit/>
          </a:bodyPr>
          <a:lstStyle/>
          <a:p>
            <a:pPr>
              <a:lnSpc>
                <a:spcPct val="150000"/>
              </a:lnSpc>
            </a:pPr>
            <a:r>
              <a:rPr lang="en-US" sz="2000" b="1" dirty="0">
                <a:solidFill>
                  <a:srgbClr val="FF0000"/>
                </a:solidFill>
              </a:rPr>
              <a:t>Electronic Monitoring</a:t>
            </a:r>
          </a:p>
          <a:p>
            <a:pPr>
              <a:lnSpc>
                <a:spcPct val="150000"/>
              </a:lnSpc>
            </a:pPr>
            <a:r>
              <a:rPr lang="en-US" b="1" dirty="0"/>
              <a:t>Definition</a:t>
            </a:r>
            <a:r>
              <a:rPr lang="en-US" dirty="0"/>
              <a:t>: Tracking employee activities through electronic systems (email, phone, video surveillance).</a:t>
            </a:r>
          </a:p>
          <a:p>
            <a:pPr>
              <a:lnSpc>
                <a:spcPct val="150000"/>
              </a:lnSpc>
            </a:pPr>
            <a:r>
              <a:rPr lang="en-US" b="1" dirty="0"/>
              <a:t>Ethical Issues</a:t>
            </a:r>
            <a:r>
              <a:rPr lang="en-US" dirty="0"/>
              <a:t>:</a:t>
            </a:r>
          </a:p>
          <a:p>
            <a:pPr marL="742950" lvl="1" indent="-285750">
              <a:lnSpc>
                <a:spcPct val="150000"/>
              </a:lnSpc>
              <a:buFont typeface="Arial" panose="020B0604020202020204" pitchFamily="34" charset="0"/>
              <a:buChar char="•"/>
            </a:pPr>
            <a:r>
              <a:rPr lang="en-US" dirty="0"/>
              <a:t>Employee consent vs. employer oversight.</a:t>
            </a:r>
          </a:p>
          <a:p>
            <a:pPr marL="742950" lvl="1" indent="-285750">
              <a:lnSpc>
                <a:spcPct val="150000"/>
              </a:lnSpc>
              <a:buFont typeface="Arial" panose="020B0604020202020204" pitchFamily="34" charset="0"/>
              <a:buChar char="•"/>
            </a:pPr>
            <a:r>
              <a:rPr lang="en-US" dirty="0"/>
              <a:t>The potential for invasion of privacy.</a:t>
            </a:r>
          </a:p>
          <a:p>
            <a:pPr>
              <a:lnSpc>
                <a:spcPct val="150000"/>
              </a:lnSpc>
            </a:pPr>
            <a:r>
              <a:rPr lang="en-US" b="1" dirty="0"/>
              <a:t>Best Practices</a:t>
            </a:r>
            <a:r>
              <a:rPr lang="en-US" dirty="0"/>
              <a:t>: Inform employees about monitoring policies and set clear guidelines.</a:t>
            </a:r>
          </a:p>
        </p:txBody>
      </p:sp>
      <p:sp>
        <p:nvSpPr>
          <p:cNvPr id="5" name="TextBox 4">
            <a:extLst>
              <a:ext uri="{FF2B5EF4-FFF2-40B4-BE49-F238E27FC236}">
                <a16:creationId xmlns:a16="http://schemas.microsoft.com/office/drawing/2014/main" id="{2E4E93ED-3470-0713-F54E-3B237CE2FC60}"/>
              </a:ext>
            </a:extLst>
          </p:cNvPr>
          <p:cNvSpPr txBox="1"/>
          <p:nvPr/>
        </p:nvSpPr>
        <p:spPr>
          <a:xfrm>
            <a:off x="322118" y="3429000"/>
            <a:ext cx="8819284" cy="3004027"/>
          </a:xfrm>
          <a:prstGeom prst="rect">
            <a:avLst/>
          </a:prstGeom>
          <a:noFill/>
        </p:spPr>
        <p:txBody>
          <a:bodyPr wrap="square">
            <a:spAutoFit/>
          </a:bodyPr>
          <a:lstStyle/>
          <a:p>
            <a:pPr>
              <a:lnSpc>
                <a:spcPct val="150000"/>
              </a:lnSpc>
            </a:pPr>
            <a:r>
              <a:rPr lang="en-US" sz="2000" b="1" dirty="0">
                <a:solidFill>
                  <a:srgbClr val="FF0000"/>
                </a:solidFill>
              </a:rPr>
              <a:t>Employee Drug Use and Testing</a:t>
            </a:r>
          </a:p>
          <a:p>
            <a:pPr>
              <a:lnSpc>
                <a:spcPct val="150000"/>
              </a:lnSpc>
            </a:pPr>
            <a:r>
              <a:rPr lang="en-US" b="1" dirty="0"/>
              <a:t>What is Employee Drug Testing?</a:t>
            </a:r>
            <a:endParaRPr lang="en-US" dirty="0"/>
          </a:p>
          <a:p>
            <a:pPr marL="742950" lvl="1" indent="-285750">
              <a:lnSpc>
                <a:spcPct val="150000"/>
              </a:lnSpc>
              <a:buFont typeface="Arial" panose="020B0604020202020204" pitchFamily="34" charset="0"/>
              <a:buChar char="•"/>
            </a:pPr>
            <a:r>
              <a:rPr lang="en-US" dirty="0"/>
              <a:t>Pre-employment, random, or cause-based drug testing.</a:t>
            </a:r>
          </a:p>
          <a:p>
            <a:pPr>
              <a:lnSpc>
                <a:spcPct val="150000"/>
              </a:lnSpc>
            </a:pPr>
            <a:r>
              <a:rPr lang="en-US" b="1" dirty="0"/>
              <a:t>Ethical Dilemmas</a:t>
            </a:r>
            <a:r>
              <a:rPr lang="en-US" dirty="0"/>
              <a:t>:</a:t>
            </a:r>
          </a:p>
          <a:p>
            <a:pPr marL="742950" lvl="1" indent="-285750">
              <a:lnSpc>
                <a:spcPct val="150000"/>
              </a:lnSpc>
              <a:buFont typeface="Arial" panose="020B0604020202020204" pitchFamily="34" charset="0"/>
              <a:buChar char="•"/>
            </a:pPr>
            <a:r>
              <a:rPr lang="en-US" dirty="0"/>
              <a:t>Balancing employee rights and workplace safety.</a:t>
            </a:r>
          </a:p>
          <a:p>
            <a:pPr marL="742950" lvl="1" indent="-285750">
              <a:lnSpc>
                <a:spcPct val="150000"/>
              </a:lnSpc>
              <a:buFont typeface="Arial" panose="020B0604020202020204" pitchFamily="34" charset="0"/>
              <a:buChar char="•"/>
            </a:pPr>
            <a:r>
              <a:rPr lang="en-US" dirty="0"/>
              <a:t>Is drug testing an invasion of privacy or necessary for safety?</a:t>
            </a:r>
          </a:p>
          <a:p>
            <a:pPr>
              <a:lnSpc>
                <a:spcPct val="150000"/>
              </a:lnSpc>
            </a:pPr>
            <a:r>
              <a:rPr lang="en-US" b="1" dirty="0"/>
              <a:t>Guidelines</a:t>
            </a:r>
            <a:r>
              <a:rPr lang="en-US" dirty="0"/>
              <a:t>: Ensure fair, non-discriminatory, and transparent testing procedures.</a:t>
            </a:r>
          </a:p>
        </p:txBody>
      </p:sp>
      <p:sp>
        <p:nvSpPr>
          <p:cNvPr id="2" name="Footer Placeholder 1">
            <a:extLst>
              <a:ext uri="{FF2B5EF4-FFF2-40B4-BE49-F238E27FC236}">
                <a16:creationId xmlns:a16="http://schemas.microsoft.com/office/drawing/2014/main" id="{55ABA0BE-D392-6ACB-462A-AC3EE720DC3D}"/>
              </a:ext>
            </a:extLst>
          </p:cNvPr>
          <p:cNvSpPr>
            <a:spLocks noGrp="1"/>
          </p:cNvSpPr>
          <p:nvPr>
            <p:ph type="ftr" sz="quarter" idx="11"/>
          </p:nvPr>
        </p:nvSpPr>
        <p:spPr/>
        <p:txBody>
          <a:bodyPr/>
          <a:lstStyle/>
          <a:p>
            <a:r>
              <a:rPr lang="en-IN" b="1" dirty="0">
                <a:solidFill>
                  <a:schemeClr val="tx1"/>
                </a:solidFill>
              </a:rPr>
              <a:t>DLL,BDU</a:t>
            </a:r>
          </a:p>
        </p:txBody>
      </p:sp>
    </p:spTree>
    <p:extLst>
      <p:ext uri="{BB962C8B-B14F-4D97-AF65-F5344CB8AC3E}">
        <p14:creationId xmlns:p14="http://schemas.microsoft.com/office/powerpoint/2010/main" val="4110313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0B7B19-56CB-CEEA-CB6C-758010CA65CF}"/>
              </a:ext>
            </a:extLst>
          </p:cNvPr>
          <p:cNvSpPr txBox="1"/>
          <p:nvPr/>
        </p:nvSpPr>
        <p:spPr>
          <a:xfrm>
            <a:off x="477982" y="355191"/>
            <a:ext cx="8663420" cy="2588529"/>
          </a:xfrm>
          <a:prstGeom prst="rect">
            <a:avLst/>
          </a:prstGeom>
          <a:noFill/>
        </p:spPr>
        <p:txBody>
          <a:bodyPr wrap="square">
            <a:spAutoFit/>
          </a:bodyPr>
          <a:lstStyle/>
          <a:p>
            <a:pPr>
              <a:lnSpc>
                <a:spcPct val="150000"/>
              </a:lnSpc>
            </a:pPr>
            <a:r>
              <a:rPr lang="en-US" sz="2000" b="1" dirty="0">
                <a:solidFill>
                  <a:srgbClr val="FF0000"/>
                </a:solidFill>
              </a:rPr>
              <a:t>Alcohol Abuse at Work</a:t>
            </a:r>
          </a:p>
          <a:p>
            <a:pPr>
              <a:lnSpc>
                <a:spcPct val="150000"/>
              </a:lnSpc>
            </a:pPr>
            <a:r>
              <a:rPr lang="en-US" b="1" dirty="0"/>
              <a:t>Impact on Workplace</a:t>
            </a:r>
            <a:r>
              <a:rPr lang="en-US" dirty="0"/>
              <a:t>: Decreased productivity, safety risks, legal issues.</a:t>
            </a:r>
          </a:p>
          <a:p>
            <a:pPr>
              <a:lnSpc>
                <a:spcPct val="150000"/>
              </a:lnSpc>
            </a:pPr>
            <a:r>
              <a:rPr lang="en-US" b="1" dirty="0"/>
              <a:t>Ethical Concerns</a:t>
            </a:r>
            <a:r>
              <a:rPr lang="en-US" dirty="0"/>
              <a:t>:</a:t>
            </a:r>
          </a:p>
          <a:p>
            <a:pPr marL="742950" lvl="1" indent="-285750">
              <a:lnSpc>
                <a:spcPct val="150000"/>
              </a:lnSpc>
              <a:buFont typeface="Arial" panose="020B0604020202020204" pitchFamily="34" charset="0"/>
              <a:buChar char="•"/>
            </a:pPr>
            <a:r>
              <a:rPr lang="en-US" dirty="0"/>
              <a:t>Is alcohol abuse a medical issue or behavioral misconduct?</a:t>
            </a:r>
          </a:p>
          <a:p>
            <a:pPr marL="742950" lvl="1" indent="-285750">
              <a:lnSpc>
                <a:spcPct val="150000"/>
              </a:lnSpc>
              <a:buFont typeface="Arial" panose="020B0604020202020204" pitchFamily="34" charset="0"/>
              <a:buChar char="•"/>
            </a:pPr>
            <a:r>
              <a:rPr lang="en-US" dirty="0"/>
              <a:t>Privacy vs. intervention.</a:t>
            </a:r>
          </a:p>
          <a:p>
            <a:pPr>
              <a:lnSpc>
                <a:spcPct val="150000"/>
              </a:lnSpc>
            </a:pPr>
            <a:r>
              <a:rPr lang="en-US" b="1" dirty="0"/>
              <a:t>Solution</a:t>
            </a:r>
            <a:r>
              <a:rPr lang="en-US" dirty="0"/>
              <a:t>: Developing employee assistance programs (EAPs) and clear policies.</a:t>
            </a:r>
          </a:p>
        </p:txBody>
      </p:sp>
      <p:sp>
        <p:nvSpPr>
          <p:cNvPr id="5" name="TextBox 4">
            <a:extLst>
              <a:ext uri="{FF2B5EF4-FFF2-40B4-BE49-F238E27FC236}">
                <a16:creationId xmlns:a16="http://schemas.microsoft.com/office/drawing/2014/main" id="{E3E54E73-5613-F2B5-1A4F-5B7AD42BB344}"/>
              </a:ext>
            </a:extLst>
          </p:cNvPr>
          <p:cNvSpPr txBox="1"/>
          <p:nvPr/>
        </p:nvSpPr>
        <p:spPr>
          <a:xfrm>
            <a:off x="477982" y="2982190"/>
            <a:ext cx="8663420" cy="3004027"/>
          </a:xfrm>
          <a:prstGeom prst="rect">
            <a:avLst/>
          </a:prstGeom>
          <a:noFill/>
        </p:spPr>
        <p:txBody>
          <a:bodyPr wrap="square">
            <a:spAutoFit/>
          </a:bodyPr>
          <a:lstStyle/>
          <a:p>
            <a:pPr>
              <a:lnSpc>
                <a:spcPct val="150000"/>
              </a:lnSpc>
            </a:pPr>
            <a:r>
              <a:rPr lang="en-US" sz="2000" b="1" dirty="0">
                <a:solidFill>
                  <a:srgbClr val="FF0000"/>
                </a:solidFill>
              </a:rPr>
              <a:t>Employee Theft and Honesty Testing</a:t>
            </a:r>
          </a:p>
          <a:p>
            <a:pPr>
              <a:lnSpc>
                <a:spcPct val="150000"/>
              </a:lnSpc>
            </a:pPr>
            <a:r>
              <a:rPr lang="en-US" b="1" dirty="0"/>
              <a:t>Employee Theft</a:t>
            </a:r>
            <a:r>
              <a:rPr lang="en-US" dirty="0"/>
              <a:t>: Loss of company assets through dishonesty or misappropriation.</a:t>
            </a:r>
          </a:p>
          <a:p>
            <a:pPr>
              <a:lnSpc>
                <a:spcPct val="150000"/>
              </a:lnSpc>
            </a:pPr>
            <a:r>
              <a:rPr lang="en-US" b="1" dirty="0"/>
              <a:t>Ethical Issues</a:t>
            </a:r>
            <a:r>
              <a:rPr lang="en-US" dirty="0"/>
              <a:t>:</a:t>
            </a:r>
          </a:p>
          <a:p>
            <a:pPr marL="742950" lvl="1" indent="-285750">
              <a:lnSpc>
                <a:spcPct val="150000"/>
              </a:lnSpc>
              <a:buFont typeface="Arial" panose="020B0604020202020204" pitchFamily="34" charset="0"/>
              <a:buChar char="•"/>
            </a:pPr>
            <a:r>
              <a:rPr lang="en-US" dirty="0"/>
              <a:t>Trust vs. suspicion.</a:t>
            </a:r>
          </a:p>
          <a:p>
            <a:pPr marL="742950" lvl="1" indent="-285750">
              <a:lnSpc>
                <a:spcPct val="150000"/>
              </a:lnSpc>
              <a:buFont typeface="Arial" panose="020B0604020202020204" pitchFamily="34" charset="0"/>
              <a:buChar char="•"/>
            </a:pPr>
            <a:r>
              <a:rPr lang="en-US" dirty="0"/>
              <a:t>The ethics of honesty testing.</a:t>
            </a:r>
          </a:p>
          <a:p>
            <a:pPr>
              <a:lnSpc>
                <a:spcPct val="150000"/>
              </a:lnSpc>
            </a:pPr>
            <a:r>
              <a:rPr lang="en-US" b="1" dirty="0"/>
              <a:t>Solution</a:t>
            </a:r>
            <a:r>
              <a:rPr lang="en-US" dirty="0"/>
              <a:t>: Implement preventive measures, including transparency and strong security policies.</a:t>
            </a:r>
          </a:p>
        </p:txBody>
      </p:sp>
      <p:sp>
        <p:nvSpPr>
          <p:cNvPr id="2" name="Footer Placeholder 1">
            <a:extLst>
              <a:ext uri="{FF2B5EF4-FFF2-40B4-BE49-F238E27FC236}">
                <a16:creationId xmlns:a16="http://schemas.microsoft.com/office/drawing/2014/main" id="{E4379DFB-815C-7F74-584E-7BFFBD712AAE}"/>
              </a:ext>
            </a:extLst>
          </p:cNvPr>
          <p:cNvSpPr>
            <a:spLocks noGrp="1"/>
          </p:cNvSpPr>
          <p:nvPr>
            <p:ph type="ftr" sz="quarter" idx="11"/>
          </p:nvPr>
        </p:nvSpPr>
        <p:spPr/>
        <p:txBody>
          <a:bodyPr/>
          <a:lstStyle/>
          <a:p>
            <a:r>
              <a:rPr lang="en-IN" b="1" dirty="0">
                <a:solidFill>
                  <a:schemeClr val="tx1"/>
                </a:solidFill>
              </a:rPr>
              <a:t>DLL,BDU</a:t>
            </a:r>
          </a:p>
        </p:txBody>
      </p:sp>
    </p:spTree>
    <p:extLst>
      <p:ext uri="{BB962C8B-B14F-4D97-AF65-F5344CB8AC3E}">
        <p14:creationId xmlns:p14="http://schemas.microsoft.com/office/powerpoint/2010/main" val="2937073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B0745C-4692-2144-9406-C630A97E8033}"/>
              </a:ext>
            </a:extLst>
          </p:cNvPr>
          <p:cNvSpPr txBox="1"/>
          <p:nvPr/>
        </p:nvSpPr>
        <p:spPr>
          <a:xfrm>
            <a:off x="529936" y="236087"/>
            <a:ext cx="8611466" cy="3419526"/>
          </a:xfrm>
          <a:prstGeom prst="rect">
            <a:avLst/>
          </a:prstGeom>
          <a:noFill/>
        </p:spPr>
        <p:txBody>
          <a:bodyPr wrap="square">
            <a:spAutoFit/>
          </a:bodyPr>
          <a:lstStyle/>
          <a:p>
            <a:pPr>
              <a:lnSpc>
                <a:spcPct val="150000"/>
              </a:lnSpc>
            </a:pPr>
            <a:r>
              <a:rPr lang="en-US" sz="2000" b="1" dirty="0">
                <a:solidFill>
                  <a:srgbClr val="FF0000"/>
                </a:solidFill>
              </a:rPr>
              <a:t>Whistle-blowing and Free Speech</a:t>
            </a:r>
          </a:p>
          <a:p>
            <a:pPr>
              <a:lnSpc>
                <a:spcPct val="150000"/>
              </a:lnSpc>
            </a:pPr>
            <a:r>
              <a:rPr lang="en-US" b="1" dirty="0"/>
              <a:t>What is Whistle-blowing?</a:t>
            </a:r>
            <a:endParaRPr lang="en-US" dirty="0"/>
          </a:p>
          <a:p>
            <a:pPr marL="742950" lvl="1" indent="-285750">
              <a:lnSpc>
                <a:spcPct val="150000"/>
              </a:lnSpc>
              <a:buFont typeface="Arial" panose="020B0604020202020204" pitchFamily="34" charset="0"/>
              <a:buChar char="•"/>
            </a:pPr>
            <a:r>
              <a:rPr lang="en-US" dirty="0"/>
              <a:t>Reporting unethical practices within the organization.</a:t>
            </a:r>
          </a:p>
          <a:p>
            <a:pPr>
              <a:lnSpc>
                <a:spcPct val="150000"/>
              </a:lnSpc>
            </a:pPr>
            <a:r>
              <a:rPr lang="en-US" b="1" dirty="0"/>
              <a:t>Ethical Dilemmas</a:t>
            </a:r>
            <a:r>
              <a:rPr lang="en-US" dirty="0"/>
              <a:t>:</a:t>
            </a:r>
          </a:p>
          <a:p>
            <a:pPr marL="742950" lvl="1" indent="-285750">
              <a:lnSpc>
                <a:spcPct val="150000"/>
              </a:lnSpc>
              <a:buFont typeface="Arial" panose="020B0604020202020204" pitchFamily="34" charset="0"/>
              <a:buChar char="•"/>
            </a:pPr>
            <a:r>
              <a:rPr lang="en-US" dirty="0"/>
              <a:t>Balancing loyalty to the organization vs. ethical responsibility to report.</a:t>
            </a:r>
          </a:p>
          <a:p>
            <a:pPr marL="742950" lvl="1" indent="-285750">
              <a:lnSpc>
                <a:spcPct val="150000"/>
              </a:lnSpc>
              <a:buFont typeface="Arial" panose="020B0604020202020204" pitchFamily="34" charset="0"/>
              <a:buChar char="•"/>
            </a:pPr>
            <a:r>
              <a:rPr lang="en-US" dirty="0"/>
              <a:t>Fear of retaliation.</a:t>
            </a:r>
          </a:p>
          <a:p>
            <a:pPr>
              <a:lnSpc>
                <a:spcPct val="150000"/>
              </a:lnSpc>
            </a:pPr>
            <a:r>
              <a:rPr lang="en-US" b="1" dirty="0"/>
              <a:t>Best Practices</a:t>
            </a:r>
            <a:r>
              <a:rPr lang="en-US" dirty="0"/>
              <a:t>: Protect whistleblowers through anonymous reporting systems and anti-retaliation policies.</a:t>
            </a:r>
          </a:p>
        </p:txBody>
      </p:sp>
      <p:sp>
        <p:nvSpPr>
          <p:cNvPr id="5" name="TextBox 4">
            <a:extLst>
              <a:ext uri="{FF2B5EF4-FFF2-40B4-BE49-F238E27FC236}">
                <a16:creationId xmlns:a16="http://schemas.microsoft.com/office/drawing/2014/main" id="{81E551A4-7D56-0AC8-2DD2-F99140613A57}"/>
              </a:ext>
            </a:extLst>
          </p:cNvPr>
          <p:cNvSpPr txBox="1"/>
          <p:nvPr/>
        </p:nvSpPr>
        <p:spPr>
          <a:xfrm>
            <a:off x="607868" y="3609446"/>
            <a:ext cx="8455602" cy="2588529"/>
          </a:xfrm>
          <a:prstGeom prst="rect">
            <a:avLst/>
          </a:prstGeom>
          <a:noFill/>
        </p:spPr>
        <p:txBody>
          <a:bodyPr wrap="square">
            <a:spAutoFit/>
          </a:bodyPr>
          <a:lstStyle/>
          <a:p>
            <a:pPr>
              <a:lnSpc>
                <a:spcPct val="150000"/>
              </a:lnSpc>
            </a:pPr>
            <a:r>
              <a:rPr lang="en-US" sz="2000" b="1" dirty="0">
                <a:solidFill>
                  <a:srgbClr val="FF0000"/>
                </a:solidFill>
              </a:rPr>
              <a:t>Women and Minorities at Work</a:t>
            </a:r>
          </a:p>
          <a:p>
            <a:pPr>
              <a:lnSpc>
                <a:spcPct val="150000"/>
              </a:lnSpc>
            </a:pPr>
            <a:r>
              <a:rPr lang="en-US" b="1" dirty="0"/>
              <a:t>Challenges</a:t>
            </a:r>
            <a:r>
              <a:rPr lang="en-US" dirty="0"/>
              <a:t>: Discrimination, pay gaps, and lack of career advancement opportunities.</a:t>
            </a:r>
          </a:p>
          <a:p>
            <a:pPr>
              <a:lnSpc>
                <a:spcPct val="150000"/>
              </a:lnSpc>
            </a:pPr>
            <a:r>
              <a:rPr lang="en-US" b="1" dirty="0"/>
              <a:t>Ethical Issues</a:t>
            </a:r>
            <a:r>
              <a:rPr lang="en-US" dirty="0"/>
              <a:t>:</a:t>
            </a:r>
          </a:p>
          <a:p>
            <a:pPr marL="742950" lvl="1" indent="-285750">
              <a:lnSpc>
                <a:spcPct val="150000"/>
              </a:lnSpc>
              <a:buFont typeface="Arial" panose="020B0604020202020204" pitchFamily="34" charset="0"/>
              <a:buChar char="•"/>
            </a:pPr>
            <a:r>
              <a:rPr lang="en-US" dirty="0"/>
              <a:t>Stereotyping and biases in hiring, promotions, and daily work.</a:t>
            </a:r>
          </a:p>
          <a:p>
            <a:pPr marL="742950" lvl="1" indent="-285750">
              <a:lnSpc>
                <a:spcPct val="150000"/>
              </a:lnSpc>
              <a:buFont typeface="Arial" panose="020B0604020202020204" pitchFamily="34" charset="0"/>
              <a:buChar char="•"/>
            </a:pPr>
            <a:r>
              <a:rPr lang="en-US" dirty="0"/>
              <a:t>Ensuring equality in opportunities and treatment.</a:t>
            </a:r>
          </a:p>
          <a:p>
            <a:pPr>
              <a:lnSpc>
                <a:spcPct val="150000"/>
              </a:lnSpc>
            </a:pPr>
            <a:r>
              <a:rPr lang="en-US" b="1" dirty="0"/>
              <a:t>Solutions</a:t>
            </a:r>
            <a:r>
              <a:rPr lang="en-US" dirty="0"/>
              <a:t>: Diversity and inclusion policies, affirmative action programs.</a:t>
            </a:r>
          </a:p>
        </p:txBody>
      </p:sp>
      <p:sp>
        <p:nvSpPr>
          <p:cNvPr id="2" name="Footer Placeholder 1">
            <a:extLst>
              <a:ext uri="{FF2B5EF4-FFF2-40B4-BE49-F238E27FC236}">
                <a16:creationId xmlns:a16="http://schemas.microsoft.com/office/drawing/2014/main" id="{2101E48E-4AD8-1D38-3442-282602CD8A6C}"/>
              </a:ext>
            </a:extLst>
          </p:cNvPr>
          <p:cNvSpPr>
            <a:spLocks noGrp="1"/>
          </p:cNvSpPr>
          <p:nvPr>
            <p:ph type="ftr" sz="quarter" idx="11"/>
          </p:nvPr>
        </p:nvSpPr>
        <p:spPr/>
        <p:txBody>
          <a:bodyPr/>
          <a:lstStyle/>
          <a:p>
            <a:r>
              <a:rPr lang="en-IN" b="1" dirty="0">
                <a:solidFill>
                  <a:schemeClr val="tx1"/>
                </a:solidFill>
              </a:rPr>
              <a:t>DLL,BDU</a:t>
            </a:r>
          </a:p>
        </p:txBody>
      </p:sp>
    </p:spTree>
    <p:extLst>
      <p:ext uri="{BB962C8B-B14F-4D97-AF65-F5344CB8AC3E}">
        <p14:creationId xmlns:p14="http://schemas.microsoft.com/office/powerpoint/2010/main" val="3512275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CA2C95-0B8A-9C07-3D7C-42C0D11F1D00}"/>
              </a:ext>
            </a:extLst>
          </p:cNvPr>
          <p:cNvSpPr txBox="1"/>
          <p:nvPr/>
        </p:nvSpPr>
        <p:spPr>
          <a:xfrm>
            <a:off x="618258" y="232148"/>
            <a:ext cx="8621857" cy="3004027"/>
          </a:xfrm>
          <a:prstGeom prst="rect">
            <a:avLst/>
          </a:prstGeom>
          <a:noFill/>
        </p:spPr>
        <p:txBody>
          <a:bodyPr wrap="square">
            <a:spAutoFit/>
          </a:bodyPr>
          <a:lstStyle/>
          <a:p>
            <a:pPr>
              <a:lnSpc>
                <a:spcPct val="150000"/>
              </a:lnSpc>
            </a:pPr>
            <a:r>
              <a:rPr lang="en-US" sz="2000" b="1" dirty="0">
                <a:solidFill>
                  <a:srgbClr val="FF0000"/>
                </a:solidFill>
              </a:rPr>
              <a:t>Equal Employment Opportunity (EEO)</a:t>
            </a:r>
          </a:p>
          <a:p>
            <a:pPr>
              <a:lnSpc>
                <a:spcPct val="150000"/>
              </a:lnSpc>
            </a:pPr>
            <a:r>
              <a:rPr lang="en-US" b="1" dirty="0"/>
              <a:t>Definition</a:t>
            </a:r>
            <a:r>
              <a:rPr lang="en-US" dirty="0"/>
              <a:t>: Legal framework ensuring no discrimination based on race, color, religion, gender, or disability.</a:t>
            </a:r>
          </a:p>
          <a:p>
            <a:pPr>
              <a:lnSpc>
                <a:spcPct val="150000"/>
              </a:lnSpc>
            </a:pPr>
            <a:r>
              <a:rPr lang="en-US" b="1" dirty="0"/>
              <a:t>Ethical Issues</a:t>
            </a:r>
            <a:r>
              <a:rPr lang="en-US" dirty="0"/>
              <a:t>:</a:t>
            </a:r>
          </a:p>
          <a:p>
            <a:pPr marL="742950" lvl="1" indent="-285750">
              <a:lnSpc>
                <a:spcPct val="150000"/>
              </a:lnSpc>
              <a:buFont typeface="Arial" panose="020B0604020202020204" pitchFamily="34" charset="0"/>
              <a:buChar char="•"/>
            </a:pPr>
            <a:r>
              <a:rPr lang="en-US" dirty="0"/>
              <a:t>Addressing unconscious biases.</a:t>
            </a:r>
          </a:p>
          <a:p>
            <a:pPr marL="742950" lvl="1" indent="-285750">
              <a:lnSpc>
                <a:spcPct val="150000"/>
              </a:lnSpc>
              <a:buFont typeface="Arial" panose="020B0604020202020204" pitchFamily="34" charset="0"/>
              <a:buChar char="•"/>
            </a:pPr>
            <a:r>
              <a:rPr lang="en-US" dirty="0"/>
              <a:t>Fair treatment of all employees.</a:t>
            </a:r>
          </a:p>
          <a:p>
            <a:pPr>
              <a:lnSpc>
                <a:spcPct val="150000"/>
              </a:lnSpc>
            </a:pPr>
            <a:r>
              <a:rPr lang="en-US" b="1" dirty="0"/>
              <a:t>Solutions</a:t>
            </a:r>
            <a:r>
              <a:rPr lang="en-US" dirty="0"/>
              <a:t>: Regular EEO training, diverse hiring practices, and anti-discrimination laws.</a:t>
            </a:r>
          </a:p>
        </p:txBody>
      </p:sp>
      <p:sp>
        <p:nvSpPr>
          <p:cNvPr id="5" name="TextBox 4">
            <a:extLst>
              <a:ext uri="{FF2B5EF4-FFF2-40B4-BE49-F238E27FC236}">
                <a16:creationId xmlns:a16="http://schemas.microsoft.com/office/drawing/2014/main" id="{5299AFB1-A7E6-FA13-568C-80D149F3EB22}"/>
              </a:ext>
            </a:extLst>
          </p:cNvPr>
          <p:cNvSpPr txBox="1"/>
          <p:nvPr/>
        </p:nvSpPr>
        <p:spPr>
          <a:xfrm>
            <a:off x="716973" y="3190009"/>
            <a:ext cx="8424429" cy="3004027"/>
          </a:xfrm>
          <a:prstGeom prst="rect">
            <a:avLst/>
          </a:prstGeom>
          <a:noFill/>
        </p:spPr>
        <p:txBody>
          <a:bodyPr wrap="square">
            <a:spAutoFit/>
          </a:bodyPr>
          <a:lstStyle/>
          <a:p>
            <a:pPr>
              <a:lnSpc>
                <a:spcPct val="150000"/>
              </a:lnSpc>
            </a:pPr>
            <a:r>
              <a:rPr lang="en-US" sz="2000" b="1" dirty="0">
                <a:solidFill>
                  <a:srgbClr val="FF0000"/>
                </a:solidFill>
              </a:rPr>
              <a:t>Sexual Harassment</a:t>
            </a:r>
          </a:p>
          <a:p>
            <a:pPr>
              <a:lnSpc>
                <a:spcPct val="150000"/>
              </a:lnSpc>
            </a:pPr>
            <a:r>
              <a:rPr lang="en-US" b="1" dirty="0"/>
              <a:t>Definition</a:t>
            </a:r>
            <a:r>
              <a:rPr lang="en-US" dirty="0"/>
              <a:t>: Unwanted sexual advances or behavior in the workplace.</a:t>
            </a:r>
          </a:p>
          <a:p>
            <a:pPr>
              <a:lnSpc>
                <a:spcPct val="150000"/>
              </a:lnSpc>
            </a:pPr>
            <a:r>
              <a:rPr lang="en-US" b="1" dirty="0"/>
              <a:t>Ethical Issues</a:t>
            </a:r>
            <a:r>
              <a:rPr lang="en-US" dirty="0"/>
              <a:t>:</a:t>
            </a:r>
          </a:p>
          <a:p>
            <a:pPr marL="742950" lvl="1" indent="-285750">
              <a:lnSpc>
                <a:spcPct val="150000"/>
              </a:lnSpc>
              <a:buFont typeface="Arial" panose="020B0604020202020204" pitchFamily="34" charset="0"/>
              <a:buChar char="•"/>
            </a:pPr>
            <a:r>
              <a:rPr lang="en-US" dirty="0"/>
              <a:t>Protecting victims and ensuring a safe environment.</a:t>
            </a:r>
          </a:p>
          <a:p>
            <a:pPr marL="742950" lvl="1" indent="-285750">
              <a:lnSpc>
                <a:spcPct val="150000"/>
              </a:lnSpc>
              <a:buFont typeface="Arial" panose="020B0604020202020204" pitchFamily="34" charset="0"/>
              <a:buChar char="•"/>
            </a:pPr>
            <a:r>
              <a:rPr lang="en-US" dirty="0"/>
              <a:t>Employer's responsibility to prevent and address harassment.</a:t>
            </a:r>
          </a:p>
          <a:p>
            <a:pPr>
              <a:lnSpc>
                <a:spcPct val="150000"/>
              </a:lnSpc>
            </a:pPr>
            <a:r>
              <a:rPr lang="en-US" b="1" dirty="0"/>
              <a:t>Solutions</a:t>
            </a:r>
            <a:r>
              <a:rPr lang="en-US" dirty="0"/>
              <a:t>: Strong anti-harassment policies, awareness training, and a clear reporting mechanism.</a:t>
            </a:r>
          </a:p>
        </p:txBody>
      </p:sp>
      <p:sp>
        <p:nvSpPr>
          <p:cNvPr id="2" name="Footer Placeholder 1">
            <a:extLst>
              <a:ext uri="{FF2B5EF4-FFF2-40B4-BE49-F238E27FC236}">
                <a16:creationId xmlns:a16="http://schemas.microsoft.com/office/drawing/2014/main" id="{A01DCC80-23B5-9A83-2E08-3D1DF31D7356}"/>
              </a:ext>
            </a:extLst>
          </p:cNvPr>
          <p:cNvSpPr>
            <a:spLocks noGrp="1"/>
          </p:cNvSpPr>
          <p:nvPr>
            <p:ph type="ftr" sz="quarter" idx="11"/>
          </p:nvPr>
        </p:nvSpPr>
        <p:spPr/>
        <p:txBody>
          <a:bodyPr/>
          <a:lstStyle/>
          <a:p>
            <a:r>
              <a:rPr lang="en-IN" b="1" dirty="0">
                <a:solidFill>
                  <a:schemeClr val="tx1"/>
                </a:solidFill>
              </a:rPr>
              <a:t>DLL,BDU</a:t>
            </a:r>
          </a:p>
        </p:txBody>
      </p:sp>
    </p:spTree>
    <p:extLst>
      <p:ext uri="{BB962C8B-B14F-4D97-AF65-F5344CB8AC3E}">
        <p14:creationId xmlns:p14="http://schemas.microsoft.com/office/powerpoint/2010/main" val="3595478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556A83-B4A2-1A3D-5C14-90C1E13C05A7}"/>
              </a:ext>
            </a:extLst>
          </p:cNvPr>
          <p:cNvSpPr txBox="1"/>
          <p:nvPr/>
        </p:nvSpPr>
        <p:spPr>
          <a:xfrm>
            <a:off x="457200" y="127222"/>
            <a:ext cx="8819284" cy="3419526"/>
          </a:xfrm>
          <a:prstGeom prst="rect">
            <a:avLst/>
          </a:prstGeom>
          <a:noFill/>
        </p:spPr>
        <p:txBody>
          <a:bodyPr wrap="square">
            <a:spAutoFit/>
          </a:bodyPr>
          <a:lstStyle/>
          <a:p>
            <a:pPr>
              <a:lnSpc>
                <a:spcPct val="150000"/>
              </a:lnSpc>
            </a:pPr>
            <a:r>
              <a:rPr lang="en-US" sz="2000" b="1" dirty="0">
                <a:solidFill>
                  <a:srgbClr val="FF0000"/>
                </a:solidFill>
              </a:rPr>
              <a:t>Future Challenges of Ethics in HRD</a:t>
            </a:r>
          </a:p>
          <a:p>
            <a:pPr>
              <a:lnSpc>
                <a:spcPct val="150000"/>
              </a:lnSpc>
            </a:pPr>
            <a:r>
              <a:rPr lang="en-US" b="1" dirty="0"/>
              <a:t>Emerging Trends</a:t>
            </a:r>
            <a:r>
              <a:rPr lang="en-US" dirty="0"/>
              <a:t>:</a:t>
            </a:r>
          </a:p>
          <a:p>
            <a:pPr marL="742950" lvl="1" indent="-285750">
              <a:lnSpc>
                <a:spcPct val="150000"/>
              </a:lnSpc>
              <a:buFont typeface="Arial" panose="020B0604020202020204" pitchFamily="34" charset="0"/>
              <a:buChar char="•"/>
            </a:pPr>
            <a:r>
              <a:rPr lang="en-US" dirty="0"/>
              <a:t>Use of AI and data analytics in HR decision-making.</a:t>
            </a:r>
          </a:p>
          <a:p>
            <a:pPr marL="742950" lvl="1" indent="-285750">
              <a:lnSpc>
                <a:spcPct val="150000"/>
              </a:lnSpc>
              <a:buFont typeface="Arial" panose="020B0604020202020204" pitchFamily="34" charset="0"/>
              <a:buChar char="•"/>
            </a:pPr>
            <a:r>
              <a:rPr lang="en-US" dirty="0"/>
              <a:t>Ethical concerns related to automation and worker displacement.</a:t>
            </a:r>
          </a:p>
          <a:p>
            <a:pPr>
              <a:lnSpc>
                <a:spcPct val="150000"/>
              </a:lnSpc>
            </a:pPr>
            <a:r>
              <a:rPr lang="en-US" b="1" dirty="0"/>
              <a:t>Challenges</a:t>
            </a:r>
            <a:r>
              <a:rPr lang="en-US" dirty="0"/>
              <a:t>:</a:t>
            </a:r>
          </a:p>
          <a:p>
            <a:pPr marL="742950" lvl="1" indent="-285750">
              <a:lnSpc>
                <a:spcPct val="150000"/>
              </a:lnSpc>
              <a:buFont typeface="Arial" panose="020B0604020202020204" pitchFamily="34" charset="0"/>
              <a:buChar char="•"/>
            </a:pPr>
            <a:r>
              <a:rPr lang="en-US" dirty="0"/>
              <a:t>Balancing technological advances with employee rights and privacy.</a:t>
            </a:r>
          </a:p>
          <a:p>
            <a:pPr marL="742950" lvl="1" indent="-285750">
              <a:lnSpc>
                <a:spcPct val="150000"/>
              </a:lnSpc>
              <a:buFont typeface="Arial" panose="020B0604020202020204" pitchFamily="34" charset="0"/>
              <a:buChar char="•"/>
            </a:pPr>
            <a:r>
              <a:rPr lang="en-US" dirty="0"/>
              <a:t>Ensuring fair treatment in diverse, multi-generational workforces.</a:t>
            </a:r>
          </a:p>
          <a:p>
            <a:pPr>
              <a:lnSpc>
                <a:spcPct val="150000"/>
              </a:lnSpc>
            </a:pPr>
            <a:r>
              <a:rPr lang="en-US" b="1" dirty="0"/>
              <a:t>Solutions</a:t>
            </a:r>
            <a:r>
              <a:rPr lang="en-US" dirty="0"/>
              <a:t>: Stay ahead with ethics training, policy updates, and transparent communication.</a:t>
            </a:r>
          </a:p>
        </p:txBody>
      </p:sp>
      <p:sp>
        <p:nvSpPr>
          <p:cNvPr id="5" name="TextBox 4">
            <a:extLst>
              <a:ext uri="{FF2B5EF4-FFF2-40B4-BE49-F238E27FC236}">
                <a16:creationId xmlns:a16="http://schemas.microsoft.com/office/drawing/2014/main" id="{537AA30D-5F07-6AA0-B0E7-ACFE4916FBCA}"/>
              </a:ext>
            </a:extLst>
          </p:cNvPr>
          <p:cNvSpPr txBox="1"/>
          <p:nvPr/>
        </p:nvSpPr>
        <p:spPr>
          <a:xfrm>
            <a:off x="457200" y="3657897"/>
            <a:ext cx="8549120" cy="2173031"/>
          </a:xfrm>
          <a:prstGeom prst="rect">
            <a:avLst/>
          </a:prstGeom>
          <a:noFill/>
        </p:spPr>
        <p:txBody>
          <a:bodyPr wrap="square">
            <a:spAutoFit/>
          </a:bodyPr>
          <a:lstStyle/>
          <a:p>
            <a:pPr>
              <a:lnSpc>
                <a:spcPct val="150000"/>
              </a:lnSpc>
            </a:pPr>
            <a:r>
              <a:rPr lang="en-US" sz="2000" b="1" dirty="0">
                <a:solidFill>
                  <a:srgbClr val="FF0000"/>
                </a:solidFill>
              </a:rPr>
              <a:t>Recent Trends in Ethical HRD</a:t>
            </a:r>
          </a:p>
          <a:p>
            <a:pPr>
              <a:lnSpc>
                <a:spcPct val="150000"/>
              </a:lnSpc>
            </a:pPr>
            <a:r>
              <a:rPr lang="en-US" b="1" dirty="0"/>
              <a:t>Trend 1</a:t>
            </a:r>
            <a:r>
              <a:rPr lang="en-US" dirty="0"/>
              <a:t>: Increased focus on mental health and employee well-being.</a:t>
            </a:r>
          </a:p>
          <a:p>
            <a:pPr>
              <a:lnSpc>
                <a:spcPct val="150000"/>
              </a:lnSpc>
            </a:pPr>
            <a:r>
              <a:rPr lang="en-US" b="1" dirty="0"/>
              <a:t>Trend 2</a:t>
            </a:r>
            <a:r>
              <a:rPr lang="en-US" dirty="0"/>
              <a:t>: Remote work and the ethical implications for employee monitoring.</a:t>
            </a:r>
          </a:p>
          <a:p>
            <a:pPr>
              <a:lnSpc>
                <a:spcPct val="150000"/>
              </a:lnSpc>
            </a:pPr>
            <a:r>
              <a:rPr lang="en-US" b="1" dirty="0"/>
              <a:t>Trend 3</a:t>
            </a:r>
            <a:r>
              <a:rPr lang="en-US" dirty="0"/>
              <a:t>: Corporate social responsibility (CSR) and its impact on HRD ethics.</a:t>
            </a:r>
          </a:p>
          <a:p>
            <a:pPr>
              <a:lnSpc>
                <a:spcPct val="150000"/>
              </a:lnSpc>
            </a:pPr>
            <a:r>
              <a:rPr lang="en-US" b="1" dirty="0"/>
              <a:t>Trend 4</a:t>
            </a:r>
            <a:r>
              <a:rPr lang="en-US" dirty="0"/>
              <a:t>: AI ethics in HR, ensuring non-bias in recruitment and performance management.</a:t>
            </a:r>
          </a:p>
        </p:txBody>
      </p:sp>
      <p:sp>
        <p:nvSpPr>
          <p:cNvPr id="2" name="Footer Placeholder 1">
            <a:extLst>
              <a:ext uri="{FF2B5EF4-FFF2-40B4-BE49-F238E27FC236}">
                <a16:creationId xmlns:a16="http://schemas.microsoft.com/office/drawing/2014/main" id="{600A468F-B671-5E35-86A1-D6FC07E05516}"/>
              </a:ext>
            </a:extLst>
          </p:cNvPr>
          <p:cNvSpPr>
            <a:spLocks noGrp="1"/>
          </p:cNvSpPr>
          <p:nvPr>
            <p:ph type="ftr" sz="quarter" idx="11"/>
          </p:nvPr>
        </p:nvSpPr>
        <p:spPr/>
        <p:txBody>
          <a:bodyPr/>
          <a:lstStyle/>
          <a:p>
            <a:r>
              <a:rPr lang="en-IN" b="1" dirty="0">
                <a:solidFill>
                  <a:schemeClr val="tx1"/>
                </a:solidFill>
              </a:rPr>
              <a:t>DLL,BDU</a:t>
            </a:r>
          </a:p>
        </p:txBody>
      </p:sp>
    </p:spTree>
    <p:extLst>
      <p:ext uri="{BB962C8B-B14F-4D97-AF65-F5344CB8AC3E}">
        <p14:creationId xmlns:p14="http://schemas.microsoft.com/office/powerpoint/2010/main" val="37600811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714</Words>
  <Application>Microsoft Office PowerPoint</Application>
  <PresentationFormat>Widescreen</PresentationFormat>
  <Paragraphs>92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Aharoni</vt: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varshaamirtha9@gmail.com</dc:creator>
  <cp:lastModifiedBy>Soundarya R</cp:lastModifiedBy>
  <cp:revision>2</cp:revision>
  <dcterms:created xsi:type="dcterms:W3CDTF">2024-12-06T13:51:38Z</dcterms:created>
  <dcterms:modified xsi:type="dcterms:W3CDTF">2024-12-07T06:03:34Z</dcterms:modified>
</cp:coreProperties>
</file>