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0" r:id="rId2"/>
    <p:sldId id="261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29774-C694-46F1-ACF4-27F51CFE1B6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8C7A72-344B-460C-9FB8-398ACD837E1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1025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DA566-22BD-7069-EC7A-1D48616BB3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48040B-737B-187B-9DFB-0DA6F572E4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51BD6E-E9F4-AC8F-3E7F-17920DFA9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5261-75D8-4346-A4A2-B6E969D3488E}" type="datetime1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F9DE9A-FDCF-52E8-D921-082C0ADD2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C8D0E-A1DC-1C48-B78C-5F788F653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7A967-99E3-4DD7-9954-6597623D9B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538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452DF-0FCA-890E-67C4-6D85B5244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BB34C0-C55F-A4C9-0DE3-0BC99A789C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883BF-1846-8C02-857E-946FDA469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CA3AC-4AC3-449F-8CE4-ABC5B2243F58}" type="datetime1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F8DC3-9DF4-699D-7472-5F58349E8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64119-8995-CEBA-FC71-106BE7911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7A967-99E3-4DD7-9954-6597623D9B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2595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368A2F-AF7C-5EEA-A338-3754586673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4F0E4F-EEC7-F2B9-9275-2F66D704C4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9F2586-3C6A-4781-675E-57A47D93E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8AFD9-4955-46FE-9EA8-2F5885796E45}" type="datetime1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8005D-842D-7F89-4794-8EF9BB815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A3189-E11F-3C99-990D-A14A7C32B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7A967-99E3-4DD7-9954-6597623D9B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140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1276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9C531-05D9-2DF7-51B9-262AEE960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7536C-F939-2CE2-614D-2F3DDAC9F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F08CCC-5A90-DA1F-8A2C-077D83932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A356F-F735-4498-B3CE-737CD3C30DDD}" type="datetime1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7DB00A-21A3-C1AE-C396-93C39632C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DF292-6213-20C4-5C0C-C0DE5550A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7A967-99E3-4DD7-9954-6597623D9B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7883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50452-1E52-D48C-6332-7F0455977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34F082-0055-30E1-0408-D51F32FCDB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F22AA-90DC-F6DC-B36F-23BBFF074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92E89-3545-4AD5-A333-9BC7EBD9E079}" type="datetime1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F5F02-7CE8-0A03-FFFB-1159E130A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781F0-E1DE-56AF-9D7B-C7D26AD4F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7A967-99E3-4DD7-9954-6597623D9B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6879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27BCD-85B6-B841-DA74-8F4B48EE0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8C8A8-6B00-384D-A6B2-87D0231BE2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0A65EA-6F0D-6675-25A7-9930BE2685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EEFA8C-7A1F-2ACE-27D1-9929E3645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765D-43A1-414E-9B07-CB785B6E1A62}" type="datetime1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4B792E-2F4E-2EDF-061E-B489C6161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B2675B-B02A-AF9C-1681-5B18B5D79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7A967-99E3-4DD7-9954-6597623D9B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8671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D9412-40EB-5FD5-C0FB-50A9D3395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B6C635-42A2-53CB-F9A2-0D1DD5E26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BF8613-8B54-2D02-202F-60F6C4B232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AFF2FE-A7F9-CF9B-75B9-80F5617E2E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933B09-4D24-0333-6C81-BB7AAD4A2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457554-D6D7-25E2-558B-2195B07C3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E0D45-3ECD-4B39-8D14-98CE57909D5E}" type="datetime1">
              <a:rPr lang="en-IN" smtClean="0"/>
              <a:t>07-12-2024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2CC2AD-B697-CA99-B8D9-EAD40FDE8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2C469C-D6A5-02FB-D8EA-B726479C8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7A967-99E3-4DD7-9954-6597623D9B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1871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6D972-AB5B-9A5E-772E-76BCA5E0F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CFC54A-060C-878D-CBD8-B509E91D9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D9CC-A0C9-48FE-A8F6-6366EFA1C697}" type="datetime1">
              <a:rPr lang="en-IN" smtClean="0"/>
              <a:t>07-12-2024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2443A8-AA45-7FE2-DF88-A7F304668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648F54-E3BB-7EDE-566B-C5A820BDE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7A967-99E3-4DD7-9954-6597623D9B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1726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988878-987F-6A91-34F3-6402F18FC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63F72-2919-4A1A-88DA-7E34DA7EB7C6}" type="datetime1">
              <a:rPr lang="en-IN" smtClean="0"/>
              <a:t>07-12-2024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C8FE0F-A77A-1136-F7BF-71244398E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BD3A12-C36B-79EB-46E3-919C1AE2D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7A967-99E3-4DD7-9954-6597623D9B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1795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63596-8508-7D43-7B5F-3FEC0DE44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21FD8-8540-5FDF-7475-1730E042C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EF36F5-D736-D80E-C4E4-32680259EE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C7E002-F344-8845-9466-0CB1C3C62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09459-1879-4596-AC7A-3E7146E75BD0}" type="datetime1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BB8CEF-6B68-BED6-8C04-1292BB515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3C39B6-55BD-4D17-AABA-C812FD7BC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7A967-99E3-4DD7-9954-6597623D9B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8199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AD94D-EE31-17F4-A2C4-42DF3C1C5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B6EFAB-4C47-16F8-BF3C-70E1CA907E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F1B20F-3A32-F1A3-8F44-9E1BBA7A13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BFA146-46FA-A0D2-1A86-498772645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F7F6-895D-416E-8344-E0C07B5A17A3}" type="datetime1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A0B349-F538-A6A2-F893-38A0B3137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C04FF5-30C9-9CEB-7FF7-5FEB6066A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7A967-99E3-4DD7-9954-6597623D9B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4341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3A5E85-FEBD-B9B4-5019-DCAC2A641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436F44-8A03-0970-5575-8D7CC7033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69A77-3A21-7E88-3F96-CC55A9D4DF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A0AA5-1D47-450C-AAB4-8EAF365CA3A9}" type="datetime1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B15EC-3FBD-AA0F-5A30-38540F7C09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A64CE-429F-9037-0E92-658B9C6BF8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7A967-99E3-4DD7-9954-6597623D9B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716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162" y="203392"/>
            <a:ext cx="1928813" cy="1651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96073" y="244062"/>
            <a:ext cx="84594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240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240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2400" b="1" dirty="0" err="1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</a:t>
            </a:r>
            <a:r>
              <a:rPr lang="en-US" sz="24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- 620024,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240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68336" y="2105081"/>
            <a:ext cx="7774983" cy="451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33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Programme</a:t>
            </a:r>
            <a:r>
              <a:rPr lang="en-US" b="1" dirty="0">
                <a:solidFill>
                  <a:srgbClr val="7030A0"/>
                </a:solidFill>
              </a:rPr>
              <a:t>: M.A.,HUMAN  RESOURCE MANAGEMENT</a:t>
            </a:r>
            <a:endParaRPr lang="en-US" sz="2333" b="1" dirty="0">
              <a:solidFill>
                <a:srgbClr val="7030A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35759" y="2577702"/>
            <a:ext cx="6418881" cy="65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Title : Human Resource Development</a:t>
            </a:r>
          </a:p>
          <a:p>
            <a:r>
              <a:rPr lang="en-US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Code : 22HRM2CC9</a:t>
            </a:r>
            <a:endParaRPr lang="en-US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0" y="3672263"/>
            <a:ext cx="6096000" cy="8103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 </a:t>
            </a:r>
            <a:r>
              <a:rPr lang="en-US" b="1" dirty="0">
                <a:solidFill>
                  <a:srgbClr val="7030A0"/>
                </a:solidFill>
                <a:latin typeface="Arial Black" pitchFamily="34" charset="0"/>
              </a:rPr>
              <a:t>Unit-IV </a:t>
            </a:r>
          </a:p>
          <a:p>
            <a:pPr algn="ctr"/>
            <a:r>
              <a:rPr lang="en-US" b="1" dirty="0">
                <a:solidFill>
                  <a:srgbClr val="7030A0"/>
                </a:solidFill>
                <a:latin typeface="Arial Black" pitchFamily="34" charset="0"/>
              </a:rPr>
              <a:t>HRD Activities at Various Conte</a:t>
            </a:r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xt</a:t>
            </a:r>
          </a:p>
        </p:txBody>
      </p:sp>
      <p:sp>
        <p:nvSpPr>
          <p:cNvPr id="9" name="Rectangle 8"/>
          <p:cNvSpPr/>
          <p:nvPr/>
        </p:nvSpPr>
        <p:spPr>
          <a:xfrm>
            <a:off x="3271143" y="4623592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</a:rPr>
              <a:t>Department of Lifelong Learning</a:t>
            </a:r>
            <a:endParaRPr lang="en-US" sz="20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75089B-7683-CA2D-E1CE-C5B795F174C1}"/>
              </a:ext>
            </a:extLst>
          </p:cNvPr>
          <p:cNvSpPr txBox="1"/>
          <p:nvPr/>
        </p:nvSpPr>
        <p:spPr>
          <a:xfrm>
            <a:off x="681134" y="289679"/>
            <a:ext cx="853984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Employee Development Approaches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b="1" dirty="0"/>
              <a:t>Approaches to Employee Development:</a:t>
            </a:r>
            <a:endParaRPr lang="en-US" dirty="0"/>
          </a:p>
          <a:p>
            <a:pPr marL="800100" lvl="1" indent="-342900">
              <a:buFont typeface="+mj-lt"/>
              <a:buAutoNum type="arabicPeriod"/>
            </a:pPr>
            <a:r>
              <a:rPr lang="en-US" b="1" dirty="0"/>
              <a:t>Training &amp; Development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Skill enhancement for current roles.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/>
              <a:t>Career Development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Fostering personal career growth and opportunities.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/>
              <a:t>Succession Planning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Preparing employees for future leadership roles.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/>
              <a:t>Job Rotation &amp; Stretch Assignments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Gaining a broader skill set.</a:t>
            </a:r>
          </a:p>
          <a:p>
            <a:pPr lvl="2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4D4EC9-CC71-F3B0-E7D1-4920466B8A83}"/>
              </a:ext>
            </a:extLst>
          </p:cNvPr>
          <p:cNvSpPr txBox="1"/>
          <p:nvPr/>
        </p:nvSpPr>
        <p:spPr>
          <a:xfrm>
            <a:off x="867749" y="3554964"/>
            <a:ext cx="8446536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Leadership Development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b="1" dirty="0"/>
              <a:t>Leadership Development</a:t>
            </a:r>
            <a:r>
              <a:rPr lang="en-US" dirty="0"/>
              <a:t> involves the process of improving the leadership capabilities of individuals through: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Training Programs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Mentoring &amp; Coaching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Action Learning Projects</a:t>
            </a:r>
          </a:p>
          <a:p>
            <a:r>
              <a:rPr lang="en-US" b="1" dirty="0"/>
              <a:t>Focus Areas: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Emotional Intelligence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Decision-making Skills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Strategic Thinking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7A92BA4-BB42-2C1C-89DD-75F281777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2928182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61465C-B534-0C7F-3AAB-2AF5461AF934}"/>
              </a:ext>
            </a:extLst>
          </p:cNvPr>
          <p:cNvSpPr txBox="1"/>
          <p:nvPr/>
        </p:nvSpPr>
        <p:spPr>
          <a:xfrm>
            <a:off x="296247" y="258767"/>
            <a:ext cx="6663611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Action Learning in HRD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b="1" dirty="0"/>
              <a:t>Action Learning: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Involves learning through problem-solving tasks or projects in real-time.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Focus on group work, critical reflection, and practical solutions.</a:t>
            </a:r>
          </a:p>
          <a:p>
            <a:r>
              <a:rPr lang="en-US" b="1" dirty="0"/>
              <a:t>Benefits: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Enhances critical thinking and problem-solving.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Fosters teamwork and collaboration.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Applies theoretical knowledge in a practical setting.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3575FF-1D84-0CDC-831F-89006BF2F8C7}"/>
              </a:ext>
            </a:extLst>
          </p:cNvPr>
          <p:cNvSpPr txBox="1"/>
          <p:nvPr/>
        </p:nvSpPr>
        <p:spPr>
          <a:xfrm>
            <a:off x="296247" y="3276135"/>
            <a:ext cx="8850085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Assessment and Development </a:t>
            </a:r>
            <a:r>
              <a:rPr lang="en-US" sz="2000" b="1" dirty="0" err="1">
                <a:solidFill>
                  <a:srgbClr val="FF0000"/>
                </a:solidFill>
              </a:rPr>
              <a:t>Centres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b="1" dirty="0"/>
              <a:t>Assessment </a:t>
            </a:r>
            <a:r>
              <a:rPr lang="en-US" b="1" dirty="0" err="1"/>
              <a:t>Centres</a:t>
            </a:r>
            <a:r>
              <a:rPr lang="en-US" b="1" dirty="0"/>
              <a:t>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Structured evaluation tools used to assess candidates' skills, potential, and performance.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Methods include: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Psychometric tests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Role-playing exercises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Group discussions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Simulated job tasks</a:t>
            </a:r>
          </a:p>
          <a:p>
            <a:r>
              <a:rPr lang="en-US" b="1" dirty="0"/>
              <a:t>Purpose:</a:t>
            </a:r>
            <a:r>
              <a:rPr lang="en-US" dirty="0"/>
              <a:t> Identify key strengths and development areas for future growth.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C922C1E-7E14-1DAC-CCC8-2CFE4F6F7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2564904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D7CBBD6-D7E0-F4DA-8726-33B2CD10AFF4}"/>
              </a:ext>
            </a:extLst>
          </p:cNvPr>
          <p:cNvSpPr txBox="1"/>
          <p:nvPr/>
        </p:nvSpPr>
        <p:spPr>
          <a:xfrm>
            <a:off x="401216" y="214604"/>
            <a:ext cx="8745116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Intellectual Capital and HRD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b="1" dirty="0"/>
              <a:t>Intellectual Capital:</a:t>
            </a:r>
            <a:br>
              <a:rPr lang="en-US" dirty="0"/>
            </a:br>
            <a:r>
              <a:rPr lang="en-US" dirty="0"/>
              <a:t>The knowledge, experience, and skills of employees.</a:t>
            </a:r>
          </a:p>
          <a:p>
            <a:r>
              <a:rPr lang="en-US" b="1" dirty="0"/>
              <a:t>Types of Intellectual Capital: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Human Capital (individual skills &amp; competencies)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Structural Capital (organization’s processes, patents, systems)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Relational Capital (relationships with clients, suppliers, etc.)</a:t>
            </a:r>
          </a:p>
          <a:p>
            <a:r>
              <a:rPr lang="en-US" b="1" dirty="0"/>
              <a:t>HRD’s Role: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Maximizing intellectual capital through continuous learning, skill development, and innovation.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EA2626-D552-806A-CCB7-610077452D6E}"/>
              </a:ext>
            </a:extLst>
          </p:cNvPr>
          <p:cNvSpPr txBox="1"/>
          <p:nvPr/>
        </p:nvSpPr>
        <p:spPr>
          <a:xfrm>
            <a:off x="401216" y="3627432"/>
            <a:ext cx="8173617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HRD Mechanisms for Workers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b="1" dirty="0"/>
              <a:t>HRD Mechanisms for Workers: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Training programs for skill development.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Collective Bargaining:</a:t>
            </a:r>
            <a:r>
              <a:rPr lang="en-US" dirty="0"/>
              <a:t> Empowering workers’ representation through unions.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Skill Certifications and Apprenticeships:</a:t>
            </a:r>
            <a:r>
              <a:rPr lang="en-US" dirty="0"/>
              <a:t> Boosting employability and competencies.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Health and Safety Training:</a:t>
            </a:r>
            <a:r>
              <a:rPr lang="en-US" dirty="0"/>
              <a:t> Promoting well-being in the workplace.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0EBF167-FDC1-1DF5-50FB-F4B15DA3B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2400495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8C0AB7D-2D8D-8706-BE00-A96BACEF6CA3}"/>
              </a:ext>
            </a:extLst>
          </p:cNvPr>
          <p:cNvSpPr txBox="1"/>
          <p:nvPr/>
        </p:nvSpPr>
        <p:spPr>
          <a:xfrm>
            <a:off x="410547" y="455604"/>
            <a:ext cx="9025034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Role of Trade Unions in HRD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b="1" dirty="0"/>
              <a:t>Trade Unions and HRD: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Protecting workers' rights and advocating for their development.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Ensuring safe working conditions and access to skill-building opportunities.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Facilitating dialogues on pay, benefits, and training.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Union-led Training Programs</a:t>
            </a:r>
            <a:r>
              <a:rPr lang="en-US" dirty="0"/>
              <a:t> for worker skills development.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3FAD99-1B3F-FB2C-EEB2-02B826D6DF9C}"/>
              </a:ext>
            </a:extLst>
          </p:cNvPr>
          <p:cNvSpPr txBox="1"/>
          <p:nvPr/>
        </p:nvSpPr>
        <p:spPr>
          <a:xfrm>
            <a:off x="520182" y="2786021"/>
            <a:ext cx="8362560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Industrial Relations and HRD</a:t>
            </a:r>
          </a:p>
          <a:p>
            <a:endParaRPr lang="en-US" dirty="0"/>
          </a:p>
          <a:p>
            <a:r>
              <a:rPr lang="en-US" b="1" dirty="0"/>
              <a:t>Industrial Relations (IR):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Refers to the relationship between management, employees, and trade unions.</a:t>
            </a:r>
          </a:p>
          <a:p>
            <a:pPr lvl="1"/>
            <a:r>
              <a:rPr lang="en-US" b="1" dirty="0"/>
              <a:t>Influence on HRD: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IR practices influence the types of development programs provided.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Collaboration between employers and unions to foster employee development.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Conflict resolution and negotiation training.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5DE5227-783C-B7CC-DE19-87E240EDA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3958970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AFA58FA-8A57-6EFC-EA0F-6203180BF516}"/>
              </a:ext>
            </a:extLst>
          </p:cNvPr>
          <p:cNvSpPr txBox="1"/>
          <p:nvPr/>
        </p:nvSpPr>
        <p:spPr>
          <a:xfrm>
            <a:off x="408214" y="369362"/>
            <a:ext cx="8175949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Influence of Motivation on Development Activities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b="1" dirty="0"/>
              <a:t>Motivation in HRD: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Motivated employees are more likely to engage in training and development programs.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Theories of Motivation: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Maslow's Hierarchy of Needs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Herzberg's Two-Factor Theory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McClelland’s Theory of Needs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Influence on HRD:</a:t>
            </a:r>
            <a:endParaRPr lang="en-US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Motivated employees are more proactive in skill development.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Organizations should align training programs with employees' intrinsic and extrinsic needs.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D2185E-70B4-E490-3AAC-82C0740CD484}"/>
              </a:ext>
            </a:extLst>
          </p:cNvPr>
          <p:cNvSpPr txBox="1"/>
          <p:nvPr/>
        </p:nvSpPr>
        <p:spPr>
          <a:xfrm>
            <a:off x="492189" y="4124236"/>
            <a:ext cx="900870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Ministry of HRD: Structure, Role &amp; Functions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b="1" dirty="0"/>
              <a:t>Ministry of HRD (India):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Oversees national education and HRD initiatives.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Develops policies and programs for vocational education and skill development.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Implements adult education programs and initiatives for lifelong learning.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B683E0F-7933-D6F5-F6AA-1CD138424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1962000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563</Words>
  <Application>Microsoft Office PowerPoint</Application>
  <PresentationFormat>Widescreen</PresentationFormat>
  <Paragraphs>103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Aharoni</vt:lpstr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varshaamirtha9@gmail.com</dc:creator>
  <cp:lastModifiedBy>Soundarya R</cp:lastModifiedBy>
  <cp:revision>2</cp:revision>
  <dcterms:created xsi:type="dcterms:W3CDTF">2024-12-06T13:34:17Z</dcterms:created>
  <dcterms:modified xsi:type="dcterms:W3CDTF">2024-12-07T06:20:28Z</dcterms:modified>
</cp:coreProperties>
</file>