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A2D5F-F48E-4892-A565-277DBF2113B8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C2835-AD0A-4355-8905-4B238CDF06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689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46E92-71DD-B655-CD40-13CE8EA13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CB52B-E0C2-3666-B3B0-0A38D1130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7C718-1CB6-7D6C-0B25-A167ED41E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EDE7-C4F9-42AD-B79B-21C4ED7E9902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64585-8C79-5E8F-CFE5-5A152F424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E13FE-DE06-9A16-7EDF-78D26CBC0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280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4088E-D665-C224-EE39-BC4086026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32005-82F3-DCCD-B08D-CDEF6350A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985FE-3E8E-F4AB-911E-869C88B2E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83EE-26EE-470B-A09F-B72343AECDA1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7B9C6-549E-3549-D0DD-7412EE103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0E4A2-89B9-DE7A-A531-32434A7AC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357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8E62F-4E47-6C2D-1508-C890E71A2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CF4AA-6AC2-F2E8-3CED-5CE6F3DFA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DAE98-69D8-BD5F-81FA-8743B74B0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A2E5-C66A-4E97-8050-5553FEC8FDBA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458DE-FB6B-D954-033F-6F8EEB580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35125-2DFE-F8CD-94F4-50ABC5B3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7256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058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346C5-D371-9F4A-BB7E-6F0F927C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6A8DF-8910-A0A0-B1FE-85F16CA4F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9241D-9863-7675-4205-3FDE8ADDA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4CA05-56BB-4D95-8184-64AD4D195CFF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3759-C761-06BC-BAB9-0E8E09D5E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E7A91-F6C6-9189-9CFA-F6C9A625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735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42969-C350-2A89-2B54-238DDC60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5B239-A9B2-3652-B03D-9142E06A6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14EE3-6C0A-FC89-3B5B-910A2A18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F0193-9CC6-43AB-B451-D54387A3EB28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673EA-2508-91C7-3BA6-632AC9E6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B6F64-4790-A67D-6F7B-7ABCD5C50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0756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8252-1354-89C1-4422-EEE0FB59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6B0D-ED2A-1285-58F6-F6B6C578E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AE33A-7AAA-8D40-3ADF-F0AE19ECC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26562-FB58-D3FD-EDB4-2B020CA3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3EBF-3563-433A-8254-E00E2CE3CF97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A15E6-1674-3AE7-9CFE-997618C08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4FB24-A887-475D-3F77-9D7987964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715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E6F6-6DCB-D65C-930C-9FEFD40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1B075-A33C-D7EF-EE92-277453E2F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F37F16-28A6-7F50-FBEE-ACF0843D7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3D7A7-A9E0-C3F6-AF5F-71DB5BBC5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897E32-8978-3EAC-F28A-02AD24039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B6329-A79D-92D5-A79F-BFEBB56DF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ECEB-04F8-45F9-B1DF-8141162DD559}" type="datetime1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611A45-C0D1-1510-9974-C19F9C08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8A26B9-428E-7ADF-D2E7-F395803F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809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68E1-5A91-E42D-12D7-482A0588D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5D2AF-112C-B49F-DCBC-AF5672AD1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7FFA-192C-49C0-8F0B-FD856AD26BC1}" type="datetime1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622F8-8B67-7269-095D-8C439DC0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22D437-AE3A-7507-F3E7-9249C942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4225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9D3BE7-010D-670B-43F0-06CCFFFF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714C-6CEE-4BB8-9308-C98A36B80531}" type="datetime1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048E38-994A-17E6-43CC-BE649C30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D1F50-06F5-332E-2EA6-E0A21DC40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426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47798-04E2-1E19-CAD4-F3134E51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3DE12-1EBB-145B-79F6-0A270CC3E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E13A3-E72B-0E8B-22C3-AC962D970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1BCD0-ABB8-83C0-A0BE-1FF7828D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F34BA-8DFB-4A38-825B-99918F8DBA17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83A68-C802-2088-374E-8344A3018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25ABA-3CAA-8EC1-D70C-5D9E0361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670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10689-C13E-52D6-E81D-58900E05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8B1539-A585-AB21-D760-79C5B7390C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06EDC-44BF-5E96-65FF-5984F1A91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E6815-8F08-C3A4-8BAB-38E9CF5C4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C377-BA81-493A-A084-41234ED2E1B4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22556-B5EE-779F-0799-3664C7D77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6C4E5-ED91-A5C3-AFC4-C453EE62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385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827E66-3825-EAC6-938F-12F039E1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CEF0C-74EB-1D1F-03AE-1B3FAD95E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3B956-9981-CF00-1EB1-234A6B029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AE97F-D551-4FF2-ABA8-FC2A5F5003D8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380E5-D481-6214-37EB-5C48A17B1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FC1F8-8E99-D2B5-D5DC-9C17F5A6C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20612-7289-4B9E-AE2C-BAAF262C8C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83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4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4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4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2940" y="2222536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Programme</a:t>
            </a:r>
            <a:r>
              <a:rPr lang="en-US" b="1" dirty="0">
                <a:solidFill>
                  <a:srgbClr val="7030A0"/>
                </a:solidFill>
              </a:rPr>
              <a:t>: M.A.,HUMAN  RESOURCE MANAGEMENT</a:t>
            </a:r>
            <a:endParaRPr lang="en-US" sz="2333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0311" y="2655192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  <a:cs typeface="Aharoni" pitchFamily="2" charset="-79"/>
              </a:rPr>
              <a:t>Course Title : Human Resource Development</a:t>
            </a:r>
          </a:p>
          <a:p>
            <a:r>
              <a:rPr lang="en-US" b="1" dirty="0">
                <a:solidFill>
                  <a:srgbClr val="FF0000"/>
                </a:solidFill>
                <a:latin typeface="+mj-lt"/>
                <a:cs typeface="Aharoni" pitchFamily="2" charset="-79"/>
              </a:rPr>
              <a:t>Course Code : 22HRM2CC9</a:t>
            </a:r>
            <a:endParaRPr lang="en-US" dirty="0">
              <a:solidFill>
                <a:srgbClr val="FF0000"/>
              </a:solidFill>
              <a:latin typeface="+mj-lt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31250" y="363660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 Unit-III </a:t>
            </a:r>
          </a:p>
          <a:p>
            <a:pPr algn="ctr"/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Training Modules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317797" y="460788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6032FE-3909-059D-DBF8-F73CF57DD76A}"/>
              </a:ext>
            </a:extLst>
          </p:cNvPr>
          <p:cNvSpPr txBox="1"/>
          <p:nvPr/>
        </p:nvSpPr>
        <p:spPr>
          <a:xfrm>
            <a:off x="1073020" y="69923"/>
            <a:ext cx="8220270" cy="305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Meaning of Training</a:t>
            </a: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/>
              <a:t>Definition</a:t>
            </a:r>
            <a:r>
              <a:rPr lang="en-US" dirty="0"/>
              <a:t>: Training refers to the process of enhancing an individual's skills, knowledge, and abilities for their current role or future roles in an organization.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Objective</a:t>
            </a:r>
            <a:r>
              <a:rPr lang="en-US" dirty="0"/>
              <a:t>: Improve performance, reduce mistakes, and increase productivity.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HRD</a:t>
            </a:r>
            <a:r>
              <a:rPr lang="en-US" dirty="0"/>
              <a:t>: Human Resource Development focuses on improving employee performance and learning at the organizational level.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8F524B-2BAE-6E0C-9C76-809F5B4035B3}"/>
              </a:ext>
            </a:extLst>
          </p:cNvPr>
          <p:cNvSpPr txBox="1"/>
          <p:nvPr/>
        </p:nvSpPr>
        <p:spPr>
          <a:xfrm>
            <a:off x="1073020" y="3120117"/>
            <a:ext cx="7259217" cy="305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Steps in the Training Process</a:t>
            </a: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Needs Assessment</a:t>
            </a:r>
            <a:r>
              <a:rPr lang="en-US" dirty="0"/>
              <a:t>: Identifying skills gap and training requirements.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Setting Objectives</a:t>
            </a:r>
            <a:r>
              <a:rPr lang="en-US" dirty="0"/>
              <a:t>: Define clear, measurable goals.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Designing the Program</a:t>
            </a:r>
            <a:r>
              <a:rPr lang="en-US" dirty="0"/>
              <a:t>: Choosing the right methods and materials.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Implementation</a:t>
            </a:r>
            <a:r>
              <a:rPr lang="en-US" dirty="0"/>
              <a:t>: Delivering the training.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Evaluation</a:t>
            </a:r>
            <a:r>
              <a:rPr lang="en-US" dirty="0"/>
              <a:t>: Assessing the effectiveness and learning outcomes.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F0C7C30-F679-411C-F33A-925EA9001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9395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CBFB44-7D63-BB70-02E6-9944F1F38C64}"/>
              </a:ext>
            </a:extLst>
          </p:cNvPr>
          <p:cNvSpPr txBox="1"/>
          <p:nvPr/>
        </p:nvSpPr>
        <p:spPr>
          <a:xfrm>
            <a:off x="625151" y="0"/>
            <a:ext cx="9797143" cy="300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Types of Training</a:t>
            </a:r>
          </a:p>
          <a:p>
            <a:pPr>
              <a:lnSpc>
                <a:spcPct val="150000"/>
              </a:lnSpc>
            </a:pPr>
            <a:r>
              <a:rPr lang="en-US" b="1" dirty="0"/>
              <a:t>1. On-the-Job Training (OJT)</a:t>
            </a:r>
          </a:p>
          <a:p>
            <a:pPr>
              <a:lnSpc>
                <a:spcPct val="150000"/>
              </a:lnSpc>
            </a:pPr>
            <a:r>
              <a:rPr lang="en-US" dirty="0"/>
              <a:t>Training takes place while performing the actual job.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Examples</a:t>
            </a:r>
            <a:r>
              <a:rPr lang="en-US" dirty="0"/>
              <a:t>: Job rotation, apprenticeship, coaching.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2. Off-the-Job Training</a:t>
            </a:r>
          </a:p>
          <a:p>
            <a:pPr>
              <a:lnSpc>
                <a:spcPct val="150000"/>
              </a:lnSpc>
            </a:pPr>
            <a:r>
              <a:rPr lang="en-US" dirty="0"/>
              <a:t>Training happens outside the regular work environment.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Examples</a:t>
            </a:r>
            <a:r>
              <a:rPr lang="en-US" dirty="0"/>
              <a:t>: Workshops, lectures, case studies.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AB4DF-E9D4-0C4D-B061-841272D3354B}"/>
              </a:ext>
            </a:extLst>
          </p:cNvPr>
          <p:cNvSpPr txBox="1"/>
          <p:nvPr/>
        </p:nvSpPr>
        <p:spPr>
          <a:xfrm>
            <a:off x="699795" y="2817271"/>
            <a:ext cx="9377265" cy="383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On-the-Job Training Methods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Coaching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One-on-one interaction with a senior to provide guidance.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Apprenticeship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Combination of learning and working under a skilled supervisor (common in trades).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Job Rotation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Employees move between different roles to gain broader experience and skills.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Self-Improvement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Self-directed learning, typically through books, online resources, or workshops.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78B38-46EC-90A7-070D-340F0DE3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77477" y="6492875"/>
            <a:ext cx="4114800" cy="365125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54979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01153A-8183-70BF-D9BC-5EAB43F86874}"/>
              </a:ext>
            </a:extLst>
          </p:cNvPr>
          <p:cNvSpPr txBox="1"/>
          <p:nvPr/>
        </p:nvSpPr>
        <p:spPr>
          <a:xfrm>
            <a:off x="541176" y="354564"/>
            <a:ext cx="8605156" cy="5127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Off-the-Job Training Methods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Definition</a:t>
            </a:r>
            <a:r>
              <a:rPr lang="en-US" dirty="0"/>
              <a:t>: Training that takes place away from the actual work environment, often in a classroom or seminar setting.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Types of Off-the-Job Training: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Job Instruction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Step-by-step method for teaching employees specific tasks.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Lecture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Traditional classroom-style delivery of information.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Group Discussion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Interactive learning through dialogue and exchange of ideas.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Conference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In-depth, expert-led discussions focused on specific topics.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69F30B7-DF1C-7D9D-2FA3-514C3056D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08" y="4780676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16124B-C988-98D7-6174-D63B751C7C98}"/>
              </a:ext>
            </a:extLst>
          </p:cNvPr>
          <p:cNvSpPr txBox="1"/>
          <p:nvPr/>
        </p:nvSpPr>
        <p:spPr>
          <a:xfrm>
            <a:off x="541176" y="5389917"/>
            <a:ext cx="6097554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5.Role Playing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Simulation of real-life situations for experiential learning.</a:t>
            </a:r>
          </a:p>
          <a:p>
            <a:pPr lvl="1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0D12B8-4FA4-0CFE-4899-15711F43D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15002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BAA769-8908-0779-D9BA-3D44B4828141}"/>
              </a:ext>
            </a:extLst>
          </p:cNvPr>
          <p:cNvSpPr txBox="1"/>
          <p:nvPr/>
        </p:nvSpPr>
        <p:spPr>
          <a:xfrm>
            <a:off x="503853" y="416586"/>
            <a:ext cx="7473820" cy="300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Advantages of Off-the-Job Training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Focus on Learning</a:t>
            </a:r>
            <a:r>
              <a:rPr lang="en-US" dirty="0"/>
              <a:t>: Free from work distractions.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Structured Content</a:t>
            </a:r>
            <a:r>
              <a:rPr lang="en-US" dirty="0"/>
              <a:t>: Well-organized and planned programs.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Expert Training</a:t>
            </a:r>
            <a:r>
              <a:rPr lang="en-US" dirty="0"/>
              <a:t>: Access to specialist instructors.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Simulation of Real Scenarios</a:t>
            </a:r>
            <a:r>
              <a:rPr lang="en-US" dirty="0"/>
              <a:t>: Role-playing and case studies can enhance problem-solving skills.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Standardized</a:t>
            </a:r>
            <a:r>
              <a:rPr lang="en-US" dirty="0"/>
              <a:t>: Ensures consistency across employees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BA982F-2144-3E63-8454-5A71EB658455}"/>
              </a:ext>
            </a:extLst>
          </p:cNvPr>
          <p:cNvSpPr txBox="1"/>
          <p:nvPr/>
        </p:nvSpPr>
        <p:spPr>
          <a:xfrm>
            <a:off x="503852" y="3483554"/>
            <a:ext cx="9461241" cy="2173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Limitations of Off-the-Job Training</a:t>
            </a:r>
          </a:p>
          <a:p>
            <a:pPr>
              <a:lnSpc>
                <a:spcPct val="150000"/>
              </a:lnSpc>
            </a:pPr>
            <a:r>
              <a:rPr lang="en-US" b="1" dirty="0"/>
              <a:t>High Cost</a:t>
            </a:r>
            <a:r>
              <a:rPr lang="en-US" dirty="0"/>
              <a:t>: External programs or materials can be expensive.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Time-Consuming</a:t>
            </a:r>
            <a:r>
              <a:rPr lang="en-US" dirty="0"/>
              <a:t>: May take employees away from their regular duties.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Theoretical Knowledge</a:t>
            </a:r>
            <a:r>
              <a:rPr lang="en-US" dirty="0"/>
              <a:t>: Lack of hands-on experience might reduce effectiveness.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Motivation Issues</a:t>
            </a:r>
            <a:r>
              <a:rPr lang="en-US" dirty="0"/>
              <a:t>: Some employees may not engage fully in classroom-based learning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789A0D-082B-EDAA-6F5A-B10229DA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35662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B8EB436-3839-B5B5-ADFE-42E17D911860}"/>
              </a:ext>
            </a:extLst>
          </p:cNvPr>
          <p:cNvSpPr txBox="1"/>
          <p:nvPr/>
        </p:nvSpPr>
        <p:spPr>
          <a:xfrm>
            <a:off x="401216" y="233266"/>
            <a:ext cx="9199984" cy="300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Developing Effective Training Programs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Needs Assessment</a:t>
            </a:r>
            <a:r>
              <a:rPr lang="en-US" dirty="0"/>
              <a:t>: Identify gaps in skills and knowledge.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Setting Clear Objectives</a:t>
            </a:r>
            <a:r>
              <a:rPr lang="en-US" dirty="0"/>
              <a:t>: Define what employees should know or be able to do after training.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Choosing the Right Method</a:t>
            </a:r>
            <a:r>
              <a:rPr lang="en-US" dirty="0"/>
              <a:t>: Align the training method with objectives (on-the-job vs off-the-job).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Resource Allocation</a:t>
            </a:r>
            <a:r>
              <a:rPr lang="en-US" dirty="0"/>
              <a:t>: Ensure availability of necessary resources (trainers, materials, time).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/>
              <a:t>Feedback Mechanism</a:t>
            </a:r>
            <a:r>
              <a:rPr lang="en-US" dirty="0"/>
              <a:t>: Regular reviews and adjustments based on employee feedback.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74900D-9ACC-649D-D5F0-3487C3B8651B}"/>
              </a:ext>
            </a:extLst>
          </p:cNvPr>
          <p:cNvSpPr txBox="1"/>
          <p:nvPr/>
        </p:nvSpPr>
        <p:spPr>
          <a:xfrm>
            <a:off x="401216" y="3484641"/>
            <a:ext cx="10039739" cy="258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</a:rPr>
              <a:t>Best Practices for Training Program Design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Tailor to Learners’ Needs</a:t>
            </a:r>
            <a:r>
              <a:rPr lang="en-US" dirty="0"/>
              <a:t>: Customize content and delivery for different employee groups.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Blend Methods</a:t>
            </a:r>
            <a:r>
              <a:rPr lang="en-US" dirty="0"/>
              <a:t>: Use a combination of on-the-job and off-the-job training.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Interactive Learning</a:t>
            </a:r>
            <a:r>
              <a:rPr lang="en-US" dirty="0"/>
              <a:t>: Encourage engagement through discussions, role-playing, and hands-on practice.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Use Technology</a:t>
            </a:r>
            <a:r>
              <a:rPr lang="en-US" dirty="0"/>
              <a:t>: Leverage e-learning, simulations, and virtual platforms.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Continuous Improvement</a:t>
            </a:r>
            <a:r>
              <a:rPr lang="en-US" dirty="0"/>
              <a:t>: Regularly assess training outcomes and make necessary adjustments.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DEFBA8-06B4-5B55-7BB6-DEA02546A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56324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600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varshaamirtha9@gmail.com</dc:creator>
  <cp:lastModifiedBy>Soundarya R</cp:lastModifiedBy>
  <cp:revision>2</cp:revision>
  <dcterms:created xsi:type="dcterms:W3CDTF">2024-12-06T13:07:33Z</dcterms:created>
  <dcterms:modified xsi:type="dcterms:W3CDTF">2024-12-07T06:32:09Z</dcterms:modified>
</cp:coreProperties>
</file>