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57" r:id="rId4"/>
    <p:sldId id="258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068ED-77C9-4CDA-B6E2-9A7B0928AB5E}" type="datetimeFigureOut">
              <a:rPr lang="en-IN" smtClean="0"/>
              <a:t>07-12-2024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D498D-F841-4A2E-86BD-CBC0CF3AF61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311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2D498D-F841-4A2E-86BD-CBC0CF3AF61F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855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415A2-19B1-C2D2-4317-472AA168EB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788174-E965-C19E-C171-A03CF33BB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71FD9-C55B-90B6-4ECD-D1781017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D866F-6883-435D-A16C-EFEEB1A0191B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1C028-0A83-BED7-CF4C-B505EDD50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B4F19-4FFF-CA44-FBFB-0071617C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765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3B2AC-69AD-1F40-76FD-68CF1D67E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81334-260E-C459-33E6-46DB9193C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AAEB-3AE2-7F9B-8605-7E73F3400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FA45-B104-4DDF-88FA-3A991BE07CD7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A8D21-2D08-E125-33F5-1C60217D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D38E0-0926-A4D2-1826-ACDAF6880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942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9982AA-D0E5-ED99-7C8E-48A45C48B3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25658-2B39-5325-8587-C6F5CB3BD8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7626F-73B6-8881-06C1-6E078A07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2D46-E3AE-45F9-BAD9-78C766ACC76E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CE927-F295-62F9-CD64-6C46FE9FB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98E93-FBFB-9A1B-0BCB-E32C8CA74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89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88F1D-8BC1-73AB-6A9E-116AF56A1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439EC-18F3-8924-27AA-154BFF413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4990D-9AE2-86F7-0C36-D5D23CD3A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98C80-D4A1-4084-A9A3-49F979665950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B4793-27EE-5C29-22A9-6BCB54FFB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1039A-2B9A-5DAD-D09E-7C074F06A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641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3C41-D67C-7CB9-5C70-07443D2DD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4A329-F0F8-5678-0824-360B9BF8C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AC7FD-F612-186A-0031-A2BD78FBD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2E3A7-A145-4DD7-8880-577D74F71ADC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D3588-4BC0-EF6B-2374-EA11235D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F93B28-3122-E26B-27A4-0B3614AE9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148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C24CF-0BFF-AF24-AD26-6A87322C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D4279-4161-1673-0581-6EC4C4E32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BAB77-4AC2-20C2-7112-EA400F658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0E7081-62B0-E685-D521-5267A5EE5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6A602-5AE7-40FE-AFC6-877711737A89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D46DB-8092-B3E8-D90B-73C1EFC0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20C55-EF14-E9C5-1C16-B75442F42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78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F2A71-4A51-30AA-A6BF-99A47894A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F520C-806A-0AC0-8AA7-64B3465C7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EEDD4-2473-0F08-5B53-FE2A62FB6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47B6DB-D499-5346-2CE5-5CEB12870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5BA194-ADD4-698D-10FD-0CC8BE06A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14508A-BB4E-17D7-81C3-4948995BD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1F47-3653-4134-855D-B3BC98238760}" type="datetime1">
              <a:rPr lang="en-IN" smtClean="0"/>
              <a:t>07-12-2024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4FA46B-5F67-FB8F-E480-AFC8A9307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CBD226-484B-3C5E-C6FC-FF0D3978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916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C3D2E-7D05-FA90-C26D-0C292A98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802FDC-D208-3CC6-43C8-184181EA2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85155-C5E8-4CD6-99A5-9E7589502234}" type="datetime1">
              <a:rPr lang="en-IN" smtClean="0"/>
              <a:t>07-12-2024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A0C44B-EAB8-1122-1272-E004B49F4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FC4189-F83E-76F3-DD48-7F309900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2970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B4E7DE-73D2-45B0-1698-E0642E1FD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857BB-6A6F-46A2-B4D9-8BEF7DFCEDD5}" type="datetime1">
              <a:rPr lang="en-IN" smtClean="0"/>
              <a:t>07-12-2024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5C6233-8898-D9D8-3524-A70D10F46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780CE-F02A-E58F-4EA4-15CB380C8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48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CAA2A-998E-648E-DBEA-74080A97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65729-3A65-24DC-0B7F-A5AC3CBFF2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0DBF7-EEC7-0696-2BD9-4C302EFA51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7A4038-A0C6-5515-010E-D6F4C6F87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BBE5-16C2-40C1-A26A-BD4E050A9A1C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58CAC-D0D4-86CC-FF95-9892BDD40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DE7E5-2C82-9424-A14B-BF83F6402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392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C198B-C96C-4A9F-164F-467C0D23E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4F8ED6-168A-BC52-06C3-1DB121924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9FD35-6583-D14E-52B9-08F8B3091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5049A-259F-6CC6-7DA5-3F3ABA4E4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A08CA-BDB4-4916-9A6E-894360604E07}" type="datetime1">
              <a:rPr lang="en-IN" smtClean="0"/>
              <a:t>07-12-2024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EBB19-B7B4-3950-489D-FAEBCFCF7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DLL,BDU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B3698-02D8-4424-74FE-C748A7225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984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415D70-D56C-A071-AAFD-F4D590DDB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862DC-5F44-A3AF-8FA7-3B322B18A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80D92-49D9-A207-F395-FB90C1A08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0C034-F51F-4CC6-81DC-0829E0F67397}" type="datetime1">
              <a:rPr lang="en-IN" smtClean="0"/>
              <a:t>07-12-2024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5AD56-BAD2-A562-5008-98DE706B9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DLL,BDU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F674B-21B7-569D-7AC7-A366A81468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BB040-CFEC-41CF-B673-E461A3F8B90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384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>
            <a:extLst>
              <a:ext uri="{FF2B5EF4-FFF2-40B4-BE49-F238E27FC236}">
                <a16:creationId xmlns:a16="http://schemas.microsoft.com/office/drawing/2014/main" id="{B9BE3610-49DF-AD85-C7B3-FB2F3D3BE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509" y="343331"/>
            <a:ext cx="1928813" cy="1651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4D7B9D0-EA09-007A-9285-BBCF9CED46A8}"/>
              </a:ext>
            </a:extLst>
          </p:cNvPr>
          <p:cNvSpPr txBox="1"/>
          <p:nvPr/>
        </p:nvSpPr>
        <p:spPr>
          <a:xfrm>
            <a:off x="2979174" y="343331"/>
            <a:ext cx="725620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 Black" pitchFamily="34" charset="0"/>
                <a:ea typeface="DFKai-SB" pitchFamily="65" charset="-120"/>
                <a:cs typeface="Times New Roman" pitchFamily="18" charset="0"/>
              </a:rPr>
              <a:t>DEPARTMENT OF LIFELONG LEARNING</a:t>
            </a:r>
            <a:r>
              <a:rPr lang="en-US" sz="2400" dirty="0">
                <a:latin typeface="Arial Black" pitchFamily="34" charset="0"/>
                <a:ea typeface="DFKai-SB" pitchFamily="65" charset="-12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BHARATHIDASAN UNIVERSITY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Tiruchirappalli- 620024, </a:t>
            </a:r>
          </a:p>
          <a:p>
            <a:pPr algn="ctr"/>
            <a:r>
              <a:rPr lang="en-US" sz="2400" b="1" dirty="0">
                <a:solidFill>
                  <a:srgbClr val="00B050"/>
                </a:solidFill>
                <a:latin typeface="Aharoni" pitchFamily="2" charset="-79"/>
                <a:ea typeface="DFKai-SB" pitchFamily="65" charset="-120"/>
                <a:cs typeface="Aharoni" pitchFamily="2" charset="-79"/>
              </a:rPr>
              <a:t>Tamil Nadu, India </a:t>
            </a:r>
            <a:endParaRPr lang="en-US" sz="2400" dirty="0">
              <a:solidFill>
                <a:srgbClr val="00B050"/>
              </a:solidFill>
              <a:latin typeface="Aharoni" pitchFamily="2" charset="-79"/>
              <a:ea typeface="DFKai-SB" pitchFamily="65" charset="-120"/>
              <a:cs typeface="Aharoni" pitchFamily="2" charset="-79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F5776F-11D7-5511-3C79-8A766D2FBAEE}"/>
              </a:ext>
            </a:extLst>
          </p:cNvPr>
          <p:cNvSpPr txBox="1"/>
          <p:nvPr/>
        </p:nvSpPr>
        <p:spPr>
          <a:xfrm>
            <a:off x="1536915" y="2242226"/>
            <a:ext cx="6096000" cy="451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333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Programme</a:t>
            </a:r>
            <a:r>
              <a:rPr lang="en-US" b="1" dirty="0">
                <a:solidFill>
                  <a:srgbClr val="7030A0"/>
                </a:solidFill>
              </a:rPr>
              <a:t>: M.A.,HUMAN  RESOURCE MANAGEMENT</a:t>
            </a:r>
            <a:endParaRPr lang="en-US" sz="2333" b="1" dirty="0">
              <a:solidFill>
                <a:srgbClr val="7030A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4CAEDE-E008-72E8-CBCB-739DC8B25F7E}"/>
              </a:ext>
            </a:extLst>
          </p:cNvPr>
          <p:cNvSpPr txBox="1"/>
          <p:nvPr/>
        </p:nvSpPr>
        <p:spPr>
          <a:xfrm>
            <a:off x="1651820" y="2699637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+mj-lt"/>
                <a:cs typeface="Aharoni" pitchFamily="2" charset="-79"/>
              </a:rPr>
              <a:t>Course Title : Human Resource Development</a:t>
            </a:r>
          </a:p>
          <a:p>
            <a:r>
              <a:rPr lang="en-US" b="1" dirty="0">
                <a:solidFill>
                  <a:srgbClr val="FF0000"/>
                </a:solidFill>
                <a:latin typeface="+mj-lt"/>
                <a:cs typeface="Aharoni" pitchFamily="2" charset="-79"/>
              </a:rPr>
              <a:t>Course Code : 22HRM2CC9</a:t>
            </a:r>
            <a:endParaRPr lang="en-US" dirty="0">
              <a:solidFill>
                <a:srgbClr val="FF0000"/>
              </a:solidFill>
              <a:latin typeface="+mj-lt"/>
              <a:cs typeface="Aharoni" pitchFamily="2" charset="-79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81DE5B-EB92-D6F7-44F3-A24883F19ED2}"/>
              </a:ext>
            </a:extLst>
          </p:cNvPr>
          <p:cNvSpPr txBox="1"/>
          <p:nvPr/>
        </p:nvSpPr>
        <p:spPr>
          <a:xfrm>
            <a:off x="3048000" y="3209284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89000" indent="-228600">
              <a:spcBef>
                <a:spcPts val="25"/>
              </a:spcBef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algn="ctr"/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UNIT</a:t>
            </a:r>
            <a:r>
              <a:rPr lang="en-US" sz="1800" b="1" kern="0" spc="-2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sz="1800" b="1" kern="0" spc="-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en-US" sz="1800" b="1" kern="0" spc="-2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b="1" kern="0" spc="-20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31800" algn="ctr"/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HRD</a:t>
            </a:r>
            <a:r>
              <a:rPr lang="en-US" sz="1800" b="1" kern="0" spc="-2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en-US" sz="1800" b="1" kern="0" spc="-2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+mj-lt"/>
                <a:ea typeface="Times New Roman" panose="02020603050405020304" pitchFamily="18" charset="0"/>
              </a:rPr>
              <a:t>a</a:t>
            </a:r>
            <a:r>
              <a:rPr lang="en-US" b="1" kern="0" dirty="0">
                <a:solidFill>
                  <a:srgbClr val="7030A0"/>
                </a:solidFill>
                <a:latin typeface="+mj-lt"/>
                <a:ea typeface="Times New Roman" panose="02020603050405020304" pitchFamily="18" charset="0"/>
              </a:rPr>
              <a:t>n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+mj-lt"/>
                <a:ea typeface="Times New Roman" panose="02020603050405020304" pitchFamily="18" charset="0"/>
              </a:rPr>
              <a:t>d</a:t>
            </a:r>
            <a:r>
              <a:rPr lang="en-US" sz="1800" b="1" kern="0" spc="5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kern="0" spc="5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1800" b="1" kern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nterventions</a:t>
            </a:r>
            <a:endParaRPr lang="en-IN" sz="1800" b="1" kern="0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944395-9513-C2DA-9FAC-CE7115CB6F23}"/>
              </a:ext>
            </a:extLst>
          </p:cNvPr>
          <p:cNvSpPr txBox="1"/>
          <p:nvPr/>
        </p:nvSpPr>
        <p:spPr>
          <a:xfrm>
            <a:off x="3185652" y="4228818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Dr. T. KUMUTHAVALLI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Associate Professor </a:t>
            </a:r>
          </a:p>
          <a:p>
            <a:pPr algn="ctr"/>
            <a:r>
              <a:rPr lang="en-US" sz="2000" b="1" dirty="0">
                <a:solidFill>
                  <a:schemeClr val="accent6"/>
                </a:solidFill>
              </a:rPr>
              <a:t>Department of Lifelong Learning</a:t>
            </a:r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ABCE5FC5-66B0-E1E4-27D0-F9390E358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76252" y="6332106"/>
            <a:ext cx="4114800" cy="365125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3235640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BBD2F-F794-1D97-65E1-21A49BFA4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5249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</a:rPr>
              <a:t>HRD Process</a:t>
            </a:r>
            <a:br>
              <a:rPr lang="en-IN" sz="2400" b="1" dirty="0">
                <a:solidFill>
                  <a:srgbClr val="C00000"/>
                </a:solidFill>
              </a:rPr>
            </a:br>
            <a:endParaRPr lang="en-IN" sz="2400" b="1" dirty="0">
              <a:solidFill>
                <a:srgbClr val="C0000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5EE3424-A199-4A30-6FD5-29CD6F8639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59542" y="807969"/>
            <a:ext cx="8686993" cy="4616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Assessing the Need for HRD: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Objective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Identify gaps in skills, competencies, and behaviors.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Employee surveys, performance appraisals, interviews, and job analysis.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Outcome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 clear understanding of training and development needs.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Designing and Developing Effective HRD Programs: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Planning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Set clear objectives aligned with organizational goals.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Content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Create targeted learning modules, workshops, and hands-on training.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Include on-the-job training, e-learning, simulations, or case studies.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Customization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Tailor programs to address specific roles or departmental nee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A1BE8-BBA0-635E-E763-8BA7894E5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61367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C3A98-FAB4-68BF-5A9D-911B7F123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219" y="265471"/>
            <a:ext cx="10515600" cy="55280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Implementing HRD Programs:</a:t>
            </a:r>
            <a:endParaRPr lang="en-US" sz="1800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Execution</a:t>
            </a:r>
            <a:r>
              <a:rPr lang="en-US" sz="1800" dirty="0"/>
              <a:t>: Deliver training programs using qualified trainers or technology.</a:t>
            </a: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Support</a:t>
            </a:r>
            <a:r>
              <a:rPr lang="en-US" sz="1800" dirty="0"/>
              <a:t>: Provide resources, tools, and conducive environments.</a:t>
            </a: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Engagement</a:t>
            </a:r>
            <a:r>
              <a:rPr lang="en-US" sz="1800" dirty="0"/>
              <a:t>: Encourage participation through interactive and collaborative approaches.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800" b="1" dirty="0">
                <a:solidFill>
                  <a:srgbClr val="FF0000"/>
                </a:solidFill>
              </a:rPr>
              <a:t>Evaluating Effectiveness of HRD Programs:</a:t>
            </a:r>
            <a:endParaRPr lang="en-US" sz="1800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Metrics</a:t>
            </a:r>
            <a:r>
              <a:rPr lang="en-US" sz="1800" dirty="0"/>
              <a:t>: Measure learning outcomes, behavioral changes, and performance improvements.</a:t>
            </a: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Feedback</a:t>
            </a:r>
            <a:r>
              <a:rPr lang="en-US" sz="1800" dirty="0"/>
              <a:t>: Collect input from participants and stakeholders.</a:t>
            </a: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Tools</a:t>
            </a:r>
            <a:r>
              <a:rPr lang="en-US" sz="1800" dirty="0"/>
              <a:t>: Use Kirkpatrick’s Four Levels of Evaluation (reaction, learning, behavior, results).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n-US" sz="1800" b="1" dirty="0">
                <a:solidFill>
                  <a:srgbClr val="FF0000"/>
                </a:solidFill>
              </a:rPr>
              <a:t>HRD Audit:</a:t>
            </a:r>
            <a:endParaRPr lang="en-US" sz="1800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Definition</a:t>
            </a:r>
            <a:r>
              <a:rPr lang="en-US" sz="1800" dirty="0"/>
              <a:t>: A systematic review of HRD policies, strategies, and practices.</a:t>
            </a: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Purpose</a:t>
            </a:r>
            <a:r>
              <a:rPr lang="en-US" sz="1800" dirty="0"/>
              <a:t>: Assess alignment with organizational goals and identify areas for improvement.</a:t>
            </a:r>
          </a:p>
          <a:p>
            <a:pPr marL="742950" lvl="1" indent="-285750">
              <a:lnSpc>
                <a:spcPct val="160000"/>
              </a:lnSpc>
              <a:buFont typeface="+mj-lt"/>
              <a:buAutoNum type="arabicPeriod"/>
            </a:pPr>
            <a:r>
              <a:rPr lang="en-US" sz="1800" b="1" dirty="0"/>
              <a:t>Process</a:t>
            </a:r>
            <a:r>
              <a:rPr lang="en-US" sz="1800" dirty="0"/>
              <a:t>: Conduct document reviews, employee interviews, and comparative analyses.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AACFAD-A70C-42A6-CD21-C343A4AFD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103814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A13EF-AAE3-A9E1-64F6-03D951405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67262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</a:rPr>
              <a:t>Mentoring for Employee Development</a:t>
            </a: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E55F8AE2-46FD-DE8F-947E-3054DE79F2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524106"/>
            <a:ext cx="10400071" cy="337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Role of Mentoring in Development: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 relationship-focused approach where a senior employee (mentor) guides a junior employee (mentee).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Benefits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Builds confidence, accelerates learning, and fosters career development.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Understanding Roles and Responsibilities: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Mentor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Offers guidance, shares expertise, and supports the mentee’s growth.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Mentee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Actively engages, seeks feedback, and takes initiative in learning.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7A008C28-BA52-6369-30DD-DAC3FACAA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397045"/>
            <a:ext cx="8071953" cy="337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Implementing the Mentoring Process: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Structure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Formal or informal mentoring programs.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Matching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Pair mentors and mentees based on compatibility and goals.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Monitoring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Regular check-ins to ensure progress and resolve challenges.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Mentoring Relationship: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Dynamics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Build trust, maintain confidentiality, and focus on mentee's needs.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Phases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Initiation, cultivation, separation, and redefinition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31D91EE2-C42E-DF8C-0A0B-1C5219614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203449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EB658-719C-E96C-8585-7D4DB214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8940"/>
          </a:xfrm>
        </p:spPr>
        <p:txBody>
          <a:bodyPr>
            <a:noAutofit/>
          </a:bodyPr>
          <a:lstStyle/>
          <a:p>
            <a:r>
              <a:rPr lang="en-IN" sz="2400" b="1" dirty="0">
                <a:solidFill>
                  <a:srgbClr val="C00000"/>
                </a:solidFill>
              </a:rPr>
              <a:t>Employee </a:t>
            </a:r>
            <a:r>
              <a:rPr lang="en-IN" sz="2400" b="1" dirty="0" err="1">
                <a:solidFill>
                  <a:srgbClr val="C00000"/>
                </a:solidFill>
              </a:rPr>
              <a:t>Counseling</a:t>
            </a:r>
            <a:br>
              <a:rPr lang="en-IN" sz="2400" b="1" dirty="0">
                <a:solidFill>
                  <a:srgbClr val="C00000"/>
                </a:solidFill>
              </a:rPr>
            </a:br>
            <a:endParaRPr lang="en-IN" sz="2400" dirty="0">
              <a:solidFill>
                <a:srgbClr val="C0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0D7595A-9AEF-A571-4A0D-9524D69BB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713975"/>
            <a:ext cx="9485671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supportive intervention where employees receive guidance to resolve personal or professional challenges.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Purpose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Address stress, conflicts, and performance issues to maintain productivity.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Techniques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Active listening, empathy, problem-solving, and follow-up.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3F6BA5-A762-9D94-F136-DFA90F64099F}"/>
              </a:ext>
            </a:extLst>
          </p:cNvPr>
          <p:cNvSpPr txBox="1"/>
          <p:nvPr/>
        </p:nvSpPr>
        <p:spPr>
          <a:xfrm>
            <a:off x="838200" y="3022696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>
                <a:solidFill>
                  <a:srgbClr val="C00000"/>
                </a:solidFill>
                <a:latin typeface="+mj-lt"/>
              </a:rPr>
              <a:t>Employee</a:t>
            </a:r>
            <a:r>
              <a:rPr lang="en-IN" sz="2400" b="1" dirty="0">
                <a:solidFill>
                  <a:srgbClr val="C00000"/>
                </a:solidFill>
              </a:rPr>
              <a:t> </a:t>
            </a:r>
            <a:r>
              <a:rPr lang="en-IN" sz="2400" b="1" dirty="0">
                <a:solidFill>
                  <a:srgbClr val="C00000"/>
                </a:solidFill>
                <a:latin typeface="+mj-lt"/>
              </a:rPr>
              <a:t>Coaching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814AD07-8B08-FCE2-957B-94D2D89F8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432980"/>
            <a:ext cx="11452123" cy="2534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goal-oriented and personalized approach to improve specific skills or performance.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Performance Coaching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Focus on enhancing job-related competencies.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Leadership Coaching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Develop strategic thinking and decision-making abilities.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Set goals, develop action plans, provide feedback, and measure progress 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938C02-04EF-BE75-8F23-6D6CA406F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996791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A0072-D4A6-C687-C8C4-3DBA3489B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6256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rgbClr val="C00000"/>
                </a:solidFill>
              </a:rPr>
              <a:t>Competency Mapping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5C31E35-C088-FB21-40DD-707345E3A9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186049"/>
            <a:ext cx="9987116" cy="3365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Definition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systematic approach to identify and document the key competencies required for a role.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Steps: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Identify Competencies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Use job analysis, surveys, and focus groups.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Map to Roles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Align competencies with job descriptions and performance expectations.</a:t>
            </a:r>
          </a:p>
          <a:p>
            <a:pPr marR="0" lvl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Evaluate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Assess employee competencies against the mapped requirements.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Purpose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Facilitate recruitment, training, and career development.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74FC2-A34D-C465-4017-3D344FFF4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DLL,BDU</a:t>
            </a:r>
          </a:p>
        </p:txBody>
      </p:sp>
    </p:spTree>
    <p:extLst>
      <p:ext uri="{BB962C8B-B14F-4D97-AF65-F5344CB8AC3E}">
        <p14:creationId xmlns:p14="http://schemas.microsoft.com/office/powerpoint/2010/main" val="2794776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599</Words>
  <Application>Microsoft Office PowerPoint</Application>
  <PresentationFormat>Widescreen</PresentationFormat>
  <Paragraphs>78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Aharoni</vt:lpstr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HRD Process </vt:lpstr>
      <vt:lpstr>PowerPoint Presentation</vt:lpstr>
      <vt:lpstr>Mentoring for Employee Development</vt:lpstr>
      <vt:lpstr>Employee Counseling </vt:lpstr>
      <vt:lpstr>Competency Mapping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Soundarya R</dc:creator>
  <cp:lastModifiedBy>Soundarya R</cp:lastModifiedBy>
  <cp:revision>1</cp:revision>
  <dcterms:created xsi:type="dcterms:W3CDTF">2024-12-07T07:12:28Z</dcterms:created>
  <dcterms:modified xsi:type="dcterms:W3CDTF">2024-12-07T07:12:59Z</dcterms:modified>
</cp:coreProperties>
</file>