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 id="260" r:id="rId3"/>
    <p:sldId id="257" r:id="rId4"/>
    <p:sldId id="258"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75967-75EB-5A02-18D9-44F70CF529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B6365ED-91CD-277C-37E6-53C75E6EED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2B8AF05-E4BA-2BF6-5591-636A480EA7DA}"/>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5" name="Footer Placeholder 4">
            <a:extLst>
              <a:ext uri="{FF2B5EF4-FFF2-40B4-BE49-F238E27FC236}">
                <a16:creationId xmlns:a16="http://schemas.microsoft.com/office/drawing/2014/main" id="{21A18F62-3625-FEFF-0E67-A1064A3D9AE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AEDDEAD-D741-923C-AA56-411E1335F5CF}"/>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2594982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4F085-D2EE-9103-609A-AA3BC263821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67649D6-29D3-D5B4-45B7-D7BA056ACA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BBBD1D4-17A2-3950-46E5-707A9C10B5EA}"/>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5" name="Footer Placeholder 4">
            <a:extLst>
              <a:ext uri="{FF2B5EF4-FFF2-40B4-BE49-F238E27FC236}">
                <a16:creationId xmlns:a16="http://schemas.microsoft.com/office/drawing/2014/main" id="{ED7E843C-4233-50CA-04C0-A96E1DA6751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9CEFB37-9FA0-DA28-60BB-CD8C05379DF7}"/>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3453661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F91469-8E23-7FB8-7CBF-03784FAABC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99B0635-F1A0-3192-FC35-1E1A2B23BC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86D2B31-509B-505E-05E6-6F7F0467457A}"/>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5" name="Footer Placeholder 4">
            <a:extLst>
              <a:ext uri="{FF2B5EF4-FFF2-40B4-BE49-F238E27FC236}">
                <a16:creationId xmlns:a16="http://schemas.microsoft.com/office/drawing/2014/main" id="{87D24C1C-2BB7-1242-27EA-F514C6D7B6C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2DF867D-2945-338D-A0FB-D95B28475E76}"/>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42917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CB44D-8518-61B3-2DA0-9A9990E8A6C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C633A3C-2F8A-931B-7538-AE62899D61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8BEA4D5-FCB4-31FF-4B40-F22ED0F8F3EF}"/>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5" name="Footer Placeholder 4">
            <a:extLst>
              <a:ext uri="{FF2B5EF4-FFF2-40B4-BE49-F238E27FC236}">
                <a16:creationId xmlns:a16="http://schemas.microsoft.com/office/drawing/2014/main" id="{E2BBB63C-C6B0-A376-8A75-5E7A59006CB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085AF92-EB5E-6D9A-BBD2-7A6328D447D7}"/>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1822772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DF2FB-3A86-CF6A-76F6-30E158AF52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ADF910B-23EA-52AC-3899-79CF6CD237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53B263-C2B8-73FF-8EB6-197BA4987E9F}"/>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5" name="Footer Placeholder 4">
            <a:extLst>
              <a:ext uri="{FF2B5EF4-FFF2-40B4-BE49-F238E27FC236}">
                <a16:creationId xmlns:a16="http://schemas.microsoft.com/office/drawing/2014/main" id="{1BEB426A-50E5-44EB-9F63-5183E999BE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874FCBE-061B-89A7-FCD9-AA729361CC15}"/>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135101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79503-0252-7030-2BCC-2891FD16510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63F4365-915D-5C6D-E6C4-D2646A3C2C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C0A59FD-792E-2FEA-F2B9-AC623B2174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B5500C2-F129-EE42-39E6-9ABA4B7F63DC}"/>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6" name="Footer Placeholder 5">
            <a:extLst>
              <a:ext uri="{FF2B5EF4-FFF2-40B4-BE49-F238E27FC236}">
                <a16:creationId xmlns:a16="http://schemas.microsoft.com/office/drawing/2014/main" id="{DD540D6A-4498-865B-4303-D722C8E606B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9234D79-E96F-C4DD-2FCE-B26BDB72F156}"/>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1212758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846AD-7472-8269-E204-EECCAF31088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CCCC1C6-9A79-8731-CECE-4EE5BBF77F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4B3F18-7FB2-AF66-2F45-A4627447A3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285B716-3F03-8336-516E-C5C99C9D35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56C2E3-1CA2-BB95-1AAA-2E2344A7AF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21535A4-F7EF-DEA9-A78B-8AFACF42F4E1}"/>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8" name="Footer Placeholder 7">
            <a:extLst>
              <a:ext uri="{FF2B5EF4-FFF2-40B4-BE49-F238E27FC236}">
                <a16:creationId xmlns:a16="http://schemas.microsoft.com/office/drawing/2014/main" id="{86552491-272C-98CF-03F7-64A5DEF812E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69AF6EE-0789-3933-9510-95A5CB1214C1}"/>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3343214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6FF7A-AA46-1226-0DDF-65EF0611E2D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ADABAC5-799A-4D94-FC87-333DCFECEA36}"/>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4" name="Footer Placeholder 3">
            <a:extLst>
              <a:ext uri="{FF2B5EF4-FFF2-40B4-BE49-F238E27FC236}">
                <a16:creationId xmlns:a16="http://schemas.microsoft.com/office/drawing/2014/main" id="{B67E6987-F45E-1922-2AE2-86DD326B279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807B746-9C0A-AA1A-C1A0-5A7A595DA69E}"/>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441528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22E7AD-5BB8-7D7C-6960-F8B1609150E6}"/>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3" name="Footer Placeholder 2">
            <a:extLst>
              <a:ext uri="{FF2B5EF4-FFF2-40B4-BE49-F238E27FC236}">
                <a16:creationId xmlns:a16="http://schemas.microsoft.com/office/drawing/2014/main" id="{8B7D00F5-6A9C-34DD-4469-D063A067F59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A1078CF-D475-2399-77C8-ED3F11F15368}"/>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211895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752E7-E776-8D9F-9C9E-425755E5E2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B6882F4-FEFB-28D7-18C3-4D030AAAE5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EBE09C9-0673-A342-2EE6-D45276E08A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AFCBD0-D798-E4BC-CF90-6218E63EC497}"/>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6" name="Footer Placeholder 5">
            <a:extLst>
              <a:ext uri="{FF2B5EF4-FFF2-40B4-BE49-F238E27FC236}">
                <a16:creationId xmlns:a16="http://schemas.microsoft.com/office/drawing/2014/main" id="{0F627558-8DC9-D5A8-5060-90BB677A4F7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CEE4D71-1449-C0A8-5DBA-3E2D77BCA745}"/>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3948448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0F9CA-C961-4523-3BB9-40A26E7B62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9A18537-DFBB-9745-C6E6-21D8A0756F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D599635-B368-3C70-F618-CA69BDC3C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5C0B56-A71F-F7D3-B2A0-0898C75B60A5}"/>
              </a:ext>
            </a:extLst>
          </p:cNvPr>
          <p:cNvSpPr>
            <a:spLocks noGrp="1"/>
          </p:cNvSpPr>
          <p:nvPr>
            <p:ph type="dt" sz="half" idx="10"/>
          </p:nvPr>
        </p:nvSpPr>
        <p:spPr/>
        <p:txBody>
          <a:bodyPr/>
          <a:lstStyle/>
          <a:p>
            <a:fld id="{66E7388A-5E27-4EC4-B1E2-63F550BA6DA6}" type="datetimeFigureOut">
              <a:rPr lang="en-IN" smtClean="0"/>
              <a:t>07-12-2024</a:t>
            </a:fld>
            <a:endParaRPr lang="en-IN"/>
          </a:p>
        </p:txBody>
      </p:sp>
      <p:sp>
        <p:nvSpPr>
          <p:cNvPr id="6" name="Footer Placeholder 5">
            <a:extLst>
              <a:ext uri="{FF2B5EF4-FFF2-40B4-BE49-F238E27FC236}">
                <a16:creationId xmlns:a16="http://schemas.microsoft.com/office/drawing/2014/main" id="{7141DA51-3E5F-FD55-AD4D-B53342B258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D689CEF-EFA2-3738-083B-1EF07E603ED9}"/>
              </a:ext>
            </a:extLst>
          </p:cNvPr>
          <p:cNvSpPr>
            <a:spLocks noGrp="1"/>
          </p:cNvSpPr>
          <p:nvPr>
            <p:ph type="sldNum" sz="quarter" idx="12"/>
          </p:nvPr>
        </p:nvSpPr>
        <p:spPr/>
        <p:txBody>
          <a:bodyPr/>
          <a:lstStyle/>
          <a:p>
            <a:fld id="{85702F4A-33E7-4F34-8910-782DD0469C0C}" type="slidenum">
              <a:rPr lang="en-IN" smtClean="0"/>
              <a:t>‹#›</a:t>
            </a:fld>
            <a:endParaRPr lang="en-IN"/>
          </a:p>
        </p:txBody>
      </p:sp>
    </p:spTree>
    <p:extLst>
      <p:ext uri="{BB962C8B-B14F-4D97-AF65-F5344CB8AC3E}">
        <p14:creationId xmlns:p14="http://schemas.microsoft.com/office/powerpoint/2010/main" val="4206982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3FD9D5-E52D-D5EE-9199-38E1E1F6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F87B1A7-8CF2-88D0-3B27-1431BC078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053FC2B-A9A3-795A-E3CD-EA9CFB8DB3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E7388A-5E27-4EC4-B1E2-63F550BA6DA6}" type="datetimeFigureOut">
              <a:rPr lang="en-IN" smtClean="0"/>
              <a:t>07-12-2024</a:t>
            </a:fld>
            <a:endParaRPr lang="en-IN"/>
          </a:p>
        </p:txBody>
      </p:sp>
      <p:sp>
        <p:nvSpPr>
          <p:cNvPr id="5" name="Footer Placeholder 4">
            <a:extLst>
              <a:ext uri="{FF2B5EF4-FFF2-40B4-BE49-F238E27FC236}">
                <a16:creationId xmlns:a16="http://schemas.microsoft.com/office/drawing/2014/main" id="{141373DA-D910-D9B4-B6D7-5107F3EF8B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B94FE3C-7E4F-2B1E-D339-9134F18664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02F4A-33E7-4F34-8910-782DD0469C0C}" type="slidenum">
              <a:rPr lang="en-IN" smtClean="0"/>
              <a:t>‹#›</a:t>
            </a:fld>
            <a:endParaRPr lang="en-IN"/>
          </a:p>
        </p:txBody>
      </p:sp>
    </p:spTree>
    <p:extLst>
      <p:ext uri="{BB962C8B-B14F-4D97-AF65-F5344CB8AC3E}">
        <p14:creationId xmlns:p14="http://schemas.microsoft.com/office/powerpoint/2010/main" val="994618838"/>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s.jpg">
            <a:extLst>
              <a:ext uri="{FF2B5EF4-FFF2-40B4-BE49-F238E27FC236}">
                <a16:creationId xmlns:a16="http://schemas.microsoft.com/office/drawing/2014/main" id="{A1CCBB12-2EC9-1508-1229-463A5472B404}"/>
              </a:ext>
            </a:extLst>
          </p:cNvPr>
          <p:cNvPicPr>
            <a:picLocks noChangeAspect="1"/>
          </p:cNvPicPr>
          <p:nvPr/>
        </p:nvPicPr>
        <p:blipFill>
          <a:blip r:embed="rId2"/>
          <a:stretch>
            <a:fillRect/>
          </a:stretch>
        </p:blipFill>
        <p:spPr>
          <a:xfrm>
            <a:off x="975633" y="313834"/>
            <a:ext cx="1826562" cy="1563477"/>
          </a:xfrm>
          <a:prstGeom prst="rect">
            <a:avLst/>
          </a:prstGeom>
        </p:spPr>
      </p:pic>
      <p:sp>
        <p:nvSpPr>
          <p:cNvPr id="6" name="TextBox 5">
            <a:extLst>
              <a:ext uri="{FF2B5EF4-FFF2-40B4-BE49-F238E27FC236}">
                <a16:creationId xmlns:a16="http://schemas.microsoft.com/office/drawing/2014/main" id="{0699F05A-5C67-B191-153D-20DB6582918A}"/>
              </a:ext>
            </a:extLst>
          </p:cNvPr>
          <p:cNvSpPr txBox="1"/>
          <p:nvPr/>
        </p:nvSpPr>
        <p:spPr>
          <a:xfrm>
            <a:off x="3006211" y="333643"/>
            <a:ext cx="7189839" cy="1569660"/>
          </a:xfrm>
          <a:prstGeom prst="rect">
            <a:avLst/>
          </a:prstGeom>
          <a:noFill/>
        </p:spPr>
        <p:txBody>
          <a:bodyPr wrap="square">
            <a:spAutoFit/>
          </a:bodyPr>
          <a:lstStyle/>
          <a:p>
            <a:pPr algn="ctr"/>
            <a:r>
              <a:rPr lang="en-US" sz="2400" dirty="0">
                <a:solidFill>
                  <a:srgbClr val="FF0000"/>
                </a:solidFill>
                <a:latin typeface="Arial Black" pitchFamily="34" charset="0"/>
                <a:ea typeface="DFKai-SB" pitchFamily="65" charset="-120"/>
                <a:cs typeface="Times New Roman" pitchFamily="18" charset="0"/>
              </a:rPr>
              <a:t>DEPARTMENT OF LIFELONG LEARNING</a:t>
            </a:r>
            <a:r>
              <a:rPr lang="en-US" sz="2400" dirty="0">
                <a:latin typeface="Arial Black" pitchFamily="34" charset="0"/>
                <a:ea typeface="DFKai-SB" pitchFamily="65" charset="-120"/>
                <a:cs typeface="Times New Roman" pitchFamily="18" charset="0"/>
              </a:rPr>
              <a:t> </a:t>
            </a:r>
          </a:p>
          <a:p>
            <a:pPr algn="ctr"/>
            <a:r>
              <a:rPr lang="en-US" sz="2400" b="1" dirty="0">
                <a:solidFill>
                  <a:srgbClr val="7030A0"/>
                </a:solidFill>
                <a:latin typeface="Aharoni" pitchFamily="2" charset="-79"/>
                <a:ea typeface="DFKai-SB" pitchFamily="65" charset="-120"/>
                <a:cs typeface="Aharoni" pitchFamily="2" charset="-79"/>
              </a:rPr>
              <a:t>BHARATHIDASAN UNIVERSITY </a:t>
            </a:r>
          </a:p>
          <a:p>
            <a:pPr algn="ctr"/>
            <a:r>
              <a:rPr lang="en-US" sz="2400" b="1" dirty="0">
                <a:solidFill>
                  <a:srgbClr val="00B050"/>
                </a:solidFill>
                <a:latin typeface="Aharoni" pitchFamily="2" charset="-79"/>
                <a:ea typeface="DFKai-SB" pitchFamily="65" charset="-120"/>
                <a:cs typeface="Aharoni" pitchFamily="2" charset="-79"/>
              </a:rPr>
              <a:t>Tiruchirappalli- 620024, </a:t>
            </a:r>
          </a:p>
          <a:p>
            <a:pPr algn="ctr"/>
            <a:r>
              <a:rPr lang="en-US" sz="2400" b="1" dirty="0">
                <a:solidFill>
                  <a:srgbClr val="00B050"/>
                </a:solidFill>
                <a:latin typeface="Aharoni" pitchFamily="2" charset="-79"/>
                <a:ea typeface="DFKai-SB" pitchFamily="65" charset="-120"/>
                <a:cs typeface="Aharoni" pitchFamily="2" charset="-79"/>
              </a:rPr>
              <a:t>Tamil Nadu, India </a:t>
            </a:r>
            <a:endParaRPr lang="en-IN" sz="2400" dirty="0"/>
          </a:p>
        </p:txBody>
      </p:sp>
      <p:sp>
        <p:nvSpPr>
          <p:cNvPr id="8" name="TextBox 7">
            <a:extLst>
              <a:ext uri="{FF2B5EF4-FFF2-40B4-BE49-F238E27FC236}">
                <a16:creationId xmlns:a16="http://schemas.microsoft.com/office/drawing/2014/main" id="{555E997B-7488-657E-4106-7954936A9034}"/>
              </a:ext>
            </a:extLst>
          </p:cNvPr>
          <p:cNvSpPr txBox="1"/>
          <p:nvPr/>
        </p:nvSpPr>
        <p:spPr>
          <a:xfrm>
            <a:off x="1888914" y="2232393"/>
            <a:ext cx="6096000" cy="451342"/>
          </a:xfrm>
          <a:prstGeom prst="rect">
            <a:avLst/>
          </a:prstGeom>
          <a:noFill/>
        </p:spPr>
        <p:txBody>
          <a:bodyPr wrap="square">
            <a:spAutoFit/>
          </a:bodyPr>
          <a:lstStyle/>
          <a:p>
            <a:r>
              <a:rPr lang="en-US" sz="2333" b="1" dirty="0">
                <a:solidFill>
                  <a:srgbClr val="7030A0"/>
                </a:solidFill>
              </a:rPr>
              <a:t> </a:t>
            </a:r>
            <a:r>
              <a:rPr lang="en-US" b="1" dirty="0" err="1">
                <a:solidFill>
                  <a:srgbClr val="7030A0"/>
                </a:solidFill>
              </a:rPr>
              <a:t>Programme</a:t>
            </a:r>
            <a:r>
              <a:rPr lang="en-US" b="1" dirty="0">
                <a:solidFill>
                  <a:srgbClr val="7030A0"/>
                </a:solidFill>
              </a:rPr>
              <a:t>: M.A.,HUMAN  RESOURCE MANAGEMENT</a:t>
            </a:r>
            <a:endParaRPr lang="en-US" sz="2333" b="1" dirty="0">
              <a:solidFill>
                <a:srgbClr val="7030A0"/>
              </a:solidFill>
            </a:endParaRPr>
          </a:p>
        </p:txBody>
      </p:sp>
      <p:sp>
        <p:nvSpPr>
          <p:cNvPr id="10" name="TextBox 9">
            <a:extLst>
              <a:ext uri="{FF2B5EF4-FFF2-40B4-BE49-F238E27FC236}">
                <a16:creationId xmlns:a16="http://schemas.microsoft.com/office/drawing/2014/main" id="{A8653AE5-5DCC-7440-5DBF-C3BEF4D71DEC}"/>
              </a:ext>
            </a:extLst>
          </p:cNvPr>
          <p:cNvSpPr txBox="1"/>
          <p:nvPr/>
        </p:nvSpPr>
        <p:spPr>
          <a:xfrm>
            <a:off x="2035278" y="2683735"/>
            <a:ext cx="6096000" cy="646331"/>
          </a:xfrm>
          <a:prstGeom prst="rect">
            <a:avLst/>
          </a:prstGeom>
          <a:noFill/>
        </p:spPr>
        <p:txBody>
          <a:bodyPr wrap="square">
            <a:spAutoFit/>
          </a:bodyPr>
          <a:lstStyle/>
          <a:p>
            <a:r>
              <a:rPr lang="en-US" b="1" dirty="0">
                <a:solidFill>
                  <a:srgbClr val="FF0000"/>
                </a:solidFill>
                <a:latin typeface="+mj-lt"/>
                <a:cs typeface="Aharoni" pitchFamily="2" charset="-79"/>
              </a:rPr>
              <a:t>Course Title : Human Resource Development</a:t>
            </a:r>
          </a:p>
          <a:p>
            <a:r>
              <a:rPr lang="en-US" b="1" dirty="0">
                <a:solidFill>
                  <a:srgbClr val="FF0000"/>
                </a:solidFill>
                <a:latin typeface="+mj-lt"/>
                <a:cs typeface="Aharoni" pitchFamily="2" charset="-79"/>
              </a:rPr>
              <a:t>Course Code : 22HRM2CC9</a:t>
            </a:r>
            <a:endParaRPr lang="en-US" dirty="0">
              <a:solidFill>
                <a:srgbClr val="FF0000"/>
              </a:solidFill>
              <a:latin typeface="+mj-lt"/>
              <a:cs typeface="Aharoni" pitchFamily="2" charset="-79"/>
            </a:endParaRPr>
          </a:p>
        </p:txBody>
      </p:sp>
      <p:sp>
        <p:nvSpPr>
          <p:cNvPr id="12" name="TextBox 11">
            <a:extLst>
              <a:ext uri="{FF2B5EF4-FFF2-40B4-BE49-F238E27FC236}">
                <a16:creationId xmlns:a16="http://schemas.microsoft.com/office/drawing/2014/main" id="{2D0B7FF8-D8AF-13AD-6554-5A264BB5CC37}"/>
              </a:ext>
            </a:extLst>
          </p:cNvPr>
          <p:cNvSpPr txBox="1"/>
          <p:nvPr/>
        </p:nvSpPr>
        <p:spPr>
          <a:xfrm>
            <a:off x="2733367" y="3330066"/>
            <a:ext cx="6096000" cy="646331"/>
          </a:xfrm>
          <a:prstGeom prst="rect">
            <a:avLst/>
          </a:prstGeom>
          <a:noFill/>
        </p:spPr>
        <p:txBody>
          <a:bodyPr wrap="square">
            <a:spAutoFit/>
          </a:bodyPr>
          <a:lstStyle/>
          <a:p>
            <a:pPr marL="431800" algn="ct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UNIT</a:t>
            </a:r>
            <a:r>
              <a:rPr lang="en-US" sz="1800" b="1" kern="0" spc="-2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 </a:t>
            </a: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a:t>
            </a:r>
            <a:r>
              <a:rPr lang="en-US" sz="1800" b="1" kern="0" spc="-1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 </a:t>
            </a: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I</a:t>
            </a:r>
            <a:r>
              <a:rPr lang="en-US" b="1" kern="0" spc="-20" dirty="0">
                <a:solidFill>
                  <a:srgbClr val="7030A0"/>
                </a:solidFill>
                <a:latin typeface="Aharoni" panose="02010803020104030203" pitchFamily="2" charset="-79"/>
                <a:ea typeface="Times New Roman" panose="02020603050405020304" pitchFamily="18" charset="0"/>
                <a:cs typeface="Aharoni" panose="02010803020104030203" pitchFamily="2" charset="-79"/>
              </a:rPr>
              <a:t> </a:t>
            </a:r>
          </a:p>
          <a:p>
            <a:pPr marL="431800" algn="ct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Introduction</a:t>
            </a:r>
            <a:r>
              <a:rPr lang="en-US" sz="1800" b="1" kern="0" spc="-3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 </a:t>
            </a: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to</a:t>
            </a:r>
            <a:r>
              <a:rPr lang="en-US" sz="1800" b="1" kern="0" spc="-1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 </a:t>
            </a: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Human</a:t>
            </a:r>
            <a:r>
              <a:rPr lang="en-US" sz="1800" b="1" kern="0" spc="-5"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 </a:t>
            </a: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Resource</a:t>
            </a:r>
            <a:r>
              <a:rPr lang="en-US" sz="1800" b="1" kern="0" spc="-3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 </a:t>
            </a:r>
            <a:r>
              <a:rPr lang="en-US"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rPr>
              <a:t>Development</a:t>
            </a:r>
            <a:endParaRPr lang="en-IN" sz="1800" b="1" kern="0" dirty="0">
              <a:solidFill>
                <a:srgbClr val="7030A0"/>
              </a:solidFill>
              <a:effectLst/>
              <a:latin typeface="Aharoni" panose="02010803020104030203" pitchFamily="2" charset="-79"/>
              <a:ea typeface="Times New Roman" panose="02020603050405020304" pitchFamily="18" charset="0"/>
              <a:cs typeface="Aharoni" panose="02010803020104030203" pitchFamily="2" charset="-79"/>
            </a:endParaRPr>
          </a:p>
        </p:txBody>
      </p:sp>
      <p:sp>
        <p:nvSpPr>
          <p:cNvPr id="14" name="TextBox 13">
            <a:extLst>
              <a:ext uri="{FF2B5EF4-FFF2-40B4-BE49-F238E27FC236}">
                <a16:creationId xmlns:a16="http://schemas.microsoft.com/office/drawing/2014/main" id="{33ED2338-7789-A553-7756-6041EAC9E07F}"/>
              </a:ext>
            </a:extLst>
          </p:cNvPr>
          <p:cNvSpPr txBox="1"/>
          <p:nvPr/>
        </p:nvSpPr>
        <p:spPr>
          <a:xfrm>
            <a:off x="3006211" y="4161063"/>
            <a:ext cx="6096000" cy="1015663"/>
          </a:xfrm>
          <a:prstGeom prst="rect">
            <a:avLst/>
          </a:prstGeom>
          <a:noFill/>
        </p:spPr>
        <p:txBody>
          <a:bodyPr wrap="square">
            <a:spAutoFit/>
          </a:bodyPr>
          <a:lstStyle/>
          <a:p>
            <a:pPr algn="ctr"/>
            <a:r>
              <a:rPr lang="en-US" sz="2000" b="1" dirty="0">
                <a:solidFill>
                  <a:srgbClr val="FF0000"/>
                </a:solidFill>
              </a:rPr>
              <a:t>Dr. T. KUMUTHAVALLI</a:t>
            </a:r>
          </a:p>
          <a:p>
            <a:pPr algn="ctr"/>
            <a:r>
              <a:rPr lang="en-US" sz="2000" b="1" dirty="0">
                <a:solidFill>
                  <a:schemeClr val="accent6"/>
                </a:solidFill>
              </a:rPr>
              <a:t>Associate Professor </a:t>
            </a:r>
          </a:p>
          <a:p>
            <a:pPr algn="ctr"/>
            <a:r>
              <a:rPr lang="en-US" sz="2000" b="1" dirty="0">
                <a:solidFill>
                  <a:schemeClr val="accent6"/>
                </a:solidFill>
              </a:rPr>
              <a:t>Department of Lifelong Learning</a:t>
            </a:r>
            <a:endParaRPr lang="en-US" sz="2000" dirty="0">
              <a:solidFill>
                <a:schemeClr val="accent6"/>
              </a:solidFill>
            </a:endParaRPr>
          </a:p>
        </p:txBody>
      </p:sp>
    </p:spTree>
    <p:extLst>
      <p:ext uri="{BB962C8B-B14F-4D97-AF65-F5344CB8AC3E}">
        <p14:creationId xmlns:p14="http://schemas.microsoft.com/office/powerpoint/2010/main" val="3465079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5A335-810F-EADE-D8C5-43E2230206CB}"/>
              </a:ext>
            </a:extLst>
          </p:cNvPr>
          <p:cNvSpPr>
            <a:spLocks noGrp="1"/>
          </p:cNvSpPr>
          <p:nvPr>
            <p:ph type="title"/>
          </p:nvPr>
        </p:nvSpPr>
        <p:spPr>
          <a:xfrm>
            <a:off x="838200" y="150761"/>
            <a:ext cx="10515600" cy="822633"/>
          </a:xfrm>
        </p:spPr>
        <p:txBody>
          <a:bodyPr>
            <a:normAutofit/>
          </a:bodyPr>
          <a:lstStyle/>
          <a:p>
            <a:r>
              <a:rPr lang="en-US" sz="2400" b="1" dirty="0">
                <a:solidFill>
                  <a:srgbClr val="C00000"/>
                </a:solidFill>
              </a:rPr>
              <a:t>Introduction to Human Resource Development (HRD)</a:t>
            </a:r>
            <a:endParaRPr lang="en-IN" sz="2400" b="1" dirty="0">
              <a:solidFill>
                <a:srgbClr val="C00000"/>
              </a:solidFill>
            </a:endParaRPr>
          </a:p>
        </p:txBody>
      </p:sp>
      <p:sp>
        <p:nvSpPr>
          <p:cNvPr id="3" name="Content Placeholder 2">
            <a:extLst>
              <a:ext uri="{FF2B5EF4-FFF2-40B4-BE49-F238E27FC236}">
                <a16:creationId xmlns:a16="http://schemas.microsoft.com/office/drawing/2014/main" id="{87D45543-5B0E-3658-10C2-D71C0485B7B4}"/>
              </a:ext>
            </a:extLst>
          </p:cNvPr>
          <p:cNvSpPr>
            <a:spLocks noGrp="1"/>
          </p:cNvSpPr>
          <p:nvPr>
            <p:ph idx="1"/>
          </p:nvPr>
        </p:nvSpPr>
        <p:spPr>
          <a:xfrm>
            <a:off x="838200" y="973394"/>
            <a:ext cx="10515600" cy="5203569"/>
          </a:xfrm>
        </p:spPr>
        <p:txBody>
          <a:bodyPr>
            <a:normAutofit/>
          </a:bodyPr>
          <a:lstStyle/>
          <a:p>
            <a:pPr marL="0" indent="0">
              <a:lnSpc>
                <a:spcPct val="150000"/>
              </a:lnSpc>
              <a:buNone/>
            </a:pPr>
            <a:r>
              <a:rPr lang="en-US" sz="1800" dirty="0"/>
              <a:t>Human Resource Development (HRD) is a framework that helps organizations develop and enhance the skills, knowledge, and abilities of their employees. It aims to create a learning culture that fosters employee growth and aligns their development with organizational goals. HRD focuses on improving individual and team effectiveness and adaptability, ensuring that the workforce remains competitive in a dynamic environment.</a:t>
            </a:r>
          </a:p>
          <a:p>
            <a:pPr marL="0" indent="0">
              <a:lnSpc>
                <a:spcPct val="150000"/>
              </a:lnSpc>
              <a:buNone/>
            </a:pPr>
            <a:r>
              <a:rPr lang="en-IN" sz="2400" b="1" dirty="0">
                <a:solidFill>
                  <a:srgbClr val="C00000"/>
                </a:solidFill>
                <a:latin typeface="+mj-lt"/>
              </a:rPr>
              <a:t>Concept of HRD</a:t>
            </a:r>
          </a:p>
          <a:p>
            <a:pPr marL="0" indent="0">
              <a:lnSpc>
                <a:spcPct val="150000"/>
              </a:lnSpc>
              <a:buNone/>
            </a:pPr>
            <a:r>
              <a:rPr lang="en-US" sz="1800" dirty="0"/>
              <a:t>HRD encompasses the structured processes and initiatives that enhance employees' capabilities, enabling them to contribute effectively to their roles and the organization's objectives. These activities include training, career development, organizational development, and performance improvement. HRD emphasizes continuous learning and development as a means to achieve sustainable organizational success.</a:t>
            </a:r>
            <a:endParaRPr lang="en-IN" dirty="0"/>
          </a:p>
        </p:txBody>
      </p:sp>
    </p:spTree>
    <p:extLst>
      <p:ext uri="{BB962C8B-B14F-4D97-AF65-F5344CB8AC3E}">
        <p14:creationId xmlns:p14="http://schemas.microsoft.com/office/powerpoint/2010/main" val="1481729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E474E-EC26-8947-741A-E32F0F0C7F62}"/>
              </a:ext>
            </a:extLst>
          </p:cNvPr>
          <p:cNvSpPr>
            <a:spLocks noGrp="1"/>
          </p:cNvSpPr>
          <p:nvPr>
            <p:ph type="title"/>
          </p:nvPr>
        </p:nvSpPr>
        <p:spPr/>
        <p:txBody>
          <a:bodyPr>
            <a:noAutofit/>
          </a:bodyPr>
          <a:lstStyle/>
          <a:p>
            <a:r>
              <a:rPr lang="en-US" sz="2400" b="1" dirty="0">
                <a:solidFill>
                  <a:srgbClr val="C00000"/>
                </a:solidFill>
              </a:rPr>
              <a:t>Relationship Between Human Resource Management (HRM) and Human Resource Development (HRD)</a:t>
            </a:r>
            <a:endParaRPr lang="en-IN" sz="2400" b="1" dirty="0">
              <a:solidFill>
                <a:srgbClr val="C00000"/>
              </a:solidFill>
            </a:endParaRPr>
          </a:p>
        </p:txBody>
      </p:sp>
      <p:graphicFrame>
        <p:nvGraphicFramePr>
          <p:cNvPr id="7" name="Content Placeholder 6">
            <a:extLst>
              <a:ext uri="{FF2B5EF4-FFF2-40B4-BE49-F238E27FC236}">
                <a16:creationId xmlns:a16="http://schemas.microsoft.com/office/drawing/2014/main" id="{FEC61DF4-E765-0721-1A89-84EE9963CF76}"/>
              </a:ext>
            </a:extLst>
          </p:cNvPr>
          <p:cNvGraphicFramePr>
            <a:graphicFrameLocks noGrp="1"/>
          </p:cNvGraphicFramePr>
          <p:nvPr>
            <p:ph idx="1"/>
            <p:extLst>
              <p:ext uri="{D42A27DB-BD31-4B8C-83A1-F6EECF244321}">
                <p14:modId xmlns:p14="http://schemas.microsoft.com/office/powerpoint/2010/main" val="634325937"/>
              </p:ext>
            </p:extLst>
          </p:nvPr>
        </p:nvGraphicFramePr>
        <p:xfrm>
          <a:off x="1140542" y="1690688"/>
          <a:ext cx="9362702" cy="3704734"/>
        </p:xfrm>
        <a:graphic>
          <a:graphicData uri="http://schemas.openxmlformats.org/drawingml/2006/table">
            <a:tbl>
              <a:tblPr firstRow="1" bandRow="1">
                <a:tableStyleId>{7DF18680-E054-41AD-8BC1-D1AEF772440D}</a:tableStyleId>
              </a:tblPr>
              <a:tblGrid>
                <a:gridCol w="1966452">
                  <a:extLst>
                    <a:ext uri="{9D8B030D-6E8A-4147-A177-3AD203B41FA5}">
                      <a16:colId xmlns:a16="http://schemas.microsoft.com/office/drawing/2014/main" val="1571644623"/>
                    </a:ext>
                  </a:extLst>
                </a:gridCol>
                <a:gridCol w="3746090">
                  <a:extLst>
                    <a:ext uri="{9D8B030D-6E8A-4147-A177-3AD203B41FA5}">
                      <a16:colId xmlns:a16="http://schemas.microsoft.com/office/drawing/2014/main" val="683166237"/>
                    </a:ext>
                  </a:extLst>
                </a:gridCol>
                <a:gridCol w="3650160">
                  <a:extLst>
                    <a:ext uri="{9D8B030D-6E8A-4147-A177-3AD203B41FA5}">
                      <a16:colId xmlns:a16="http://schemas.microsoft.com/office/drawing/2014/main" val="3196869204"/>
                    </a:ext>
                  </a:extLst>
                </a:gridCol>
              </a:tblGrid>
              <a:tr h="688258">
                <a:tc>
                  <a:txBody>
                    <a:bodyPr/>
                    <a:lstStyle/>
                    <a:p>
                      <a:r>
                        <a:rPr lang="en-US" dirty="0"/>
                        <a:t>Aspect</a:t>
                      </a:r>
                      <a:endParaRPr lang="en-IN" dirty="0"/>
                    </a:p>
                  </a:txBody>
                  <a:tcPr/>
                </a:tc>
                <a:tc>
                  <a:txBody>
                    <a:bodyPr/>
                    <a:lstStyle/>
                    <a:p>
                      <a:r>
                        <a:rPr lang="en-IN" b="1" dirty="0"/>
                        <a:t>Human Resource Management (HRM)</a:t>
                      </a:r>
                      <a:endParaRPr lang="en-IN" dirty="0"/>
                    </a:p>
                  </a:txBody>
                  <a:tcPr anchor="ctr"/>
                </a:tc>
                <a:tc>
                  <a:txBody>
                    <a:bodyPr/>
                    <a:lstStyle/>
                    <a:p>
                      <a:r>
                        <a:rPr lang="en-IN" b="1" dirty="0"/>
                        <a:t>Human Resource Development (HRD)</a:t>
                      </a:r>
                      <a:endParaRPr lang="en-IN" dirty="0"/>
                    </a:p>
                  </a:txBody>
                  <a:tcPr anchor="ctr"/>
                </a:tc>
                <a:extLst>
                  <a:ext uri="{0D108BD9-81ED-4DB2-BD59-A6C34878D82A}">
                    <a16:rowId xmlns:a16="http://schemas.microsoft.com/office/drawing/2014/main" val="785288529"/>
                  </a:ext>
                </a:extLst>
              </a:tr>
              <a:tr h="700692">
                <a:tc>
                  <a:txBody>
                    <a:bodyPr/>
                    <a:lstStyle/>
                    <a:p>
                      <a:r>
                        <a:rPr lang="en-US" dirty="0"/>
                        <a:t>Focus</a:t>
                      </a:r>
                      <a:endParaRPr lang="en-IN" dirty="0"/>
                    </a:p>
                  </a:txBody>
                  <a:tcPr/>
                </a:tc>
                <a:tc>
                  <a:txBody>
                    <a:bodyPr/>
                    <a:lstStyle/>
                    <a:p>
                      <a:r>
                        <a:rPr lang="en-US" dirty="0"/>
                        <a:t>Administrative functions like hiring, payroll, and compliance</a:t>
                      </a:r>
                    </a:p>
                  </a:txBody>
                  <a:tcPr anchor="ctr"/>
                </a:tc>
                <a:tc>
                  <a:txBody>
                    <a:bodyPr/>
                    <a:lstStyle/>
                    <a:p>
                      <a:r>
                        <a:rPr lang="en-US" dirty="0"/>
                        <a:t>Developmental functions like training, skill enhancement, and growth</a:t>
                      </a:r>
                    </a:p>
                  </a:txBody>
                  <a:tcPr anchor="ctr"/>
                </a:tc>
                <a:extLst>
                  <a:ext uri="{0D108BD9-81ED-4DB2-BD59-A6C34878D82A}">
                    <a16:rowId xmlns:a16="http://schemas.microsoft.com/office/drawing/2014/main" val="2917337000"/>
                  </a:ext>
                </a:extLst>
              </a:tr>
              <a:tr h="700692">
                <a:tc>
                  <a:txBody>
                    <a:bodyPr/>
                    <a:lstStyle/>
                    <a:p>
                      <a:r>
                        <a:rPr lang="en-US" dirty="0"/>
                        <a:t>Scope </a:t>
                      </a:r>
                      <a:endParaRPr lang="en-IN" dirty="0"/>
                    </a:p>
                  </a:txBody>
                  <a:tcPr/>
                </a:tc>
                <a:tc>
                  <a:txBody>
                    <a:bodyPr/>
                    <a:lstStyle/>
                    <a:p>
                      <a:r>
                        <a:rPr lang="en-US" dirty="0"/>
                        <a:t>Broader scope covering all HR activities</a:t>
                      </a:r>
                    </a:p>
                  </a:txBody>
                  <a:tcPr anchor="ctr"/>
                </a:tc>
                <a:tc>
                  <a:txBody>
                    <a:bodyPr/>
                    <a:lstStyle/>
                    <a:p>
                      <a:r>
                        <a:rPr lang="en-US" dirty="0"/>
                        <a:t>Subset of HRM focusing on learning and development</a:t>
                      </a:r>
                    </a:p>
                  </a:txBody>
                  <a:tcPr anchor="ctr"/>
                </a:tc>
                <a:extLst>
                  <a:ext uri="{0D108BD9-81ED-4DB2-BD59-A6C34878D82A}">
                    <a16:rowId xmlns:a16="http://schemas.microsoft.com/office/drawing/2014/main" val="3527928814"/>
                  </a:ext>
                </a:extLst>
              </a:tr>
              <a:tr h="700692">
                <a:tc>
                  <a:txBody>
                    <a:bodyPr/>
                    <a:lstStyle/>
                    <a:p>
                      <a:r>
                        <a:rPr lang="en-US" dirty="0"/>
                        <a:t>Objective</a:t>
                      </a:r>
                      <a:endParaRPr lang="en-IN" dirty="0"/>
                    </a:p>
                  </a:txBody>
                  <a:tcPr/>
                </a:tc>
                <a:tc>
                  <a:txBody>
                    <a:bodyPr/>
                    <a:lstStyle/>
                    <a:p>
                      <a:r>
                        <a:rPr lang="en-US" dirty="0"/>
                        <a:t>Ensure workforce stability and operational efficiency</a:t>
                      </a:r>
                    </a:p>
                  </a:txBody>
                  <a:tcPr anchor="ctr"/>
                </a:tc>
                <a:tc>
                  <a:txBody>
                    <a:bodyPr/>
                    <a:lstStyle/>
                    <a:p>
                      <a:r>
                        <a:rPr lang="en-US" dirty="0"/>
                        <a:t>Foster individual and organizational growth</a:t>
                      </a:r>
                    </a:p>
                  </a:txBody>
                  <a:tcPr anchor="ctr"/>
                </a:tc>
                <a:extLst>
                  <a:ext uri="{0D108BD9-81ED-4DB2-BD59-A6C34878D82A}">
                    <a16:rowId xmlns:a16="http://schemas.microsoft.com/office/drawing/2014/main" val="409152217"/>
                  </a:ext>
                </a:extLst>
              </a:tr>
              <a:tr h="700692">
                <a:tc>
                  <a:txBody>
                    <a:bodyPr/>
                    <a:lstStyle/>
                    <a:p>
                      <a:r>
                        <a:rPr lang="en-US" dirty="0"/>
                        <a:t>Time Orientation</a:t>
                      </a:r>
                      <a:endParaRPr lang="en-IN" dirty="0"/>
                    </a:p>
                  </a:txBody>
                  <a:tcPr/>
                </a:tc>
                <a:tc>
                  <a:txBody>
                    <a:bodyPr/>
                    <a:lstStyle/>
                    <a:p>
                      <a:r>
                        <a:rPr lang="en-IN" dirty="0"/>
                        <a:t>Short-term and operational</a:t>
                      </a:r>
                    </a:p>
                  </a:txBody>
                  <a:tcPr anchor="ctr"/>
                </a:tc>
                <a:tc>
                  <a:txBody>
                    <a:bodyPr/>
                    <a:lstStyle/>
                    <a:p>
                      <a:r>
                        <a:rPr lang="en-IN" dirty="0"/>
                        <a:t>Long-term and strategic</a:t>
                      </a:r>
                    </a:p>
                  </a:txBody>
                  <a:tcPr anchor="ctr"/>
                </a:tc>
                <a:extLst>
                  <a:ext uri="{0D108BD9-81ED-4DB2-BD59-A6C34878D82A}">
                    <a16:rowId xmlns:a16="http://schemas.microsoft.com/office/drawing/2014/main" val="639333245"/>
                  </a:ext>
                </a:extLst>
              </a:tr>
            </a:tbl>
          </a:graphicData>
        </a:graphic>
      </p:graphicFrame>
      <p:sp>
        <p:nvSpPr>
          <p:cNvPr id="9" name="TextBox 8">
            <a:extLst>
              <a:ext uri="{FF2B5EF4-FFF2-40B4-BE49-F238E27FC236}">
                <a16:creationId xmlns:a16="http://schemas.microsoft.com/office/drawing/2014/main" id="{4AE7F28E-3537-8F98-24AB-B64ED80E913F}"/>
              </a:ext>
            </a:extLst>
          </p:cNvPr>
          <p:cNvSpPr txBox="1"/>
          <p:nvPr/>
        </p:nvSpPr>
        <p:spPr>
          <a:xfrm>
            <a:off x="1077828" y="5546693"/>
            <a:ext cx="9488129" cy="646331"/>
          </a:xfrm>
          <a:prstGeom prst="rect">
            <a:avLst/>
          </a:prstGeom>
          <a:noFill/>
        </p:spPr>
        <p:txBody>
          <a:bodyPr wrap="square">
            <a:spAutoFit/>
          </a:bodyPr>
          <a:lstStyle/>
          <a:p>
            <a:r>
              <a:rPr lang="en-US" dirty="0"/>
              <a:t>HRD is a key component of HRM that focuses on enriching the workforce’s capabilities to meet present and future challenges.</a:t>
            </a:r>
          </a:p>
        </p:txBody>
      </p:sp>
    </p:spTree>
    <p:extLst>
      <p:ext uri="{BB962C8B-B14F-4D97-AF65-F5344CB8AC3E}">
        <p14:creationId xmlns:p14="http://schemas.microsoft.com/office/powerpoint/2010/main" val="3488046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332A6-E2A5-4ED5-47F2-CDF2E04A19D0}"/>
              </a:ext>
            </a:extLst>
          </p:cNvPr>
          <p:cNvSpPr>
            <a:spLocks noGrp="1"/>
          </p:cNvSpPr>
          <p:nvPr>
            <p:ph type="title"/>
          </p:nvPr>
        </p:nvSpPr>
        <p:spPr>
          <a:xfrm>
            <a:off x="425245" y="-424196"/>
            <a:ext cx="10515600" cy="1325563"/>
          </a:xfrm>
        </p:spPr>
        <p:txBody>
          <a:bodyPr>
            <a:normAutofit/>
          </a:bodyPr>
          <a:lstStyle/>
          <a:p>
            <a:r>
              <a:rPr lang="en-US" sz="2400" b="1" dirty="0">
                <a:solidFill>
                  <a:srgbClr val="C00000"/>
                </a:solidFill>
              </a:rPr>
              <a:t>HRD Mechanisms, Processes, and Outcomes</a:t>
            </a:r>
            <a:endParaRPr lang="en-IN" sz="2400" b="1" dirty="0">
              <a:solidFill>
                <a:srgbClr val="C00000"/>
              </a:solidFill>
            </a:endParaRPr>
          </a:p>
        </p:txBody>
      </p:sp>
      <p:sp>
        <p:nvSpPr>
          <p:cNvPr id="4" name="Rectangle 1">
            <a:extLst>
              <a:ext uri="{FF2B5EF4-FFF2-40B4-BE49-F238E27FC236}">
                <a16:creationId xmlns:a16="http://schemas.microsoft.com/office/drawing/2014/main" id="{8729680B-C8E0-649A-5985-016FA138693B}"/>
              </a:ext>
            </a:extLst>
          </p:cNvPr>
          <p:cNvSpPr>
            <a:spLocks noGrp="1" noChangeArrowheads="1"/>
          </p:cNvSpPr>
          <p:nvPr>
            <p:ph idx="1"/>
          </p:nvPr>
        </p:nvSpPr>
        <p:spPr bwMode="auto">
          <a:xfrm>
            <a:off x="425245" y="375925"/>
            <a:ext cx="7622600" cy="66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1" i="0" u="none" strike="noStrike" cap="none" normalizeH="0" baseline="0" dirty="0">
                <a:ln>
                  <a:noFill/>
                </a:ln>
                <a:solidFill>
                  <a:srgbClr val="FF0000"/>
                </a:solidFill>
                <a:effectLst/>
                <a:latin typeface="Arial" panose="020B0604020202020204" pitchFamily="34" charset="0"/>
              </a:rPr>
              <a:t>HRD Mechanisms</a:t>
            </a:r>
            <a:r>
              <a:rPr kumimoji="0" lang="en-US" altLang="en-US" sz="1800" b="0" i="0" u="none" strike="noStrike" cap="none" normalizeH="0" baseline="0" dirty="0">
                <a:ln>
                  <a:noFill/>
                </a:ln>
                <a:solidFill>
                  <a:srgbClr val="FF0000"/>
                </a:solidFill>
                <a:effectLst/>
                <a:latin typeface="Arial" panose="020B0604020202020204" pitchFamily="34" charset="0"/>
              </a:rPr>
              <a:t>: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These are tools and techniques used to facilitate development, including:</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Training and Development Programs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Performance Appraisal Systems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Career Planning and Succession Planning</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Coaching and Mentoring</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1" i="0" u="none" strike="noStrike" cap="none" normalizeH="0" baseline="0" dirty="0">
                <a:ln>
                  <a:noFill/>
                </a:ln>
                <a:solidFill>
                  <a:srgbClr val="FF0000"/>
                </a:solidFill>
                <a:effectLst/>
                <a:latin typeface="Arial" panose="020B0604020202020204" pitchFamily="34" charset="0"/>
              </a:rPr>
              <a:t>HRD Processes</a:t>
            </a:r>
            <a:r>
              <a:rPr kumimoji="0" lang="en-US" altLang="en-US" sz="1800" b="0" i="0" u="none" strike="noStrike" cap="none" normalizeH="0" baseline="0" dirty="0">
                <a:ln>
                  <a:noFill/>
                </a:ln>
                <a:solidFill>
                  <a:srgbClr val="FF0000"/>
                </a:solidFill>
                <a:effectLst/>
                <a:latin typeface="Arial" panose="020B0604020202020204" pitchFamily="34" charset="0"/>
              </a:rPr>
              <a:t>: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These include:</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Identifying developmental needs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Designing and implementing developmental initiatives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Evaluating the effectiveness of HRD programs</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1" i="0" u="none" strike="noStrike" cap="none" normalizeH="0" baseline="0" dirty="0">
                <a:ln>
                  <a:noFill/>
                </a:ln>
                <a:solidFill>
                  <a:srgbClr val="FF0000"/>
                </a:solidFill>
                <a:effectLst/>
                <a:latin typeface="Arial" panose="020B0604020202020204" pitchFamily="34" charset="0"/>
              </a:rPr>
              <a:t>HRD Outcomes</a:t>
            </a:r>
            <a:r>
              <a:rPr kumimoji="0" lang="en-US" altLang="en-US" sz="1800" b="0" i="0" u="none" strike="noStrike" cap="none" normalizeH="0" baseline="0" dirty="0">
                <a:ln>
                  <a:noFill/>
                </a:ln>
                <a:solidFill>
                  <a:srgbClr val="FF0000"/>
                </a:solidFill>
                <a:effectLst/>
                <a:latin typeface="Arial" panose="020B0604020202020204" pitchFamily="34" charset="0"/>
              </a:rPr>
              <a:t>:</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Enhanced employee performance and satisfaction</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Increased organizational adaptability and innovation</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Improved leadership and team effectiveness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3668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CDC99-786F-D7A6-7CA6-6D6AC68CE949}"/>
              </a:ext>
            </a:extLst>
          </p:cNvPr>
          <p:cNvSpPr>
            <a:spLocks noGrp="1"/>
          </p:cNvSpPr>
          <p:nvPr>
            <p:ph type="title"/>
          </p:nvPr>
        </p:nvSpPr>
        <p:spPr>
          <a:xfrm>
            <a:off x="838200" y="365125"/>
            <a:ext cx="10515600" cy="863907"/>
          </a:xfrm>
        </p:spPr>
        <p:txBody>
          <a:bodyPr>
            <a:normAutofit/>
          </a:bodyPr>
          <a:lstStyle/>
          <a:p>
            <a:r>
              <a:rPr lang="en-US" sz="2400" b="1" dirty="0">
                <a:solidFill>
                  <a:srgbClr val="C00000"/>
                </a:solidFill>
              </a:rPr>
              <a:t>Roles and Competencies of HRD Professionals</a:t>
            </a:r>
            <a:endParaRPr lang="en-IN" sz="2400" b="1" dirty="0">
              <a:solidFill>
                <a:srgbClr val="C00000"/>
              </a:solidFill>
            </a:endParaRPr>
          </a:p>
        </p:txBody>
      </p:sp>
      <p:sp>
        <p:nvSpPr>
          <p:cNvPr id="4" name="Rectangle 1">
            <a:extLst>
              <a:ext uri="{FF2B5EF4-FFF2-40B4-BE49-F238E27FC236}">
                <a16:creationId xmlns:a16="http://schemas.microsoft.com/office/drawing/2014/main" id="{64FFD9D8-DCF2-FCD8-EE73-FA32DC9C856F}"/>
              </a:ext>
            </a:extLst>
          </p:cNvPr>
          <p:cNvSpPr>
            <a:spLocks noGrp="1" noChangeArrowheads="1"/>
          </p:cNvSpPr>
          <p:nvPr>
            <p:ph idx="1"/>
          </p:nvPr>
        </p:nvSpPr>
        <p:spPr bwMode="auto">
          <a:xfrm>
            <a:off x="759542" y="1229032"/>
            <a:ext cx="7891969" cy="5032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None/>
              <a:tabLst/>
            </a:pPr>
            <a:r>
              <a:rPr kumimoji="0" lang="en-US" altLang="en-US" sz="2000" b="1" i="0" u="none" strike="noStrike" cap="none" normalizeH="0" baseline="0" dirty="0">
                <a:ln>
                  <a:noFill/>
                </a:ln>
                <a:solidFill>
                  <a:srgbClr val="FF0000"/>
                </a:solidFill>
                <a:effectLst/>
                <a:latin typeface="Arial" panose="020B0604020202020204" pitchFamily="34" charset="0"/>
              </a:rPr>
              <a:t>Roles of HRD Professionals</a:t>
            </a:r>
            <a:r>
              <a:rPr kumimoji="0" lang="en-US" altLang="en-US" sz="2000" b="0" i="0" u="none" strike="noStrike" cap="none" normalizeH="0" baseline="0" dirty="0">
                <a:ln>
                  <a:noFill/>
                </a:ln>
                <a:solidFill>
                  <a:srgbClr val="FF0000"/>
                </a:solidFill>
                <a:effectLst/>
                <a:latin typeface="Arial" panose="020B0604020202020204" pitchFamily="34" charset="0"/>
              </a:rPr>
              <a:t>:</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1" i="0" u="none" strike="noStrike" cap="none" normalizeH="0" baseline="0" dirty="0">
                <a:ln>
                  <a:noFill/>
                </a:ln>
                <a:solidFill>
                  <a:schemeClr val="tx1"/>
                </a:solidFill>
                <a:effectLst/>
                <a:latin typeface="Arial" panose="020B0604020202020204" pitchFamily="34" charset="0"/>
              </a:rPr>
              <a:t>Strategist</a:t>
            </a:r>
            <a:r>
              <a:rPr kumimoji="0" lang="en-US" altLang="en-US" sz="1800" b="0" i="0" u="none" strike="noStrike" cap="none" normalizeH="0" baseline="0" dirty="0">
                <a:ln>
                  <a:noFill/>
                </a:ln>
                <a:solidFill>
                  <a:schemeClr val="tx1"/>
                </a:solidFill>
                <a:effectLst/>
                <a:latin typeface="Arial" panose="020B0604020202020204" pitchFamily="34" charset="0"/>
              </a:rPr>
              <a:t>: Aligning HRD activities with organizational goals.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1" i="0" u="none" strike="noStrike" cap="none" normalizeH="0" baseline="0" dirty="0">
                <a:ln>
                  <a:noFill/>
                </a:ln>
                <a:solidFill>
                  <a:schemeClr val="tx1"/>
                </a:solidFill>
                <a:effectLst/>
                <a:latin typeface="Arial" panose="020B0604020202020204" pitchFamily="34" charset="0"/>
              </a:rPr>
              <a:t>Trainer and Facilitator</a:t>
            </a:r>
            <a:r>
              <a:rPr kumimoji="0" lang="en-US" altLang="en-US" sz="1800" b="0" i="0" u="none" strike="noStrike" cap="none" normalizeH="0" baseline="0" dirty="0">
                <a:ln>
                  <a:noFill/>
                </a:ln>
                <a:solidFill>
                  <a:schemeClr val="tx1"/>
                </a:solidFill>
                <a:effectLst/>
                <a:latin typeface="Arial" panose="020B0604020202020204" pitchFamily="34" charset="0"/>
              </a:rPr>
              <a:t>: Designing and delivering learning programs.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1" i="0" u="none" strike="noStrike" cap="none" normalizeH="0" baseline="0" dirty="0">
                <a:ln>
                  <a:noFill/>
                </a:ln>
                <a:solidFill>
                  <a:schemeClr val="tx1"/>
                </a:solidFill>
                <a:effectLst/>
                <a:latin typeface="Arial" panose="020B0604020202020204" pitchFamily="34" charset="0"/>
              </a:rPr>
              <a:t>Change Agent</a:t>
            </a:r>
            <a:r>
              <a:rPr kumimoji="0" lang="en-US" altLang="en-US" sz="1800" b="0" i="0" u="none" strike="noStrike" cap="none" normalizeH="0" baseline="0" dirty="0">
                <a:ln>
                  <a:noFill/>
                </a:ln>
                <a:solidFill>
                  <a:schemeClr val="tx1"/>
                </a:solidFill>
                <a:effectLst/>
                <a:latin typeface="Arial" panose="020B0604020202020204" pitchFamily="34" charset="0"/>
              </a:rPr>
              <a:t>: Driving cultural and structural transformation.</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1" i="0" u="none" strike="noStrike" cap="none" normalizeH="0" baseline="0" dirty="0">
                <a:ln>
                  <a:noFill/>
                </a:ln>
                <a:solidFill>
                  <a:schemeClr val="tx1"/>
                </a:solidFill>
                <a:effectLst/>
                <a:latin typeface="Arial" panose="020B0604020202020204" pitchFamily="34" charset="0"/>
              </a:rPr>
              <a:t>Consultant</a:t>
            </a:r>
            <a:r>
              <a:rPr kumimoji="0" lang="en-US" altLang="en-US" sz="1800" b="0" i="0" u="none" strike="noStrike" cap="none" normalizeH="0" baseline="0" dirty="0">
                <a:ln>
                  <a:noFill/>
                </a:ln>
                <a:solidFill>
                  <a:schemeClr val="tx1"/>
                </a:solidFill>
                <a:effectLst/>
                <a:latin typeface="Arial" panose="020B0604020202020204" pitchFamily="34" charset="0"/>
              </a:rPr>
              <a:t>: Advising leaders and employees on development strategies.</a:t>
            </a:r>
          </a:p>
          <a:p>
            <a:pPr marL="0" marR="0" lvl="0" indent="0" algn="l" defTabSz="914400" rtl="0" eaLnBrk="0" fontAlgn="base" latinLnBrk="0" hangingPunct="0">
              <a:lnSpc>
                <a:spcPct val="15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defTabSz="914400" rtl="0" eaLnBrk="0" fontAlgn="base" latinLnBrk="0" hangingPunct="0">
              <a:lnSpc>
                <a:spcPct val="150000"/>
              </a:lnSpc>
              <a:spcBef>
                <a:spcPct val="0"/>
              </a:spcBef>
              <a:spcAft>
                <a:spcPct val="0"/>
              </a:spcAft>
              <a:buClrTx/>
              <a:buSzTx/>
              <a:buNone/>
              <a:tabLst/>
            </a:pPr>
            <a:r>
              <a:rPr kumimoji="0" lang="en-US" altLang="en-US" sz="2000" b="1" i="0" u="none" strike="noStrike" cap="none" normalizeH="0" baseline="0" dirty="0">
                <a:ln>
                  <a:noFill/>
                </a:ln>
                <a:solidFill>
                  <a:srgbClr val="FF0000"/>
                </a:solidFill>
                <a:effectLst/>
                <a:latin typeface="Arial" panose="020B0604020202020204" pitchFamily="34" charset="0"/>
              </a:rPr>
              <a:t>Key Competencies</a:t>
            </a:r>
            <a:r>
              <a:rPr kumimoji="0" lang="en-US" altLang="en-US" sz="2000" b="0" i="0" u="none" strike="noStrike" cap="none" normalizeH="0" baseline="0" dirty="0">
                <a:ln>
                  <a:noFill/>
                </a:ln>
                <a:solidFill>
                  <a:srgbClr val="FF0000"/>
                </a:solidFill>
                <a:effectLst/>
                <a:latin typeface="Arial" panose="020B0604020202020204" pitchFamily="34" charset="0"/>
              </a:rPr>
              <a:t>:</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Communication and interpersonal skills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Analytical and problem-solving skills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Knowledge of organizational behavior and learning theories</a:t>
            </a:r>
          </a:p>
          <a:p>
            <a:pPr marR="0" lvl="0" algn="l" defTabSz="914400" rtl="0" eaLnBrk="0" fontAlgn="base" latinLnBrk="0" hangingPunct="0">
              <a:lnSpc>
                <a:spcPct val="15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a:ln>
                  <a:noFill/>
                </a:ln>
                <a:solidFill>
                  <a:schemeClr val="tx1"/>
                </a:solidFill>
                <a:effectLst/>
                <a:latin typeface="Arial" panose="020B0604020202020204" pitchFamily="34" charset="0"/>
              </a:rPr>
              <a:t>Expertise in instructional design and technology integration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07764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9DA93-7FA2-A60D-A9EB-BEC56A52CA51}"/>
              </a:ext>
            </a:extLst>
          </p:cNvPr>
          <p:cNvSpPr>
            <a:spLocks noGrp="1"/>
          </p:cNvSpPr>
          <p:nvPr>
            <p:ph type="title"/>
          </p:nvPr>
        </p:nvSpPr>
        <p:spPr>
          <a:xfrm>
            <a:off x="838200" y="365125"/>
            <a:ext cx="10515600" cy="1168707"/>
          </a:xfrm>
        </p:spPr>
        <p:txBody>
          <a:bodyPr>
            <a:normAutofit/>
          </a:bodyPr>
          <a:lstStyle/>
          <a:p>
            <a:r>
              <a:rPr lang="en-IN" sz="2400" b="1" dirty="0">
                <a:solidFill>
                  <a:srgbClr val="C00000"/>
                </a:solidFill>
              </a:rPr>
              <a:t>Challenges in HRD</a:t>
            </a:r>
            <a:br>
              <a:rPr lang="en-IN" sz="2400" b="1" dirty="0">
                <a:solidFill>
                  <a:srgbClr val="C00000"/>
                </a:solidFill>
              </a:rPr>
            </a:br>
            <a:endParaRPr lang="en-IN" sz="2400" dirty="0">
              <a:solidFill>
                <a:srgbClr val="C00000"/>
              </a:solidFill>
            </a:endParaRPr>
          </a:p>
        </p:txBody>
      </p:sp>
      <p:sp>
        <p:nvSpPr>
          <p:cNvPr id="3" name="Content Placeholder 2">
            <a:extLst>
              <a:ext uri="{FF2B5EF4-FFF2-40B4-BE49-F238E27FC236}">
                <a16:creationId xmlns:a16="http://schemas.microsoft.com/office/drawing/2014/main" id="{270631CC-16DE-FE66-FCB4-DDC5ABA505C7}"/>
              </a:ext>
            </a:extLst>
          </p:cNvPr>
          <p:cNvSpPr>
            <a:spLocks noGrp="1"/>
          </p:cNvSpPr>
          <p:nvPr>
            <p:ph idx="1"/>
          </p:nvPr>
        </p:nvSpPr>
        <p:spPr>
          <a:xfrm>
            <a:off x="769374" y="1166864"/>
            <a:ext cx="10515600" cy="4351338"/>
          </a:xfrm>
        </p:spPr>
        <p:txBody>
          <a:bodyPr>
            <a:normAutofit/>
          </a:bodyPr>
          <a:lstStyle/>
          <a:p>
            <a:pPr marL="0" indent="0">
              <a:lnSpc>
                <a:spcPct val="160000"/>
              </a:lnSpc>
              <a:buNone/>
            </a:pPr>
            <a:r>
              <a:rPr lang="en-US" sz="1800" b="1" dirty="0"/>
              <a:t>Adapting to Technological Advancements</a:t>
            </a:r>
            <a:r>
              <a:rPr lang="en-US" sz="1800" dirty="0"/>
              <a:t>: Keeping pace with emerging technologies in training and development.</a:t>
            </a:r>
          </a:p>
          <a:p>
            <a:pPr marL="0" indent="0">
              <a:lnSpc>
                <a:spcPct val="160000"/>
              </a:lnSpc>
              <a:buNone/>
            </a:pPr>
            <a:r>
              <a:rPr lang="en-US" sz="1800" b="1" dirty="0"/>
              <a:t>Aligning Development with Organizational Goals</a:t>
            </a:r>
            <a:r>
              <a:rPr lang="en-US" sz="1800" dirty="0"/>
              <a:t>: Ensuring programs meet strategic objectives.</a:t>
            </a:r>
          </a:p>
          <a:p>
            <a:pPr marL="0" indent="0">
              <a:lnSpc>
                <a:spcPct val="160000"/>
              </a:lnSpc>
              <a:buNone/>
            </a:pPr>
            <a:r>
              <a:rPr lang="en-US" sz="1800" b="1" dirty="0"/>
              <a:t>Budget Constraints</a:t>
            </a:r>
            <a:r>
              <a:rPr lang="en-US" sz="1800" dirty="0"/>
              <a:t>: Balancing costs with the need for effective development initiatives.</a:t>
            </a:r>
          </a:p>
          <a:p>
            <a:pPr marL="0" indent="0">
              <a:lnSpc>
                <a:spcPct val="160000"/>
              </a:lnSpc>
              <a:buNone/>
            </a:pPr>
            <a:r>
              <a:rPr lang="en-US" sz="1800" b="1" dirty="0"/>
              <a:t>Globalization</a:t>
            </a:r>
            <a:r>
              <a:rPr lang="en-US" sz="1800" dirty="0"/>
              <a:t>: Addressing diverse learning needs in a multicultural workforce.</a:t>
            </a:r>
          </a:p>
          <a:p>
            <a:pPr marL="0" indent="0">
              <a:lnSpc>
                <a:spcPct val="160000"/>
              </a:lnSpc>
              <a:buNone/>
            </a:pPr>
            <a:r>
              <a:rPr lang="en-US" sz="1800" b="1" dirty="0"/>
              <a:t>Measuring Effectiveness</a:t>
            </a:r>
            <a:r>
              <a:rPr lang="en-US" sz="1800" dirty="0"/>
              <a:t>: Evaluating the ROI of HRD programs accurately.</a:t>
            </a:r>
          </a:p>
          <a:p>
            <a:pPr marL="0" indent="0">
              <a:lnSpc>
                <a:spcPct val="160000"/>
              </a:lnSpc>
              <a:buNone/>
            </a:pPr>
            <a:r>
              <a:rPr lang="en-US" sz="1800" dirty="0"/>
              <a:t>HRD is an indispensable component of modern organizations, ensuring a skilled, motivated, and adaptable workforce capable of meeting both current and future challenges.</a:t>
            </a:r>
          </a:p>
          <a:p>
            <a:endParaRPr lang="en-IN" dirty="0"/>
          </a:p>
        </p:txBody>
      </p:sp>
    </p:spTree>
    <p:extLst>
      <p:ext uri="{BB962C8B-B14F-4D97-AF65-F5344CB8AC3E}">
        <p14:creationId xmlns:p14="http://schemas.microsoft.com/office/powerpoint/2010/main" val="2978592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TotalTime>
  <Words>532</Words>
  <Application>Microsoft Office PowerPoint</Application>
  <PresentationFormat>Widescreen</PresentationFormat>
  <Paragraphs>68</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Aharoni</vt:lpstr>
      <vt:lpstr>Arial</vt:lpstr>
      <vt:lpstr>Arial Black</vt:lpstr>
      <vt:lpstr>Calibri</vt:lpstr>
      <vt:lpstr>Calibri Light</vt:lpstr>
      <vt:lpstr>Courier New</vt:lpstr>
      <vt:lpstr>Office Theme</vt:lpstr>
      <vt:lpstr>PowerPoint Presentation</vt:lpstr>
      <vt:lpstr>Introduction to Human Resource Development (HRD)</vt:lpstr>
      <vt:lpstr>Relationship Between Human Resource Management (HRM) and Human Resource Development (HRD)</vt:lpstr>
      <vt:lpstr>HRD Mechanisms, Processes, and Outcomes</vt:lpstr>
      <vt:lpstr>Roles and Competencies of HRD Professionals</vt:lpstr>
      <vt:lpstr>Challenges in HRD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Soundarya R</dc:creator>
  <cp:lastModifiedBy>Soundarya R</cp:lastModifiedBy>
  <cp:revision>1</cp:revision>
  <dcterms:created xsi:type="dcterms:W3CDTF">2024-12-07T07:16:53Z</dcterms:created>
  <dcterms:modified xsi:type="dcterms:W3CDTF">2024-12-07T07:44:35Z</dcterms:modified>
</cp:coreProperties>
</file>