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rial Black" panose="020B0A04020102020204" pitchFamily="34" charset="0"/>
      <p:bold r:id="rId10"/>
    </p:embeddedFont>
    <p:embeddedFont>
      <p:font typeface="Merriweather" panose="00000500000000000000" pitchFamily="2" charset="0"/>
      <p:regular r:id="rId11"/>
      <p:bold r:id="rId12"/>
    </p:embeddedFont>
    <p:embeddedFont>
      <p:font typeface="Merriweather Bold" panose="020B0604020202020204" charset="0"/>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32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8196485"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Global Human Resource Management</a:t>
            </a:r>
          </a:p>
          <a:p>
            <a:r>
              <a:rPr lang="en-US" sz="2200" b="1" dirty="0">
                <a:solidFill>
                  <a:srgbClr val="FF0000"/>
                </a:solidFill>
                <a:latin typeface="Arial Black" pitchFamily="34" charset="0"/>
                <a:cs typeface="Aharoni" pitchFamily="2" charset="-79"/>
              </a:rPr>
              <a:t>Course Code : 22HRM4EC5</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657599" y="4742481"/>
            <a:ext cx="7315200" cy="954107"/>
          </a:xfrm>
          <a:prstGeom prst="rect">
            <a:avLst/>
          </a:prstGeom>
        </p:spPr>
        <p:txBody>
          <a:bodyPr>
            <a:spAutoFit/>
          </a:bodyPr>
          <a:lstStyle/>
          <a:p>
            <a:pPr algn="ctr"/>
            <a:r>
              <a:rPr lang="en-US" sz="2800" b="1" dirty="0">
                <a:solidFill>
                  <a:srgbClr val="7030A0"/>
                </a:solidFill>
                <a:latin typeface="Arial Black" pitchFamily="34" charset="0"/>
              </a:rPr>
              <a:t> Unit-V</a:t>
            </a:r>
          </a:p>
          <a:p>
            <a:pPr algn="ctr"/>
            <a:r>
              <a:rPr lang="en-US" sz="2800" b="1" dirty="0">
                <a:solidFill>
                  <a:srgbClr val="7030A0"/>
                </a:solidFill>
                <a:latin typeface="Arial Black" pitchFamily="34" charset="0"/>
              </a:rPr>
              <a:t>Cultural Dimensions</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3798" y="931307"/>
            <a:ext cx="7416403" cy="2128838"/>
          </a:xfrm>
          <a:prstGeom prst="rect">
            <a:avLst/>
          </a:prstGeom>
          <a:noFill/>
          <a:ln/>
        </p:spPr>
        <p:txBody>
          <a:bodyPr wrap="square" lIns="0" tIns="0" rIns="0" bIns="0" rtlCol="0" anchor="t"/>
          <a:lstStyle/>
          <a:p>
            <a:pPr marL="0" indent="0">
              <a:lnSpc>
                <a:spcPts val="8350"/>
              </a:lnSpc>
              <a:buNone/>
            </a:pPr>
            <a:r>
              <a:rPr lang="en-US" sz="6700" dirty="0">
                <a:solidFill>
                  <a:srgbClr val="F5F0F0"/>
                </a:solidFill>
                <a:latin typeface="Merriweather" pitchFamily="34" charset="0"/>
                <a:ea typeface="Merriweather" pitchFamily="34" charset="-122"/>
                <a:cs typeface="Merriweather" pitchFamily="34" charset="-120"/>
              </a:rPr>
              <a:t>Cultural Dimensions</a:t>
            </a:r>
            <a:endParaRPr lang="en-US" sz="6700" dirty="0"/>
          </a:p>
        </p:txBody>
      </p:sp>
      <p:sp>
        <p:nvSpPr>
          <p:cNvPr id="4" name="Text 1"/>
          <p:cNvSpPr/>
          <p:nvPr/>
        </p:nvSpPr>
        <p:spPr>
          <a:xfrm>
            <a:off x="863798" y="3430310"/>
            <a:ext cx="7416403" cy="3158490"/>
          </a:xfrm>
          <a:prstGeom prst="rect">
            <a:avLst/>
          </a:prstGeom>
          <a:noFill/>
          <a:ln/>
        </p:spPr>
        <p:txBody>
          <a:bodyPr wrap="square" lIns="0" tIns="0" rIns="0" bIns="0" rtlCol="0" anchor="t"/>
          <a:lstStyle/>
          <a:p>
            <a:pPr marL="0" indent="0">
              <a:lnSpc>
                <a:spcPts val="3100"/>
              </a:lnSpc>
              <a:buNone/>
            </a:pPr>
            <a:r>
              <a:rPr lang="en-US" sz="1900" dirty="0">
                <a:solidFill>
                  <a:srgbClr val="E2E6E9"/>
                </a:solidFill>
                <a:latin typeface="Merriweather" pitchFamily="34" charset="0"/>
                <a:ea typeface="Merriweather" pitchFamily="34" charset="-122"/>
                <a:cs typeface="Merriweather" pitchFamily="34" charset="-120"/>
              </a:rPr>
              <a:t>Performance management is a systematic process that organizations use to set goals, monitor progress, provide feedback, and evaluate employee performance. It's a continuous cycle that helps employees develop their skills, improve their performance, and align their work with organizational objectives. Effective performance management is crucial for employee motivation, engagement, and overall organizational success.</a:t>
            </a:r>
            <a:endParaRPr lang="en-US" sz="1900" dirty="0"/>
          </a:p>
        </p:txBody>
      </p:sp>
      <p:sp>
        <p:nvSpPr>
          <p:cNvPr id="5" name="Shape 2"/>
          <p:cNvSpPr/>
          <p:nvPr/>
        </p:nvSpPr>
        <p:spPr>
          <a:xfrm>
            <a:off x="863798" y="6884908"/>
            <a:ext cx="394930" cy="394930"/>
          </a:xfrm>
          <a:prstGeom prst="roundRect">
            <a:avLst>
              <a:gd name="adj" fmla="val 23151155"/>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871418" y="6892528"/>
            <a:ext cx="379690" cy="379690"/>
          </a:xfrm>
          <a:prstGeom prst="rect">
            <a:avLst/>
          </a:prstGeom>
        </p:spPr>
      </p:pic>
      <p:sp>
        <p:nvSpPr>
          <p:cNvPr id="7" name="Text 3"/>
          <p:cNvSpPr/>
          <p:nvPr/>
        </p:nvSpPr>
        <p:spPr>
          <a:xfrm>
            <a:off x="1382078" y="6866453"/>
            <a:ext cx="2436852" cy="431840"/>
          </a:xfrm>
          <a:prstGeom prst="rect">
            <a:avLst/>
          </a:prstGeom>
          <a:noFill/>
          <a:ln/>
        </p:spPr>
        <p:txBody>
          <a:bodyPr wrap="none" lIns="0" tIns="0" rIns="0" bIns="0" rtlCol="0" anchor="t"/>
          <a:lstStyle/>
          <a:p>
            <a:pPr marL="0" indent="0" algn="l">
              <a:lnSpc>
                <a:spcPts val="3400"/>
              </a:lnSpc>
              <a:buNone/>
            </a:pPr>
            <a:r>
              <a:rPr lang="en-US" sz="2400" b="1" dirty="0">
                <a:solidFill>
                  <a:srgbClr val="E2E6E9"/>
                </a:solidFill>
                <a:latin typeface="Merriweather Bold" pitchFamily="34" charset="0"/>
                <a:ea typeface="Merriweather Bold" pitchFamily="34" charset="-122"/>
                <a:cs typeface="Merriweather Bold" pitchFamily="34" charset="-120"/>
              </a:rPr>
              <a:t>by Presentation</a:t>
            </a:r>
            <a:endParaRPr lang="en-US" sz="2400" dirty="0"/>
          </a:p>
        </p:txBody>
      </p:sp>
      <p:pic>
        <p:nvPicPr>
          <p:cNvPr id="9" name="Picture 8">
            <a:extLst>
              <a:ext uri="{FF2B5EF4-FFF2-40B4-BE49-F238E27FC236}">
                <a16:creationId xmlns:a16="http://schemas.microsoft.com/office/drawing/2014/main" id="{13B2C26A-4C3D-8D60-0427-371F502EDC31}"/>
              </a:ext>
            </a:extLst>
          </p:cNvPr>
          <p:cNvPicPr>
            <a:picLocks noChangeAspect="1"/>
          </p:cNvPicPr>
          <p:nvPr/>
        </p:nvPicPr>
        <p:blipFill>
          <a:blip r:embed="rId5"/>
          <a:stretch>
            <a:fillRect/>
          </a:stretch>
        </p:blipFill>
        <p:spPr>
          <a:xfrm>
            <a:off x="799084" y="6866453"/>
            <a:ext cx="3019846" cy="4477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06410" y="825579"/>
            <a:ext cx="5848350" cy="719971"/>
          </a:xfrm>
          <a:prstGeom prst="rect">
            <a:avLst/>
          </a:prstGeom>
          <a:noFill/>
          <a:ln/>
        </p:spPr>
        <p:txBody>
          <a:bodyPr wrap="none" lIns="0" tIns="0" rIns="0" bIns="0" rtlCol="0" anchor="t"/>
          <a:lstStyle/>
          <a:p>
            <a:pPr marL="0" indent="0">
              <a:lnSpc>
                <a:spcPts val="5650"/>
              </a:lnSpc>
              <a:buNone/>
            </a:pPr>
            <a:r>
              <a:rPr lang="en-US" sz="4500" dirty="0">
                <a:solidFill>
                  <a:srgbClr val="F5F0F0"/>
                </a:solidFill>
                <a:latin typeface="Merriweather" pitchFamily="34" charset="0"/>
                <a:ea typeface="Merriweather" pitchFamily="34" charset="-122"/>
                <a:cs typeface="Merriweather" pitchFamily="34" charset="-120"/>
              </a:rPr>
              <a:t>Cultural Dimensions</a:t>
            </a:r>
            <a:endParaRPr lang="en-US" sz="4500" dirty="0"/>
          </a:p>
        </p:txBody>
      </p:sp>
      <p:sp>
        <p:nvSpPr>
          <p:cNvPr id="3" name="Shape 1"/>
          <p:cNvSpPr/>
          <p:nvPr/>
        </p:nvSpPr>
        <p:spPr>
          <a:xfrm>
            <a:off x="806410" y="2006322"/>
            <a:ext cx="4185642" cy="5397579"/>
          </a:xfrm>
          <a:prstGeom prst="roundRect">
            <a:avLst>
              <a:gd name="adj" fmla="val 2312"/>
            </a:avLst>
          </a:prstGeom>
          <a:solidFill>
            <a:srgbClr val="003180"/>
          </a:solidFill>
          <a:ln w="7620">
            <a:solidFill>
              <a:srgbClr val="194A99"/>
            </a:solidFill>
            <a:prstDash val="solid"/>
          </a:ln>
        </p:spPr>
        <p:txBody>
          <a:bodyPr/>
          <a:lstStyle/>
          <a:p>
            <a:endParaRPr lang="en-US"/>
          </a:p>
        </p:txBody>
      </p:sp>
      <p:sp>
        <p:nvSpPr>
          <p:cNvPr id="4" name="Text 2"/>
          <p:cNvSpPr/>
          <p:nvPr/>
        </p:nvSpPr>
        <p:spPr>
          <a:xfrm>
            <a:off x="1044416" y="2244328"/>
            <a:ext cx="2880003" cy="359926"/>
          </a:xfrm>
          <a:prstGeom prst="rect">
            <a:avLst/>
          </a:prstGeom>
          <a:noFill/>
          <a:ln/>
        </p:spPr>
        <p:txBody>
          <a:bodyPr wrap="none" lIns="0" tIns="0" rIns="0" bIns="0" rtlCol="0" anchor="t"/>
          <a:lstStyle/>
          <a:p>
            <a:pPr marL="0" indent="0">
              <a:lnSpc>
                <a:spcPts val="2800"/>
              </a:lnSpc>
              <a:buNone/>
            </a:pPr>
            <a:r>
              <a:rPr lang="en-US" sz="2250" dirty="0">
                <a:solidFill>
                  <a:srgbClr val="E2E6E9"/>
                </a:solidFill>
                <a:latin typeface="Merriweather" pitchFamily="34" charset="0"/>
                <a:ea typeface="Merriweather" pitchFamily="34" charset="-122"/>
                <a:cs typeface="Merriweather" pitchFamily="34" charset="-120"/>
              </a:rPr>
              <a:t>Values</a:t>
            </a:r>
            <a:endParaRPr lang="en-US" sz="2250" dirty="0"/>
          </a:p>
        </p:txBody>
      </p:sp>
      <p:sp>
        <p:nvSpPr>
          <p:cNvPr id="5" name="Text 3"/>
          <p:cNvSpPr/>
          <p:nvPr/>
        </p:nvSpPr>
        <p:spPr>
          <a:xfrm>
            <a:off x="1044416" y="2742486"/>
            <a:ext cx="3709630" cy="4423410"/>
          </a:xfrm>
          <a:prstGeom prst="rect">
            <a:avLst/>
          </a:prstGeom>
          <a:noFill/>
          <a:ln/>
        </p:spPr>
        <p:txBody>
          <a:bodyPr wrap="square" lIns="0" tIns="0" rIns="0" bIns="0" rtlCol="0" anchor="t"/>
          <a:lstStyle/>
          <a:p>
            <a:pPr marL="0" indent="0">
              <a:lnSpc>
                <a:spcPts val="2900"/>
              </a:lnSpc>
              <a:buNone/>
            </a:pPr>
            <a:r>
              <a:rPr lang="en-US" sz="1800" dirty="0">
                <a:solidFill>
                  <a:srgbClr val="E2E6E9"/>
                </a:solidFill>
                <a:latin typeface="Merriweather" pitchFamily="34" charset="0"/>
                <a:ea typeface="Merriweather" pitchFamily="34" charset="-122"/>
                <a:cs typeface="Merriweather" pitchFamily="34" charset="-120"/>
              </a:rPr>
              <a:t>Cultural dimensions encompass the values, beliefs, and behaviors that define a particular culture. These dimensions influence how people interact with each other, make decisions, and approach their work. Understanding these dimensions is crucial for effective communication, collaboration, and leadership in a globalized world.</a:t>
            </a:r>
            <a:endParaRPr lang="en-US" sz="1800" dirty="0"/>
          </a:p>
        </p:txBody>
      </p:sp>
      <p:sp>
        <p:nvSpPr>
          <p:cNvPr id="6" name="Shape 4"/>
          <p:cNvSpPr/>
          <p:nvPr/>
        </p:nvSpPr>
        <p:spPr>
          <a:xfrm>
            <a:off x="5222438" y="2006322"/>
            <a:ext cx="4185642" cy="5397579"/>
          </a:xfrm>
          <a:prstGeom prst="roundRect">
            <a:avLst>
              <a:gd name="adj" fmla="val 2312"/>
            </a:avLst>
          </a:prstGeom>
          <a:solidFill>
            <a:srgbClr val="003180"/>
          </a:solidFill>
          <a:ln w="7620">
            <a:solidFill>
              <a:srgbClr val="194A99"/>
            </a:solidFill>
            <a:prstDash val="solid"/>
          </a:ln>
        </p:spPr>
        <p:txBody>
          <a:bodyPr/>
          <a:lstStyle/>
          <a:p>
            <a:endParaRPr lang="en-US"/>
          </a:p>
        </p:txBody>
      </p:sp>
      <p:sp>
        <p:nvSpPr>
          <p:cNvPr id="7" name="Text 5"/>
          <p:cNvSpPr/>
          <p:nvPr/>
        </p:nvSpPr>
        <p:spPr>
          <a:xfrm>
            <a:off x="5460444" y="2244328"/>
            <a:ext cx="2880003" cy="359926"/>
          </a:xfrm>
          <a:prstGeom prst="rect">
            <a:avLst/>
          </a:prstGeom>
          <a:noFill/>
          <a:ln/>
        </p:spPr>
        <p:txBody>
          <a:bodyPr wrap="none" lIns="0" tIns="0" rIns="0" bIns="0" rtlCol="0" anchor="t"/>
          <a:lstStyle/>
          <a:p>
            <a:pPr marL="0" indent="0">
              <a:lnSpc>
                <a:spcPts val="2800"/>
              </a:lnSpc>
              <a:buNone/>
            </a:pPr>
            <a:r>
              <a:rPr lang="en-US" sz="2250" dirty="0">
                <a:solidFill>
                  <a:srgbClr val="E2E6E9"/>
                </a:solidFill>
                <a:latin typeface="Merriweather" pitchFamily="34" charset="0"/>
                <a:ea typeface="Merriweather" pitchFamily="34" charset="-122"/>
                <a:cs typeface="Merriweather" pitchFamily="34" charset="-120"/>
              </a:rPr>
              <a:t>Norms</a:t>
            </a:r>
            <a:endParaRPr lang="en-US" sz="2250" dirty="0"/>
          </a:p>
        </p:txBody>
      </p:sp>
      <p:sp>
        <p:nvSpPr>
          <p:cNvPr id="8" name="Text 6"/>
          <p:cNvSpPr/>
          <p:nvPr/>
        </p:nvSpPr>
        <p:spPr>
          <a:xfrm>
            <a:off x="5460444" y="2742486"/>
            <a:ext cx="3709630" cy="4423410"/>
          </a:xfrm>
          <a:prstGeom prst="rect">
            <a:avLst/>
          </a:prstGeom>
          <a:noFill/>
          <a:ln/>
        </p:spPr>
        <p:txBody>
          <a:bodyPr wrap="square" lIns="0" tIns="0" rIns="0" bIns="0" rtlCol="0" anchor="t"/>
          <a:lstStyle/>
          <a:p>
            <a:pPr marL="0" indent="0">
              <a:lnSpc>
                <a:spcPts val="2900"/>
              </a:lnSpc>
              <a:buNone/>
            </a:pPr>
            <a:r>
              <a:rPr lang="en-US" sz="1800" dirty="0">
                <a:solidFill>
                  <a:srgbClr val="E2E6E9"/>
                </a:solidFill>
                <a:latin typeface="Merriweather" pitchFamily="34" charset="0"/>
                <a:ea typeface="Merriweather" pitchFamily="34" charset="-122"/>
                <a:cs typeface="Merriweather" pitchFamily="34" charset="-120"/>
              </a:rPr>
              <a:t>Cultural norms are the unwritten rules and expectations that guide behavior within a culture. They determine what is considered polite, acceptable, and appropriate in a given social context. Recognizing and respecting these norms is essential for building trust and avoiding misunderstandings in intercultural interactions.</a:t>
            </a:r>
            <a:endParaRPr lang="en-US" sz="1800" dirty="0"/>
          </a:p>
        </p:txBody>
      </p:sp>
      <p:sp>
        <p:nvSpPr>
          <p:cNvPr id="9" name="Shape 7"/>
          <p:cNvSpPr/>
          <p:nvPr/>
        </p:nvSpPr>
        <p:spPr>
          <a:xfrm>
            <a:off x="9638467" y="2006322"/>
            <a:ext cx="4185642" cy="5397579"/>
          </a:xfrm>
          <a:prstGeom prst="roundRect">
            <a:avLst>
              <a:gd name="adj" fmla="val 2312"/>
            </a:avLst>
          </a:prstGeom>
          <a:solidFill>
            <a:srgbClr val="003180"/>
          </a:solidFill>
          <a:ln w="7620">
            <a:solidFill>
              <a:srgbClr val="194A99"/>
            </a:solidFill>
            <a:prstDash val="solid"/>
          </a:ln>
        </p:spPr>
        <p:txBody>
          <a:bodyPr/>
          <a:lstStyle/>
          <a:p>
            <a:endParaRPr lang="en-US"/>
          </a:p>
        </p:txBody>
      </p:sp>
      <p:sp>
        <p:nvSpPr>
          <p:cNvPr id="10" name="Text 8"/>
          <p:cNvSpPr/>
          <p:nvPr/>
        </p:nvSpPr>
        <p:spPr>
          <a:xfrm>
            <a:off x="9876473" y="2244328"/>
            <a:ext cx="2880003" cy="359926"/>
          </a:xfrm>
          <a:prstGeom prst="rect">
            <a:avLst/>
          </a:prstGeom>
          <a:noFill/>
          <a:ln/>
        </p:spPr>
        <p:txBody>
          <a:bodyPr wrap="none" lIns="0" tIns="0" rIns="0" bIns="0" rtlCol="0" anchor="t"/>
          <a:lstStyle/>
          <a:p>
            <a:pPr marL="0" indent="0">
              <a:lnSpc>
                <a:spcPts val="2800"/>
              </a:lnSpc>
              <a:buNone/>
            </a:pPr>
            <a:r>
              <a:rPr lang="en-US" sz="2250" dirty="0">
                <a:solidFill>
                  <a:srgbClr val="E2E6E9"/>
                </a:solidFill>
                <a:latin typeface="Merriweather" pitchFamily="34" charset="0"/>
                <a:ea typeface="Merriweather" pitchFamily="34" charset="-122"/>
                <a:cs typeface="Merriweather" pitchFamily="34" charset="-120"/>
              </a:rPr>
              <a:t>Practices</a:t>
            </a:r>
            <a:endParaRPr lang="en-US" sz="2250" dirty="0"/>
          </a:p>
        </p:txBody>
      </p:sp>
      <p:sp>
        <p:nvSpPr>
          <p:cNvPr id="11" name="Text 9"/>
          <p:cNvSpPr/>
          <p:nvPr/>
        </p:nvSpPr>
        <p:spPr>
          <a:xfrm>
            <a:off x="9876473" y="2742486"/>
            <a:ext cx="3709630" cy="4054793"/>
          </a:xfrm>
          <a:prstGeom prst="rect">
            <a:avLst/>
          </a:prstGeom>
          <a:noFill/>
          <a:ln/>
        </p:spPr>
        <p:txBody>
          <a:bodyPr wrap="square" lIns="0" tIns="0" rIns="0" bIns="0" rtlCol="0" anchor="t"/>
          <a:lstStyle/>
          <a:p>
            <a:pPr marL="0" indent="0">
              <a:lnSpc>
                <a:spcPts val="2900"/>
              </a:lnSpc>
              <a:buNone/>
            </a:pPr>
            <a:r>
              <a:rPr lang="en-US" sz="1800" dirty="0">
                <a:solidFill>
                  <a:srgbClr val="E2E6E9"/>
                </a:solidFill>
                <a:latin typeface="Merriweather" pitchFamily="34" charset="0"/>
                <a:ea typeface="Merriweather" pitchFamily="34" charset="-122"/>
                <a:cs typeface="Merriweather" pitchFamily="34" charset="-120"/>
              </a:rPr>
              <a:t>Cultural practices refer to the daily routines, rituals, and traditions that are prevalent within a culture. These practices can range from the way people greet each other to the way they celebrate holidays. Understanding these practices provides valuable insights into the underlying values and beliefs of a culture.</a:t>
            </a:r>
            <a:endParaRPr lang="en-US" sz="1800" dirty="0"/>
          </a:p>
        </p:txBody>
      </p:sp>
      <p:pic>
        <p:nvPicPr>
          <p:cNvPr id="13" name="Picture 12">
            <a:extLst>
              <a:ext uri="{FF2B5EF4-FFF2-40B4-BE49-F238E27FC236}">
                <a16:creationId xmlns:a16="http://schemas.microsoft.com/office/drawing/2014/main" id="{02F79A51-409C-DADD-9AFA-97326A3526FA}"/>
              </a:ext>
            </a:extLst>
          </p:cNvPr>
          <p:cNvPicPr>
            <a:picLocks noChangeAspect="1"/>
          </p:cNvPicPr>
          <p:nvPr/>
        </p:nvPicPr>
        <p:blipFill>
          <a:blip r:embed="rId3"/>
          <a:stretch>
            <a:fillRect/>
          </a:stretch>
        </p:blipFill>
        <p:spPr>
          <a:xfrm>
            <a:off x="11525852" y="7781863"/>
            <a:ext cx="3019846" cy="447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26507" y="523399"/>
            <a:ext cx="5742027" cy="559356"/>
          </a:xfrm>
          <a:prstGeom prst="rect">
            <a:avLst/>
          </a:prstGeom>
          <a:noFill/>
          <a:ln/>
        </p:spPr>
        <p:txBody>
          <a:bodyPr wrap="none" lIns="0" tIns="0" rIns="0" bIns="0" rtlCol="0" anchor="t"/>
          <a:lstStyle/>
          <a:p>
            <a:pPr marL="0" indent="0">
              <a:lnSpc>
                <a:spcPts val="4400"/>
              </a:lnSpc>
              <a:buNone/>
            </a:pPr>
            <a:r>
              <a:rPr lang="en-US" sz="3500" dirty="0">
                <a:solidFill>
                  <a:srgbClr val="F5F0F0"/>
                </a:solidFill>
                <a:latin typeface="Merriweather" pitchFamily="34" charset="0"/>
                <a:ea typeface="Merriweather" pitchFamily="34" charset="-122"/>
                <a:cs typeface="Merriweather" pitchFamily="34" charset="-120"/>
              </a:rPr>
              <a:t>Hoefstede‘s Classification</a:t>
            </a:r>
            <a:endParaRPr lang="en-US" sz="3500" dirty="0"/>
          </a:p>
        </p:txBody>
      </p:sp>
      <p:sp>
        <p:nvSpPr>
          <p:cNvPr id="3" name="Shape 1"/>
          <p:cNvSpPr/>
          <p:nvPr/>
        </p:nvSpPr>
        <p:spPr>
          <a:xfrm>
            <a:off x="626507" y="1440775"/>
            <a:ext cx="13377386" cy="6265307"/>
          </a:xfrm>
          <a:prstGeom prst="roundRect">
            <a:avLst>
              <a:gd name="adj" fmla="val 1200"/>
            </a:avLst>
          </a:prstGeom>
          <a:noFill/>
          <a:ln w="7620">
            <a:solidFill>
              <a:srgbClr val="FFFFFF">
                <a:alpha val="24000"/>
              </a:srgbClr>
            </a:solidFill>
            <a:prstDash val="solid"/>
          </a:ln>
        </p:spPr>
        <p:txBody>
          <a:bodyPr/>
          <a:lstStyle/>
          <a:p>
            <a:endParaRPr lang="en-US"/>
          </a:p>
        </p:txBody>
      </p:sp>
      <p:sp>
        <p:nvSpPr>
          <p:cNvPr id="4" name="Shape 2"/>
          <p:cNvSpPr/>
          <p:nvPr/>
        </p:nvSpPr>
        <p:spPr>
          <a:xfrm>
            <a:off x="634127" y="1448395"/>
            <a:ext cx="13360718" cy="516493"/>
          </a:xfrm>
          <a:prstGeom prst="rect">
            <a:avLst/>
          </a:prstGeom>
          <a:solidFill>
            <a:srgbClr val="FFFFFF">
              <a:alpha val="4000"/>
            </a:srgbClr>
          </a:solidFill>
          <a:ln/>
        </p:spPr>
        <p:txBody>
          <a:bodyPr/>
          <a:lstStyle/>
          <a:p>
            <a:endParaRPr lang="en-US"/>
          </a:p>
        </p:txBody>
      </p:sp>
      <p:sp>
        <p:nvSpPr>
          <p:cNvPr id="5" name="Text 3"/>
          <p:cNvSpPr/>
          <p:nvPr/>
        </p:nvSpPr>
        <p:spPr>
          <a:xfrm>
            <a:off x="814626" y="1563410"/>
            <a:ext cx="4091345" cy="286464"/>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Dimension</a:t>
            </a:r>
            <a:endParaRPr lang="en-US" sz="1400" dirty="0"/>
          </a:p>
        </p:txBody>
      </p:sp>
      <p:sp>
        <p:nvSpPr>
          <p:cNvPr id="6" name="Text 4"/>
          <p:cNvSpPr/>
          <p:nvPr/>
        </p:nvSpPr>
        <p:spPr>
          <a:xfrm>
            <a:off x="5271492" y="1563410"/>
            <a:ext cx="4087535" cy="286464"/>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Description</a:t>
            </a:r>
            <a:endParaRPr lang="en-US" sz="1400" dirty="0"/>
          </a:p>
        </p:txBody>
      </p:sp>
      <p:sp>
        <p:nvSpPr>
          <p:cNvPr id="7" name="Text 5"/>
          <p:cNvSpPr/>
          <p:nvPr/>
        </p:nvSpPr>
        <p:spPr>
          <a:xfrm>
            <a:off x="9724549" y="1563410"/>
            <a:ext cx="4091345" cy="286464"/>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Example</a:t>
            </a:r>
            <a:endParaRPr lang="en-US" sz="1400" dirty="0"/>
          </a:p>
        </p:txBody>
      </p:sp>
      <p:sp>
        <p:nvSpPr>
          <p:cNvPr id="8" name="Shape 6"/>
          <p:cNvSpPr/>
          <p:nvPr/>
        </p:nvSpPr>
        <p:spPr>
          <a:xfrm>
            <a:off x="634127" y="1964888"/>
            <a:ext cx="13360718" cy="1089422"/>
          </a:xfrm>
          <a:prstGeom prst="rect">
            <a:avLst/>
          </a:prstGeom>
          <a:solidFill>
            <a:srgbClr val="000000">
              <a:alpha val="4000"/>
            </a:srgbClr>
          </a:solidFill>
          <a:ln/>
        </p:spPr>
        <p:txBody>
          <a:bodyPr/>
          <a:lstStyle/>
          <a:p>
            <a:endParaRPr lang="en-US"/>
          </a:p>
        </p:txBody>
      </p:sp>
      <p:sp>
        <p:nvSpPr>
          <p:cNvPr id="9" name="Text 7"/>
          <p:cNvSpPr/>
          <p:nvPr/>
        </p:nvSpPr>
        <p:spPr>
          <a:xfrm>
            <a:off x="814626" y="2079903"/>
            <a:ext cx="4091345" cy="286464"/>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Power Distance</a:t>
            </a:r>
            <a:endParaRPr lang="en-US" sz="1400" dirty="0"/>
          </a:p>
        </p:txBody>
      </p:sp>
      <p:sp>
        <p:nvSpPr>
          <p:cNvPr id="10" name="Text 8"/>
          <p:cNvSpPr/>
          <p:nvPr/>
        </p:nvSpPr>
        <p:spPr>
          <a:xfrm>
            <a:off x="5271492" y="2079903"/>
            <a:ext cx="4087535" cy="572929"/>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The degree to which a culture accepts unequal distribution of power.</a:t>
            </a:r>
            <a:endParaRPr lang="en-US" sz="1400" dirty="0"/>
          </a:p>
        </p:txBody>
      </p:sp>
      <p:sp>
        <p:nvSpPr>
          <p:cNvPr id="11" name="Text 9"/>
          <p:cNvSpPr/>
          <p:nvPr/>
        </p:nvSpPr>
        <p:spPr>
          <a:xfrm>
            <a:off x="9724549" y="2079903"/>
            <a:ext cx="4091345" cy="859393"/>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High power distance cultures tend to have strong hierarchies and respect authority figures.</a:t>
            </a:r>
            <a:endParaRPr lang="en-US" sz="1400" dirty="0"/>
          </a:p>
        </p:txBody>
      </p:sp>
      <p:sp>
        <p:nvSpPr>
          <p:cNvPr id="12" name="Shape 10"/>
          <p:cNvSpPr/>
          <p:nvPr/>
        </p:nvSpPr>
        <p:spPr>
          <a:xfrm>
            <a:off x="634127" y="3054310"/>
            <a:ext cx="13360718" cy="1089422"/>
          </a:xfrm>
          <a:prstGeom prst="rect">
            <a:avLst/>
          </a:prstGeom>
          <a:solidFill>
            <a:srgbClr val="FFFFFF">
              <a:alpha val="4000"/>
            </a:srgbClr>
          </a:solidFill>
          <a:ln/>
        </p:spPr>
        <p:txBody>
          <a:bodyPr/>
          <a:lstStyle/>
          <a:p>
            <a:endParaRPr lang="en-US"/>
          </a:p>
        </p:txBody>
      </p:sp>
      <p:sp>
        <p:nvSpPr>
          <p:cNvPr id="13" name="Text 11"/>
          <p:cNvSpPr/>
          <p:nvPr/>
        </p:nvSpPr>
        <p:spPr>
          <a:xfrm>
            <a:off x="814626" y="3169325"/>
            <a:ext cx="4091345" cy="286464"/>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Individualism vs. Collectivism</a:t>
            </a:r>
            <a:endParaRPr lang="en-US" sz="1400" dirty="0"/>
          </a:p>
        </p:txBody>
      </p:sp>
      <p:sp>
        <p:nvSpPr>
          <p:cNvPr id="14" name="Text 12"/>
          <p:cNvSpPr/>
          <p:nvPr/>
        </p:nvSpPr>
        <p:spPr>
          <a:xfrm>
            <a:off x="5271492" y="3169325"/>
            <a:ext cx="4087535" cy="859393"/>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The degree to which a culture values individual achievement and independence vs. group harmony and interdependence.</a:t>
            </a:r>
            <a:endParaRPr lang="en-US" sz="1400" dirty="0"/>
          </a:p>
        </p:txBody>
      </p:sp>
      <p:sp>
        <p:nvSpPr>
          <p:cNvPr id="15" name="Text 13"/>
          <p:cNvSpPr/>
          <p:nvPr/>
        </p:nvSpPr>
        <p:spPr>
          <a:xfrm>
            <a:off x="9724549" y="3169325"/>
            <a:ext cx="4091345" cy="859393"/>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Individualistic cultures emphasize personal goals, while collectivist cultures prioritize the needs of the group.</a:t>
            </a:r>
            <a:endParaRPr lang="en-US" sz="1400" dirty="0"/>
          </a:p>
        </p:txBody>
      </p:sp>
      <p:sp>
        <p:nvSpPr>
          <p:cNvPr id="16" name="Shape 14"/>
          <p:cNvSpPr/>
          <p:nvPr/>
        </p:nvSpPr>
        <p:spPr>
          <a:xfrm>
            <a:off x="634127" y="4143732"/>
            <a:ext cx="13360718" cy="1089422"/>
          </a:xfrm>
          <a:prstGeom prst="rect">
            <a:avLst/>
          </a:prstGeom>
          <a:solidFill>
            <a:srgbClr val="000000">
              <a:alpha val="4000"/>
            </a:srgbClr>
          </a:solidFill>
          <a:ln/>
        </p:spPr>
        <p:txBody>
          <a:bodyPr/>
          <a:lstStyle/>
          <a:p>
            <a:endParaRPr lang="en-US"/>
          </a:p>
        </p:txBody>
      </p:sp>
      <p:sp>
        <p:nvSpPr>
          <p:cNvPr id="17" name="Text 15"/>
          <p:cNvSpPr/>
          <p:nvPr/>
        </p:nvSpPr>
        <p:spPr>
          <a:xfrm>
            <a:off x="814626" y="4258747"/>
            <a:ext cx="4091345" cy="286464"/>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Masculinity vs. Femininity</a:t>
            </a:r>
            <a:endParaRPr lang="en-US" sz="1400" dirty="0"/>
          </a:p>
        </p:txBody>
      </p:sp>
      <p:sp>
        <p:nvSpPr>
          <p:cNvPr id="18" name="Text 16"/>
          <p:cNvSpPr/>
          <p:nvPr/>
        </p:nvSpPr>
        <p:spPr>
          <a:xfrm>
            <a:off x="5271492" y="4258747"/>
            <a:ext cx="4087535" cy="859393"/>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The degree to which a culture values assertiveness, achievement, and competition vs. cooperation, empathy, and quality of life.</a:t>
            </a:r>
            <a:endParaRPr lang="en-US" sz="1400" dirty="0"/>
          </a:p>
        </p:txBody>
      </p:sp>
      <p:sp>
        <p:nvSpPr>
          <p:cNvPr id="19" name="Text 17"/>
          <p:cNvSpPr/>
          <p:nvPr/>
        </p:nvSpPr>
        <p:spPr>
          <a:xfrm>
            <a:off x="9724549" y="4258747"/>
            <a:ext cx="4091345" cy="859393"/>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Masculine cultures emphasize ambition and success, while feminine cultures prioritize nurturing and relationships.</a:t>
            </a:r>
            <a:endParaRPr lang="en-US" sz="1400" dirty="0"/>
          </a:p>
        </p:txBody>
      </p:sp>
      <p:sp>
        <p:nvSpPr>
          <p:cNvPr id="20" name="Shape 18"/>
          <p:cNvSpPr/>
          <p:nvPr/>
        </p:nvSpPr>
        <p:spPr>
          <a:xfrm>
            <a:off x="634127" y="5233154"/>
            <a:ext cx="13360718" cy="1089422"/>
          </a:xfrm>
          <a:prstGeom prst="rect">
            <a:avLst/>
          </a:prstGeom>
          <a:solidFill>
            <a:srgbClr val="FFFFFF">
              <a:alpha val="4000"/>
            </a:srgbClr>
          </a:solidFill>
          <a:ln/>
        </p:spPr>
        <p:txBody>
          <a:bodyPr/>
          <a:lstStyle/>
          <a:p>
            <a:endParaRPr lang="en-US"/>
          </a:p>
        </p:txBody>
      </p:sp>
      <p:sp>
        <p:nvSpPr>
          <p:cNvPr id="21" name="Text 19"/>
          <p:cNvSpPr/>
          <p:nvPr/>
        </p:nvSpPr>
        <p:spPr>
          <a:xfrm>
            <a:off x="814626" y="5348168"/>
            <a:ext cx="4091345" cy="286464"/>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Uncertainty Avoidance</a:t>
            </a:r>
            <a:endParaRPr lang="en-US" sz="1400" dirty="0"/>
          </a:p>
        </p:txBody>
      </p:sp>
      <p:sp>
        <p:nvSpPr>
          <p:cNvPr id="22" name="Text 20"/>
          <p:cNvSpPr/>
          <p:nvPr/>
        </p:nvSpPr>
        <p:spPr>
          <a:xfrm>
            <a:off x="5271492" y="5348168"/>
            <a:ext cx="4087535" cy="572929"/>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The degree to which a culture feels threatened by ambiguity and uncertainty.</a:t>
            </a:r>
            <a:endParaRPr lang="en-US" sz="1400" dirty="0"/>
          </a:p>
        </p:txBody>
      </p:sp>
      <p:sp>
        <p:nvSpPr>
          <p:cNvPr id="23" name="Text 21"/>
          <p:cNvSpPr/>
          <p:nvPr/>
        </p:nvSpPr>
        <p:spPr>
          <a:xfrm>
            <a:off x="9724549" y="5348168"/>
            <a:ext cx="4091345" cy="859393"/>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Cultures with high uncertainty avoidance tend to have strict rules and procedures to minimize risk.</a:t>
            </a:r>
            <a:endParaRPr lang="en-US" sz="1400" dirty="0"/>
          </a:p>
        </p:txBody>
      </p:sp>
      <p:sp>
        <p:nvSpPr>
          <p:cNvPr id="24" name="Shape 22"/>
          <p:cNvSpPr/>
          <p:nvPr/>
        </p:nvSpPr>
        <p:spPr>
          <a:xfrm>
            <a:off x="634127" y="6322576"/>
            <a:ext cx="13360718" cy="1375886"/>
          </a:xfrm>
          <a:prstGeom prst="rect">
            <a:avLst/>
          </a:prstGeom>
          <a:solidFill>
            <a:srgbClr val="000000">
              <a:alpha val="4000"/>
            </a:srgbClr>
          </a:solidFill>
          <a:ln/>
        </p:spPr>
        <p:txBody>
          <a:bodyPr/>
          <a:lstStyle/>
          <a:p>
            <a:endParaRPr lang="en-US"/>
          </a:p>
        </p:txBody>
      </p:sp>
      <p:sp>
        <p:nvSpPr>
          <p:cNvPr id="25" name="Text 23"/>
          <p:cNvSpPr/>
          <p:nvPr/>
        </p:nvSpPr>
        <p:spPr>
          <a:xfrm>
            <a:off x="814626" y="6437590"/>
            <a:ext cx="4091345" cy="572929"/>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Long-Term Orientation vs. Short-Term Orientation</a:t>
            </a:r>
            <a:endParaRPr lang="en-US" sz="1400" dirty="0"/>
          </a:p>
        </p:txBody>
      </p:sp>
      <p:sp>
        <p:nvSpPr>
          <p:cNvPr id="26" name="Text 24"/>
          <p:cNvSpPr/>
          <p:nvPr/>
        </p:nvSpPr>
        <p:spPr>
          <a:xfrm>
            <a:off x="5271492" y="6437590"/>
            <a:ext cx="4087535" cy="1145858"/>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The degree to which a culture focuses on long-term planning and delayed gratification vs. short-term gains and immediate satisfaction.</a:t>
            </a:r>
            <a:endParaRPr lang="en-US" sz="1400" dirty="0"/>
          </a:p>
        </p:txBody>
      </p:sp>
      <p:sp>
        <p:nvSpPr>
          <p:cNvPr id="27" name="Text 25"/>
          <p:cNvSpPr/>
          <p:nvPr/>
        </p:nvSpPr>
        <p:spPr>
          <a:xfrm>
            <a:off x="9724549" y="6437590"/>
            <a:ext cx="4091345" cy="1145858"/>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Long-term oriented cultures value perseverance and saving for the future, while short-term oriented cultures prioritize immediate results.</a:t>
            </a:r>
            <a:endParaRPr lang="en-US" sz="1400" dirty="0"/>
          </a:p>
        </p:txBody>
      </p:sp>
      <p:pic>
        <p:nvPicPr>
          <p:cNvPr id="28" name="Picture 27">
            <a:extLst>
              <a:ext uri="{FF2B5EF4-FFF2-40B4-BE49-F238E27FC236}">
                <a16:creationId xmlns:a16="http://schemas.microsoft.com/office/drawing/2014/main" id="{EBB9A370-AD58-FEBE-F0BA-C3F9AFC29D5C}"/>
              </a:ext>
            </a:extLst>
          </p:cNvPr>
          <p:cNvPicPr>
            <a:picLocks noChangeAspect="1"/>
          </p:cNvPicPr>
          <p:nvPr/>
        </p:nvPicPr>
        <p:blipFill>
          <a:blip r:embed="rId3"/>
          <a:stretch>
            <a:fillRect/>
          </a:stretch>
        </p:blipFill>
        <p:spPr>
          <a:xfrm>
            <a:off x="11525852" y="7781863"/>
            <a:ext cx="3019846" cy="4477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48665" y="588169"/>
            <a:ext cx="10354151" cy="668536"/>
          </a:xfrm>
          <a:prstGeom prst="rect">
            <a:avLst/>
          </a:prstGeom>
          <a:noFill/>
          <a:ln/>
        </p:spPr>
        <p:txBody>
          <a:bodyPr wrap="none" lIns="0" tIns="0" rIns="0" bIns="0" rtlCol="0" anchor="t"/>
          <a:lstStyle/>
          <a:p>
            <a:pPr marL="0" indent="0">
              <a:lnSpc>
                <a:spcPts val="5250"/>
              </a:lnSpc>
              <a:buNone/>
            </a:pPr>
            <a:r>
              <a:rPr lang="en-US" sz="4200" dirty="0">
                <a:solidFill>
                  <a:srgbClr val="F5F0F0"/>
                </a:solidFill>
                <a:latin typeface="Merriweather" pitchFamily="34" charset="0"/>
                <a:ea typeface="Merriweather" pitchFamily="34" charset="-122"/>
                <a:cs typeface="Merriweather" pitchFamily="34" charset="-120"/>
              </a:rPr>
              <a:t>International Business Ethics and HRM</a:t>
            </a:r>
            <a:endParaRPr lang="en-US" sz="4200" dirty="0"/>
          </a:p>
        </p:txBody>
      </p:sp>
      <p:pic>
        <p:nvPicPr>
          <p:cNvPr id="3" name="Image 0" descr="preencoded.png"/>
          <p:cNvPicPr>
            <a:picLocks noChangeAspect="1"/>
          </p:cNvPicPr>
          <p:nvPr/>
        </p:nvPicPr>
        <p:blipFill>
          <a:blip r:embed="rId3"/>
          <a:stretch>
            <a:fillRect/>
          </a:stretch>
        </p:blipFill>
        <p:spPr>
          <a:xfrm>
            <a:off x="748665" y="1684496"/>
            <a:ext cx="4377690" cy="855583"/>
          </a:xfrm>
          <a:prstGeom prst="rect">
            <a:avLst/>
          </a:prstGeom>
        </p:spPr>
      </p:pic>
      <p:sp>
        <p:nvSpPr>
          <p:cNvPr id="4" name="Text 1"/>
          <p:cNvSpPr/>
          <p:nvPr/>
        </p:nvSpPr>
        <p:spPr>
          <a:xfrm>
            <a:off x="962501" y="2860953"/>
            <a:ext cx="2673906" cy="334208"/>
          </a:xfrm>
          <a:prstGeom prst="rect">
            <a:avLst/>
          </a:prstGeom>
          <a:noFill/>
          <a:ln/>
        </p:spPr>
        <p:txBody>
          <a:bodyPr wrap="none" lIns="0" tIns="0" rIns="0" bIns="0" rtlCol="0" anchor="t"/>
          <a:lstStyle/>
          <a:p>
            <a:pPr marL="0" indent="0" algn="l">
              <a:lnSpc>
                <a:spcPts val="2600"/>
              </a:lnSpc>
              <a:buNone/>
            </a:pPr>
            <a:r>
              <a:rPr lang="en-US" sz="2100" dirty="0">
                <a:solidFill>
                  <a:srgbClr val="E2E6E9"/>
                </a:solidFill>
                <a:latin typeface="Merriweather" pitchFamily="34" charset="0"/>
                <a:ea typeface="Merriweather" pitchFamily="34" charset="-122"/>
                <a:cs typeface="Merriweather" pitchFamily="34" charset="-120"/>
              </a:rPr>
              <a:t>Ethical Dilemmas</a:t>
            </a:r>
            <a:endParaRPr lang="en-US" sz="2100" dirty="0"/>
          </a:p>
        </p:txBody>
      </p:sp>
      <p:sp>
        <p:nvSpPr>
          <p:cNvPr id="5" name="Text 2"/>
          <p:cNvSpPr/>
          <p:nvPr/>
        </p:nvSpPr>
        <p:spPr>
          <a:xfrm>
            <a:off x="962501" y="3323511"/>
            <a:ext cx="3950018" cy="4107656"/>
          </a:xfrm>
          <a:prstGeom prst="rect">
            <a:avLst/>
          </a:prstGeom>
          <a:noFill/>
          <a:ln/>
        </p:spPr>
        <p:txBody>
          <a:bodyPr wrap="square" lIns="0" tIns="0" rIns="0" bIns="0" rtlCol="0" anchor="t"/>
          <a:lstStyle/>
          <a:p>
            <a:pPr marL="0" indent="0" algn="l">
              <a:lnSpc>
                <a:spcPts val="2650"/>
              </a:lnSpc>
              <a:buNone/>
            </a:pPr>
            <a:r>
              <a:rPr lang="en-US" sz="1650" dirty="0">
                <a:solidFill>
                  <a:srgbClr val="E2E6E9"/>
                </a:solidFill>
                <a:latin typeface="Merriweather" pitchFamily="34" charset="0"/>
                <a:ea typeface="Merriweather" pitchFamily="34" charset="-122"/>
                <a:cs typeface="Merriweather" pitchFamily="34" charset="-120"/>
              </a:rPr>
              <a:t>International business ethics addresses the ethical challenges that arise in cross-cultural business transactions. These challenges include issues such as bribery, corruption, labor standards, environmental concerns, and cultural sensitivity. The increasing globalization of business means that companies must be aware of and navigate these ethical dilemmas effectively.</a:t>
            </a:r>
            <a:endParaRPr lang="en-US" sz="1650" dirty="0"/>
          </a:p>
        </p:txBody>
      </p:sp>
      <p:pic>
        <p:nvPicPr>
          <p:cNvPr id="6" name="Image 1" descr="preencoded.png"/>
          <p:cNvPicPr>
            <a:picLocks noChangeAspect="1"/>
          </p:cNvPicPr>
          <p:nvPr/>
        </p:nvPicPr>
        <p:blipFill>
          <a:blip r:embed="rId4"/>
          <a:stretch>
            <a:fillRect/>
          </a:stretch>
        </p:blipFill>
        <p:spPr>
          <a:xfrm>
            <a:off x="5126355" y="1684496"/>
            <a:ext cx="4377690" cy="855583"/>
          </a:xfrm>
          <a:prstGeom prst="rect">
            <a:avLst/>
          </a:prstGeom>
        </p:spPr>
      </p:pic>
      <p:sp>
        <p:nvSpPr>
          <p:cNvPr id="7" name="Text 3"/>
          <p:cNvSpPr/>
          <p:nvPr/>
        </p:nvSpPr>
        <p:spPr>
          <a:xfrm>
            <a:off x="5340191" y="2860953"/>
            <a:ext cx="2673906" cy="334208"/>
          </a:xfrm>
          <a:prstGeom prst="rect">
            <a:avLst/>
          </a:prstGeom>
          <a:noFill/>
          <a:ln/>
        </p:spPr>
        <p:txBody>
          <a:bodyPr wrap="none" lIns="0" tIns="0" rIns="0" bIns="0" rtlCol="0" anchor="t"/>
          <a:lstStyle/>
          <a:p>
            <a:pPr marL="0" indent="0" algn="l">
              <a:lnSpc>
                <a:spcPts val="2600"/>
              </a:lnSpc>
              <a:buNone/>
            </a:pPr>
            <a:r>
              <a:rPr lang="en-US" sz="2100" dirty="0">
                <a:solidFill>
                  <a:srgbClr val="E2E6E9"/>
                </a:solidFill>
                <a:latin typeface="Merriweather" pitchFamily="34" charset="0"/>
                <a:ea typeface="Merriweather" pitchFamily="34" charset="-122"/>
                <a:cs typeface="Merriweather" pitchFamily="34" charset="-120"/>
              </a:rPr>
              <a:t>Cultural Sensitivity</a:t>
            </a:r>
            <a:endParaRPr lang="en-US" sz="2100" dirty="0"/>
          </a:p>
        </p:txBody>
      </p:sp>
      <p:sp>
        <p:nvSpPr>
          <p:cNvPr id="8" name="Text 4"/>
          <p:cNvSpPr/>
          <p:nvPr/>
        </p:nvSpPr>
        <p:spPr>
          <a:xfrm>
            <a:off x="5340191" y="3323511"/>
            <a:ext cx="3950018" cy="3765352"/>
          </a:xfrm>
          <a:prstGeom prst="rect">
            <a:avLst/>
          </a:prstGeom>
          <a:noFill/>
          <a:ln/>
        </p:spPr>
        <p:txBody>
          <a:bodyPr wrap="square" lIns="0" tIns="0" rIns="0" bIns="0" rtlCol="0" anchor="t"/>
          <a:lstStyle/>
          <a:p>
            <a:pPr marL="0" indent="0" algn="l">
              <a:lnSpc>
                <a:spcPts val="2650"/>
              </a:lnSpc>
              <a:buNone/>
            </a:pPr>
            <a:r>
              <a:rPr lang="en-US" sz="1650" dirty="0">
                <a:solidFill>
                  <a:srgbClr val="E2E6E9"/>
                </a:solidFill>
                <a:latin typeface="Merriweather" pitchFamily="34" charset="0"/>
                <a:ea typeface="Merriweather" pitchFamily="34" charset="-122"/>
                <a:cs typeface="Merriweather" pitchFamily="34" charset="-120"/>
              </a:rPr>
              <a:t>HRM practices must be adapted to align with local cultural norms and values. This includes considerations such as communication styles, leadership approaches, performance evaluation methods, and employee motivation strategies. A culturally sensitive approach fosters positive relationships and enhances employee engagement and performance.</a:t>
            </a:r>
            <a:endParaRPr lang="en-US" sz="1650" dirty="0"/>
          </a:p>
        </p:txBody>
      </p:sp>
      <p:pic>
        <p:nvPicPr>
          <p:cNvPr id="9" name="Image 2" descr="preencoded.png"/>
          <p:cNvPicPr>
            <a:picLocks noChangeAspect="1"/>
          </p:cNvPicPr>
          <p:nvPr/>
        </p:nvPicPr>
        <p:blipFill>
          <a:blip r:embed="rId5"/>
          <a:stretch>
            <a:fillRect/>
          </a:stretch>
        </p:blipFill>
        <p:spPr>
          <a:xfrm>
            <a:off x="9504045" y="1684496"/>
            <a:ext cx="4377690" cy="855583"/>
          </a:xfrm>
          <a:prstGeom prst="rect">
            <a:avLst/>
          </a:prstGeom>
        </p:spPr>
      </p:pic>
      <p:sp>
        <p:nvSpPr>
          <p:cNvPr id="10" name="Text 5"/>
          <p:cNvSpPr/>
          <p:nvPr/>
        </p:nvSpPr>
        <p:spPr>
          <a:xfrm>
            <a:off x="9717881" y="2860953"/>
            <a:ext cx="3580209" cy="334208"/>
          </a:xfrm>
          <a:prstGeom prst="rect">
            <a:avLst/>
          </a:prstGeom>
          <a:noFill/>
          <a:ln/>
        </p:spPr>
        <p:txBody>
          <a:bodyPr wrap="none" lIns="0" tIns="0" rIns="0" bIns="0" rtlCol="0" anchor="t"/>
          <a:lstStyle/>
          <a:p>
            <a:pPr marL="0" indent="0" algn="l">
              <a:lnSpc>
                <a:spcPts val="2600"/>
              </a:lnSpc>
              <a:buNone/>
            </a:pPr>
            <a:r>
              <a:rPr lang="en-US" sz="2100" dirty="0">
                <a:solidFill>
                  <a:srgbClr val="E2E6E9"/>
                </a:solidFill>
                <a:latin typeface="Merriweather" pitchFamily="34" charset="0"/>
                <a:ea typeface="Merriweather" pitchFamily="34" charset="-122"/>
                <a:cs typeface="Merriweather" pitchFamily="34" charset="-120"/>
              </a:rPr>
              <a:t>Global Talent Management</a:t>
            </a:r>
            <a:endParaRPr lang="en-US" sz="2100" dirty="0"/>
          </a:p>
        </p:txBody>
      </p:sp>
      <p:sp>
        <p:nvSpPr>
          <p:cNvPr id="11" name="Text 6"/>
          <p:cNvSpPr/>
          <p:nvPr/>
        </p:nvSpPr>
        <p:spPr>
          <a:xfrm>
            <a:off x="9717881" y="3323511"/>
            <a:ext cx="3950018" cy="3423047"/>
          </a:xfrm>
          <a:prstGeom prst="rect">
            <a:avLst/>
          </a:prstGeom>
          <a:noFill/>
          <a:ln/>
        </p:spPr>
        <p:txBody>
          <a:bodyPr wrap="square" lIns="0" tIns="0" rIns="0" bIns="0" rtlCol="0" anchor="t"/>
          <a:lstStyle/>
          <a:p>
            <a:pPr marL="0" indent="0" algn="l">
              <a:lnSpc>
                <a:spcPts val="2650"/>
              </a:lnSpc>
              <a:buNone/>
            </a:pPr>
            <a:r>
              <a:rPr lang="en-US" sz="1650" dirty="0">
                <a:solidFill>
                  <a:srgbClr val="E2E6E9"/>
                </a:solidFill>
                <a:latin typeface="Merriweather" pitchFamily="34" charset="0"/>
                <a:ea typeface="Merriweather" pitchFamily="34" charset="-122"/>
                <a:cs typeface="Merriweather" pitchFamily="34" charset="-120"/>
              </a:rPr>
              <a:t>Attracting, developing, and retaining talent from diverse backgrounds requires a global mindset and a commitment to inclusivity. This involves understanding and respecting different cultural perspectives, promoting diversity and inclusion within the workplace, and providing opportunities for global mobility and development.</a:t>
            </a:r>
            <a:endParaRPr lang="en-US" sz="1650" dirty="0"/>
          </a:p>
        </p:txBody>
      </p:sp>
      <p:pic>
        <p:nvPicPr>
          <p:cNvPr id="12" name="Picture 11">
            <a:extLst>
              <a:ext uri="{FF2B5EF4-FFF2-40B4-BE49-F238E27FC236}">
                <a16:creationId xmlns:a16="http://schemas.microsoft.com/office/drawing/2014/main" id="{DE9BC7DC-88D2-3561-75CA-30D7B3AB6ADC}"/>
              </a:ext>
            </a:extLst>
          </p:cNvPr>
          <p:cNvPicPr>
            <a:picLocks noChangeAspect="1"/>
          </p:cNvPicPr>
          <p:nvPr/>
        </p:nvPicPr>
        <p:blipFill>
          <a:blip r:embed="rId6"/>
          <a:stretch>
            <a:fillRect/>
          </a:stretch>
        </p:blipFill>
        <p:spPr>
          <a:xfrm>
            <a:off x="11525852" y="7781863"/>
            <a:ext cx="3019846" cy="4477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0928" y="647700"/>
            <a:ext cx="10484525" cy="679371"/>
          </a:xfrm>
          <a:prstGeom prst="rect">
            <a:avLst/>
          </a:prstGeom>
          <a:noFill/>
          <a:ln/>
        </p:spPr>
        <p:txBody>
          <a:bodyPr wrap="none" lIns="0" tIns="0" rIns="0" bIns="0" rtlCol="0" anchor="t"/>
          <a:lstStyle/>
          <a:p>
            <a:pPr marL="0" indent="0">
              <a:lnSpc>
                <a:spcPts val="5350"/>
              </a:lnSpc>
              <a:buNone/>
            </a:pPr>
            <a:r>
              <a:rPr lang="en-US" sz="4250" dirty="0">
                <a:solidFill>
                  <a:srgbClr val="F5F0F0"/>
                </a:solidFill>
                <a:latin typeface="Merriweather" pitchFamily="34" charset="0"/>
                <a:ea typeface="Merriweather" pitchFamily="34" charset="-122"/>
                <a:cs typeface="Merriweather" pitchFamily="34" charset="-120"/>
              </a:rPr>
              <a:t>Research and Theoretical Development</a:t>
            </a:r>
            <a:endParaRPr lang="en-US" sz="4250" dirty="0"/>
          </a:p>
        </p:txBody>
      </p:sp>
      <p:sp>
        <p:nvSpPr>
          <p:cNvPr id="3" name="Shape 1"/>
          <p:cNvSpPr/>
          <p:nvPr/>
        </p:nvSpPr>
        <p:spPr>
          <a:xfrm>
            <a:off x="760928" y="2006441"/>
            <a:ext cx="489109" cy="489109"/>
          </a:xfrm>
          <a:prstGeom prst="roundRect">
            <a:avLst>
              <a:gd name="adj" fmla="val 18670"/>
            </a:avLst>
          </a:prstGeom>
          <a:solidFill>
            <a:srgbClr val="003180"/>
          </a:solidFill>
          <a:ln w="7620">
            <a:solidFill>
              <a:srgbClr val="194A99"/>
            </a:solidFill>
            <a:prstDash val="solid"/>
          </a:ln>
        </p:spPr>
        <p:txBody>
          <a:bodyPr/>
          <a:lstStyle/>
          <a:p>
            <a:endParaRPr lang="en-US"/>
          </a:p>
        </p:txBody>
      </p:sp>
      <p:sp>
        <p:nvSpPr>
          <p:cNvPr id="4" name="Text 2"/>
          <p:cNvSpPr/>
          <p:nvPr/>
        </p:nvSpPr>
        <p:spPr>
          <a:xfrm>
            <a:off x="933688" y="2087880"/>
            <a:ext cx="143589" cy="326112"/>
          </a:xfrm>
          <a:prstGeom prst="rect">
            <a:avLst/>
          </a:prstGeom>
          <a:noFill/>
          <a:ln/>
        </p:spPr>
        <p:txBody>
          <a:bodyPr wrap="none" lIns="0" tIns="0" rIns="0" bIns="0" rtlCol="0" anchor="t"/>
          <a:lstStyle/>
          <a:p>
            <a:pPr marL="0" indent="0" algn="ctr">
              <a:lnSpc>
                <a:spcPts val="2550"/>
              </a:lnSpc>
              <a:buNone/>
            </a:pPr>
            <a:r>
              <a:rPr lang="en-US" sz="2550" dirty="0">
                <a:solidFill>
                  <a:srgbClr val="E2E6E9"/>
                </a:solidFill>
                <a:latin typeface="Merriweather" pitchFamily="34" charset="0"/>
                <a:ea typeface="Merriweather" pitchFamily="34" charset="-122"/>
                <a:cs typeface="Merriweather" pitchFamily="34" charset="-120"/>
              </a:rPr>
              <a:t>1</a:t>
            </a:r>
            <a:endParaRPr lang="en-US" sz="2550" dirty="0"/>
          </a:p>
        </p:txBody>
      </p:sp>
      <p:sp>
        <p:nvSpPr>
          <p:cNvPr id="5" name="Text 3"/>
          <p:cNvSpPr/>
          <p:nvPr/>
        </p:nvSpPr>
        <p:spPr>
          <a:xfrm>
            <a:off x="1467445" y="2006441"/>
            <a:ext cx="3836789" cy="339685"/>
          </a:xfrm>
          <a:prstGeom prst="rect">
            <a:avLst/>
          </a:prstGeom>
          <a:noFill/>
          <a:ln/>
        </p:spPr>
        <p:txBody>
          <a:bodyPr wrap="none" lIns="0" tIns="0" rIns="0" bIns="0" rtlCol="0" anchor="t"/>
          <a:lstStyle/>
          <a:p>
            <a:pPr marL="0" indent="0">
              <a:lnSpc>
                <a:spcPts val="2650"/>
              </a:lnSpc>
              <a:buNone/>
            </a:pPr>
            <a:r>
              <a:rPr lang="en-US" sz="2100" dirty="0">
                <a:solidFill>
                  <a:srgbClr val="E2E6E9"/>
                </a:solidFill>
                <a:latin typeface="Merriweather" pitchFamily="34" charset="0"/>
                <a:ea typeface="Merriweather" pitchFamily="34" charset="-122"/>
                <a:cs typeface="Merriweather" pitchFamily="34" charset="-120"/>
              </a:rPr>
              <a:t>Cross-Cultural Comparisons</a:t>
            </a:r>
            <a:endParaRPr lang="en-US" sz="2100" dirty="0"/>
          </a:p>
        </p:txBody>
      </p:sp>
      <p:sp>
        <p:nvSpPr>
          <p:cNvPr id="6" name="Text 4"/>
          <p:cNvSpPr/>
          <p:nvPr/>
        </p:nvSpPr>
        <p:spPr>
          <a:xfrm>
            <a:off x="1467445" y="2476500"/>
            <a:ext cx="5739051" cy="1738908"/>
          </a:xfrm>
          <a:prstGeom prst="rect">
            <a:avLst/>
          </a:prstGeom>
          <a:noFill/>
          <a:ln/>
        </p:spPr>
        <p:txBody>
          <a:bodyPr wrap="square" lIns="0" tIns="0" rIns="0" bIns="0" rtlCol="0" anchor="t"/>
          <a:lstStyle/>
          <a:p>
            <a:pPr marL="0" indent="0">
              <a:lnSpc>
                <a:spcPts val="2700"/>
              </a:lnSpc>
              <a:buNone/>
            </a:pPr>
            <a:r>
              <a:rPr lang="en-US" sz="1700" dirty="0">
                <a:solidFill>
                  <a:srgbClr val="E2E6E9"/>
                </a:solidFill>
                <a:latin typeface="Merriweather" pitchFamily="34" charset="0"/>
                <a:ea typeface="Merriweather" pitchFamily="34" charset="-122"/>
                <a:cs typeface="Merriweather" pitchFamily="34" charset="-120"/>
              </a:rPr>
              <a:t>Research in this area often involves cross-cultural comparisons to understand how cultural dimensions influence various organizational processes, such as leadership styles, decision-making, and communication patterns.</a:t>
            </a:r>
            <a:endParaRPr lang="en-US" sz="1700" dirty="0"/>
          </a:p>
        </p:txBody>
      </p:sp>
      <p:sp>
        <p:nvSpPr>
          <p:cNvPr id="7" name="Shape 5"/>
          <p:cNvSpPr/>
          <p:nvPr/>
        </p:nvSpPr>
        <p:spPr>
          <a:xfrm>
            <a:off x="7423904" y="2006441"/>
            <a:ext cx="489109" cy="489109"/>
          </a:xfrm>
          <a:prstGeom prst="roundRect">
            <a:avLst>
              <a:gd name="adj" fmla="val 18670"/>
            </a:avLst>
          </a:prstGeom>
          <a:solidFill>
            <a:srgbClr val="003180"/>
          </a:solidFill>
          <a:ln w="7620">
            <a:solidFill>
              <a:srgbClr val="194A99"/>
            </a:solidFill>
            <a:prstDash val="solid"/>
          </a:ln>
        </p:spPr>
        <p:txBody>
          <a:bodyPr/>
          <a:lstStyle/>
          <a:p>
            <a:endParaRPr lang="en-US"/>
          </a:p>
        </p:txBody>
      </p:sp>
      <p:sp>
        <p:nvSpPr>
          <p:cNvPr id="8" name="Text 6"/>
          <p:cNvSpPr/>
          <p:nvPr/>
        </p:nvSpPr>
        <p:spPr>
          <a:xfrm>
            <a:off x="7570946" y="2087880"/>
            <a:ext cx="195024" cy="326112"/>
          </a:xfrm>
          <a:prstGeom prst="rect">
            <a:avLst/>
          </a:prstGeom>
          <a:noFill/>
          <a:ln/>
        </p:spPr>
        <p:txBody>
          <a:bodyPr wrap="none" lIns="0" tIns="0" rIns="0" bIns="0" rtlCol="0" anchor="t"/>
          <a:lstStyle/>
          <a:p>
            <a:pPr marL="0" indent="0" algn="ctr">
              <a:lnSpc>
                <a:spcPts val="2550"/>
              </a:lnSpc>
              <a:buNone/>
            </a:pPr>
            <a:r>
              <a:rPr lang="en-US" sz="2550" dirty="0">
                <a:solidFill>
                  <a:srgbClr val="E2E6E9"/>
                </a:solidFill>
                <a:latin typeface="Merriweather" pitchFamily="34" charset="0"/>
                <a:ea typeface="Merriweather" pitchFamily="34" charset="-122"/>
                <a:cs typeface="Merriweather" pitchFamily="34" charset="-120"/>
              </a:rPr>
              <a:t>2</a:t>
            </a:r>
            <a:endParaRPr lang="en-US" sz="2550" dirty="0"/>
          </a:p>
        </p:txBody>
      </p:sp>
      <p:sp>
        <p:nvSpPr>
          <p:cNvPr id="9" name="Text 7"/>
          <p:cNvSpPr/>
          <p:nvPr/>
        </p:nvSpPr>
        <p:spPr>
          <a:xfrm>
            <a:off x="8130421" y="2006441"/>
            <a:ext cx="2753797" cy="339685"/>
          </a:xfrm>
          <a:prstGeom prst="rect">
            <a:avLst/>
          </a:prstGeom>
          <a:noFill/>
          <a:ln/>
        </p:spPr>
        <p:txBody>
          <a:bodyPr wrap="none" lIns="0" tIns="0" rIns="0" bIns="0" rtlCol="0" anchor="t"/>
          <a:lstStyle/>
          <a:p>
            <a:pPr marL="0" indent="0">
              <a:lnSpc>
                <a:spcPts val="2650"/>
              </a:lnSpc>
              <a:buNone/>
            </a:pPr>
            <a:r>
              <a:rPr lang="en-US" sz="2100" dirty="0">
                <a:solidFill>
                  <a:srgbClr val="E2E6E9"/>
                </a:solidFill>
                <a:latin typeface="Merriweather" pitchFamily="34" charset="0"/>
                <a:ea typeface="Merriweather" pitchFamily="34" charset="-122"/>
                <a:cs typeface="Merriweather" pitchFamily="34" charset="-120"/>
              </a:rPr>
              <a:t>Cultural Intelligence</a:t>
            </a:r>
            <a:endParaRPr lang="en-US" sz="2100" dirty="0"/>
          </a:p>
        </p:txBody>
      </p:sp>
      <p:sp>
        <p:nvSpPr>
          <p:cNvPr id="10" name="Text 8"/>
          <p:cNvSpPr/>
          <p:nvPr/>
        </p:nvSpPr>
        <p:spPr>
          <a:xfrm>
            <a:off x="8130421" y="2476500"/>
            <a:ext cx="5739051" cy="1738908"/>
          </a:xfrm>
          <a:prstGeom prst="rect">
            <a:avLst/>
          </a:prstGeom>
          <a:noFill/>
          <a:ln/>
        </p:spPr>
        <p:txBody>
          <a:bodyPr wrap="square" lIns="0" tIns="0" rIns="0" bIns="0" rtlCol="0" anchor="t"/>
          <a:lstStyle/>
          <a:p>
            <a:pPr marL="0" indent="0">
              <a:lnSpc>
                <a:spcPts val="2700"/>
              </a:lnSpc>
              <a:buNone/>
            </a:pPr>
            <a:r>
              <a:rPr lang="en-US" sz="1700" dirty="0">
                <a:solidFill>
                  <a:srgbClr val="E2E6E9"/>
                </a:solidFill>
                <a:latin typeface="Merriweather" pitchFamily="34" charset="0"/>
                <a:ea typeface="Merriweather" pitchFamily="34" charset="-122"/>
                <a:cs typeface="Merriweather" pitchFamily="34" charset="-120"/>
              </a:rPr>
              <a:t>Researchers have explored the concept of cultural intelligence, which refers to an individual's ability to understand and adapt to different cultures. This intelligence is crucial for success in a globalized business environment.</a:t>
            </a:r>
            <a:endParaRPr lang="en-US" sz="1700" dirty="0"/>
          </a:p>
        </p:txBody>
      </p:sp>
      <p:sp>
        <p:nvSpPr>
          <p:cNvPr id="11" name="Shape 9"/>
          <p:cNvSpPr/>
          <p:nvPr/>
        </p:nvSpPr>
        <p:spPr>
          <a:xfrm>
            <a:off x="760928" y="4677370"/>
            <a:ext cx="489109" cy="489109"/>
          </a:xfrm>
          <a:prstGeom prst="roundRect">
            <a:avLst>
              <a:gd name="adj" fmla="val 18670"/>
            </a:avLst>
          </a:prstGeom>
          <a:solidFill>
            <a:srgbClr val="003180"/>
          </a:solidFill>
          <a:ln w="7620">
            <a:solidFill>
              <a:srgbClr val="194A99"/>
            </a:solidFill>
            <a:prstDash val="solid"/>
          </a:ln>
        </p:spPr>
        <p:txBody>
          <a:bodyPr/>
          <a:lstStyle/>
          <a:p>
            <a:endParaRPr lang="en-US"/>
          </a:p>
        </p:txBody>
      </p:sp>
      <p:sp>
        <p:nvSpPr>
          <p:cNvPr id="12" name="Text 10"/>
          <p:cNvSpPr/>
          <p:nvPr/>
        </p:nvSpPr>
        <p:spPr>
          <a:xfrm>
            <a:off x="914162" y="4758809"/>
            <a:ext cx="182642" cy="326112"/>
          </a:xfrm>
          <a:prstGeom prst="rect">
            <a:avLst/>
          </a:prstGeom>
          <a:noFill/>
          <a:ln/>
        </p:spPr>
        <p:txBody>
          <a:bodyPr wrap="none" lIns="0" tIns="0" rIns="0" bIns="0" rtlCol="0" anchor="t"/>
          <a:lstStyle/>
          <a:p>
            <a:pPr marL="0" indent="0" algn="ctr">
              <a:lnSpc>
                <a:spcPts val="2550"/>
              </a:lnSpc>
              <a:buNone/>
            </a:pPr>
            <a:r>
              <a:rPr lang="en-US" sz="2550" dirty="0">
                <a:solidFill>
                  <a:srgbClr val="E2E6E9"/>
                </a:solidFill>
                <a:latin typeface="Merriweather" pitchFamily="34" charset="0"/>
                <a:ea typeface="Merriweather" pitchFamily="34" charset="-122"/>
                <a:cs typeface="Merriweather" pitchFamily="34" charset="-120"/>
              </a:rPr>
              <a:t>3</a:t>
            </a:r>
            <a:endParaRPr lang="en-US" sz="2550" dirty="0"/>
          </a:p>
        </p:txBody>
      </p:sp>
      <p:sp>
        <p:nvSpPr>
          <p:cNvPr id="13" name="Text 11"/>
          <p:cNvSpPr/>
          <p:nvPr/>
        </p:nvSpPr>
        <p:spPr>
          <a:xfrm>
            <a:off x="1467445" y="4677370"/>
            <a:ext cx="2717721" cy="339685"/>
          </a:xfrm>
          <a:prstGeom prst="rect">
            <a:avLst/>
          </a:prstGeom>
          <a:noFill/>
          <a:ln/>
        </p:spPr>
        <p:txBody>
          <a:bodyPr wrap="none" lIns="0" tIns="0" rIns="0" bIns="0" rtlCol="0" anchor="t"/>
          <a:lstStyle/>
          <a:p>
            <a:pPr marL="0" indent="0">
              <a:lnSpc>
                <a:spcPts val="2650"/>
              </a:lnSpc>
              <a:buNone/>
            </a:pPr>
            <a:r>
              <a:rPr lang="en-US" sz="2100" dirty="0">
                <a:solidFill>
                  <a:srgbClr val="E2E6E9"/>
                </a:solidFill>
                <a:latin typeface="Merriweather" pitchFamily="34" charset="0"/>
                <a:ea typeface="Merriweather" pitchFamily="34" charset="-122"/>
                <a:cs typeface="Merriweather" pitchFamily="34" charset="-120"/>
              </a:rPr>
              <a:t>Cultural Adaptation</a:t>
            </a:r>
            <a:endParaRPr lang="en-US" sz="2100" dirty="0"/>
          </a:p>
        </p:txBody>
      </p:sp>
      <p:sp>
        <p:nvSpPr>
          <p:cNvPr id="14" name="Text 12"/>
          <p:cNvSpPr/>
          <p:nvPr/>
        </p:nvSpPr>
        <p:spPr>
          <a:xfrm>
            <a:off x="1467445" y="5147429"/>
            <a:ext cx="5739051" cy="2086689"/>
          </a:xfrm>
          <a:prstGeom prst="rect">
            <a:avLst/>
          </a:prstGeom>
          <a:noFill/>
          <a:ln/>
        </p:spPr>
        <p:txBody>
          <a:bodyPr wrap="square" lIns="0" tIns="0" rIns="0" bIns="0" rtlCol="0" anchor="t"/>
          <a:lstStyle/>
          <a:p>
            <a:pPr marL="0" indent="0">
              <a:lnSpc>
                <a:spcPts val="2700"/>
              </a:lnSpc>
              <a:buNone/>
            </a:pPr>
            <a:r>
              <a:rPr lang="en-US" sz="1700" dirty="0">
                <a:solidFill>
                  <a:srgbClr val="E2E6E9"/>
                </a:solidFill>
                <a:latin typeface="Merriweather" pitchFamily="34" charset="0"/>
                <a:ea typeface="Merriweather" pitchFamily="34" charset="-122"/>
                <a:cs typeface="Merriweather" pitchFamily="34" charset="-120"/>
              </a:rPr>
              <a:t>Research on cultural adaptation investigates how individuals and organizations adjust to new cultural contexts. This includes understanding the challenges and strategies involved in navigating cultural differences and fostering successful intercultural collaboration.</a:t>
            </a:r>
            <a:endParaRPr lang="en-US" sz="1700" dirty="0"/>
          </a:p>
        </p:txBody>
      </p:sp>
      <p:sp>
        <p:nvSpPr>
          <p:cNvPr id="15" name="Shape 13"/>
          <p:cNvSpPr/>
          <p:nvPr/>
        </p:nvSpPr>
        <p:spPr>
          <a:xfrm>
            <a:off x="7423904" y="4677370"/>
            <a:ext cx="489109" cy="489109"/>
          </a:xfrm>
          <a:prstGeom prst="roundRect">
            <a:avLst>
              <a:gd name="adj" fmla="val 18670"/>
            </a:avLst>
          </a:prstGeom>
          <a:solidFill>
            <a:srgbClr val="003180"/>
          </a:solidFill>
          <a:ln w="7620">
            <a:solidFill>
              <a:srgbClr val="194A99"/>
            </a:solidFill>
            <a:prstDash val="solid"/>
          </a:ln>
        </p:spPr>
        <p:txBody>
          <a:bodyPr/>
          <a:lstStyle/>
          <a:p>
            <a:endParaRPr lang="en-US"/>
          </a:p>
        </p:txBody>
      </p:sp>
      <p:sp>
        <p:nvSpPr>
          <p:cNvPr id="16" name="Text 14"/>
          <p:cNvSpPr/>
          <p:nvPr/>
        </p:nvSpPr>
        <p:spPr>
          <a:xfrm>
            <a:off x="7563445" y="4758809"/>
            <a:ext cx="210026" cy="326112"/>
          </a:xfrm>
          <a:prstGeom prst="rect">
            <a:avLst/>
          </a:prstGeom>
          <a:noFill/>
          <a:ln/>
        </p:spPr>
        <p:txBody>
          <a:bodyPr wrap="none" lIns="0" tIns="0" rIns="0" bIns="0" rtlCol="0" anchor="t"/>
          <a:lstStyle/>
          <a:p>
            <a:pPr marL="0" indent="0" algn="ctr">
              <a:lnSpc>
                <a:spcPts val="2550"/>
              </a:lnSpc>
              <a:buNone/>
            </a:pPr>
            <a:r>
              <a:rPr lang="en-US" sz="2550" dirty="0">
                <a:solidFill>
                  <a:srgbClr val="E2E6E9"/>
                </a:solidFill>
                <a:latin typeface="Merriweather" pitchFamily="34" charset="0"/>
                <a:ea typeface="Merriweather" pitchFamily="34" charset="-122"/>
                <a:cs typeface="Merriweather" pitchFamily="34" charset="-120"/>
              </a:rPr>
              <a:t>4</a:t>
            </a:r>
            <a:endParaRPr lang="en-US" sz="2550" dirty="0"/>
          </a:p>
        </p:txBody>
      </p:sp>
      <p:sp>
        <p:nvSpPr>
          <p:cNvPr id="17" name="Text 15"/>
          <p:cNvSpPr/>
          <p:nvPr/>
        </p:nvSpPr>
        <p:spPr>
          <a:xfrm>
            <a:off x="8130421" y="4677370"/>
            <a:ext cx="3651766" cy="339685"/>
          </a:xfrm>
          <a:prstGeom prst="rect">
            <a:avLst/>
          </a:prstGeom>
          <a:noFill/>
          <a:ln/>
        </p:spPr>
        <p:txBody>
          <a:bodyPr wrap="none" lIns="0" tIns="0" rIns="0" bIns="0" rtlCol="0" anchor="t"/>
          <a:lstStyle/>
          <a:p>
            <a:pPr marL="0" indent="0">
              <a:lnSpc>
                <a:spcPts val="2650"/>
              </a:lnSpc>
              <a:buNone/>
            </a:pPr>
            <a:r>
              <a:rPr lang="en-US" sz="2100" dirty="0">
                <a:solidFill>
                  <a:srgbClr val="E2E6E9"/>
                </a:solidFill>
                <a:latin typeface="Merriweather" pitchFamily="34" charset="0"/>
                <a:ea typeface="Merriweather" pitchFamily="34" charset="-122"/>
                <a:cs typeface="Merriweather" pitchFamily="34" charset="-120"/>
              </a:rPr>
              <a:t>Globalization and Diversity</a:t>
            </a:r>
            <a:endParaRPr lang="en-US" sz="2100" dirty="0"/>
          </a:p>
        </p:txBody>
      </p:sp>
      <p:sp>
        <p:nvSpPr>
          <p:cNvPr id="18" name="Text 16"/>
          <p:cNvSpPr/>
          <p:nvPr/>
        </p:nvSpPr>
        <p:spPr>
          <a:xfrm>
            <a:off x="8130421" y="5147429"/>
            <a:ext cx="5739051" cy="2434471"/>
          </a:xfrm>
          <a:prstGeom prst="rect">
            <a:avLst/>
          </a:prstGeom>
          <a:noFill/>
          <a:ln/>
        </p:spPr>
        <p:txBody>
          <a:bodyPr wrap="square" lIns="0" tIns="0" rIns="0" bIns="0" rtlCol="0" anchor="t"/>
          <a:lstStyle/>
          <a:p>
            <a:pPr marL="0" indent="0">
              <a:lnSpc>
                <a:spcPts val="2700"/>
              </a:lnSpc>
              <a:buNone/>
            </a:pPr>
            <a:r>
              <a:rPr lang="en-US" sz="1700" dirty="0">
                <a:solidFill>
                  <a:srgbClr val="E2E6E9"/>
                </a:solidFill>
                <a:latin typeface="Merriweather" pitchFamily="34" charset="0"/>
                <a:ea typeface="Merriweather" pitchFamily="34" charset="-122"/>
                <a:cs typeface="Merriweather" pitchFamily="34" charset="-120"/>
              </a:rPr>
              <a:t>The increasing globalization of business and the growing diversity of workforces have led to a greater emphasis on understanding cultural dimensions and their impact on organizational performance. This research explores how cultural factors influence organizational strategy, innovation, and talent management.</a:t>
            </a:r>
            <a:endParaRPr lang="en-US" sz="1700" dirty="0"/>
          </a:p>
        </p:txBody>
      </p:sp>
      <p:pic>
        <p:nvPicPr>
          <p:cNvPr id="19" name="Picture 18">
            <a:extLst>
              <a:ext uri="{FF2B5EF4-FFF2-40B4-BE49-F238E27FC236}">
                <a16:creationId xmlns:a16="http://schemas.microsoft.com/office/drawing/2014/main" id="{41FDC755-567E-58EA-9BE9-0CCC23D02E1E}"/>
              </a:ext>
            </a:extLst>
          </p:cNvPr>
          <p:cNvPicPr>
            <a:picLocks noChangeAspect="1"/>
          </p:cNvPicPr>
          <p:nvPr/>
        </p:nvPicPr>
        <p:blipFill>
          <a:blip r:embed="rId3"/>
          <a:stretch>
            <a:fillRect/>
          </a:stretch>
        </p:blipFill>
        <p:spPr>
          <a:xfrm>
            <a:off x="11525852" y="7781863"/>
            <a:ext cx="3019846" cy="4477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790</Words>
  <Application>Microsoft Office PowerPoint</Application>
  <PresentationFormat>Custom</PresentationFormat>
  <Paragraphs>66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Merriweather</vt:lpstr>
      <vt:lpstr>Aharoni</vt:lpstr>
      <vt:lpstr>Merriweather Bold</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2024-11-14T07:51:14Z</dcterms:created>
  <dcterms:modified xsi:type="dcterms:W3CDTF">2024-11-29T08:27:06Z</dcterms:modified>
</cp:coreProperties>
</file>