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62" r:id="rId2"/>
    <p:sldId id="256" r:id="rId3"/>
    <p:sldId id="257" r:id="rId4"/>
    <p:sldId id="258" r:id="rId5"/>
    <p:sldId id="259" r:id="rId6"/>
    <p:sldId id="260" r:id="rId7"/>
    <p:sldId id="261" r:id="rId8"/>
  </p:sldIdLst>
  <p:sldSz cx="14630400" cy="8229600"/>
  <p:notesSz cx="8229600" cy="14630400"/>
  <p:embeddedFontLst>
    <p:embeddedFont>
      <p:font typeface="Aharoni" panose="02010803020104030203" pitchFamily="2" charset="-79"/>
      <p:bold r:id="rId10"/>
    </p:embeddedFont>
    <p:embeddedFont>
      <p:font typeface="Arial Black" panose="020B0A04020102020204" pitchFamily="34" charset="0"/>
      <p:bold r:id="rId11"/>
    </p:embeddedFont>
    <p:embeddedFont>
      <p:font typeface="Quattrocento" panose="020F0502020204030204" pitchFamily="18" charset="0"/>
      <p:regular r:id="rId12"/>
      <p:bold r:id="rId13"/>
    </p:embeddedFont>
    <p:embeddedFont>
      <p:font typeface="Quattrocento Bold" panose="02020802030000000404" pitchFamily="18"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572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C4241"/>
          </a:solidFill>
          <a:ln/>
        </p:spPr>
      </p:sp>
      <p:sp>
        <p:nvSpPr>
          <p:cNvPr id="3" name="Shape 1"/>
          <p:cNvSpPr/>
          <p:nvPr/>
        </p:nvSpPr>
        <p:spPr>
          <a:xfrm>
            <a:off x="0" y="0"/>
            <a:ext cx="14630400" cy="8229600"/>
          </a:xfrm>
          <a:prstGeom prst="rect">
            <a:avLst/>
          </a:prstGeom>
          <a:solidFill>
            <a:srgbClr val="123332"/>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8196485"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Global Human Resource Management</a:t>
            </a:r>
          </a:p>
          <a:p>
            <a:r>
              <a:rPr lang="en-US" sz="2200" b="1" dirty="0">
                <a:solidFill>
                  <a:srgbClr val="FF0000"/>
                </a:solidFill>
                <a:latin typeface="Arial Black" pitchFamily="34" charset="0"/>
                <a:cs typeface="Aharoni" pitchFamily="2" charset="-79"/>
              </a:rPr>
              <a:t>Course Code : 22HRM4EC5</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657599" y="4742481"/>
            <a:ext cx="7315200" cy="954107"/>
          </a:xfrm>
          <a:prstGeom prst="rect">
            <a:avLst/>
          </a:prstGeom>
        </p:spPr>
        <p:txBody>
          <a:bodyPr>
            <a:spAutoFit/>
          </a:bodyPr>
          <a:lstStyle/>
          <a:p>
            <a:pPr algn="ctr"/>
            <a:r>
              <a:rPr lang="en-US" sz="2800" b="1" dirty="0">
                <a:solidFill>
                  <a:srgbClr val="7030A0"/>
                </a:solidFill>
                <a:latin typeface="Arial Black" pitchFamily="34" charset="0"/>
              </a:rPr>
              <a:t> Unit-IV</a:t>
            </a:r>
          </a:p>
          <a:p>
            <a:pPr algn="ctr"/>
            <a:r>
              <a:rPr lang="en-US" sz="2800" b="1" dirty="0">
                <a:solidFill>
                  <a:srgbClr val="7030A0"/>
                </a:solidFill>
                <a:latin typeface="Arial Black" pitchFamily="34" charset="0"/>
              </a:rPr>
              <a:t>International Employment Process</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30458" y="550635"/>
            <a:ext cx="7531179" cy="3740944"/>
          </a:xfrm>
          <a:prstGeom prst="rect">
            <a:avLst/>
          </a:prstGeom>
          <a:noFill/>
          <a:ln/>
        </p:spPr>
        <p:txBody>
          <a:bodyPr wrap="square" lIns="0" tIns="0" rIns="0" bIns="0" rtlCol="0" anchor="t"/>
          <a:lstStyle/>
          <a:p>
            <a:pPr marL="0" indent="0">
              <a:lnSpc>
                <a:spcPts val="7350"/>
              </a:lnSpc>
              <a:buNone/>
            </a:pPr>
            <a:endParaRPr lang="en-US" sz="5850" dirty="0">
              <a:solidFill>
                <a:srgbClr val="FFD9BE"/>
              </a:solidFill>
              <a:latin typeface="Quattrocento" pitchFamily="34" charset="0"/>
              <a:ea typeface="Quattrocento" pitchFamily="34" charset="-122"/>
              <a:cs typeface="Quattrocento" pitchFamily="34" charset="-120"/>
            </a:endParaRPr>
          </a:p>
          <a:p>
            <a:pPr marL="0" indent="0">
              <a:lnSpc>
                <a:spcPts val="7350"/>
              </a:lnSpc>
              <a:buNone/>
            </a:pPr>
            <a:r>
              <a:rPr lang="en-US" sz="5850" dirty="0">
                <a:solidFill>
                  <a:srgbClr val="FFD9BE"/>
                </a:solidFill>
                <a:latin typeface="Quattrocento" pitchFamily="34" charset="0"/>
                <a:ea typeface="Quattrocento" pitchFamily="34" charset="-122"/>
                <a:cs typeface="Quattrocento" pitchFamily="34" charset="-120"/>
              </a:rPr>
              <a:t>International Employment</a:t>
            </a:r>
          </a:p>
          <a:p>
            <a:pPr marL="0" indent="0">
              <a:lnSpc>
                <a:spcPts val="7350"/>
              </a:lnSpc>
              <a:buNone/>
            </a:pPr>
            <a:r>
              <a:rPr lang="en-US" sz="5850" dirty="0">
                <a:solidFill>
                  <a:srgbClr val="FFD9BE"/>
                </a:solidFill>
                <a:latin typeface="Quattrocento" pitchFamily="34" charset="0"/>
                <a:ea typeface="Quattrocento" pitchFamily="34" charset="-122"/>
                <a:cs typeface="Quattrocento" pitchFamily="34" charset="-120"/>
              </a:rPr>
              <a:t>Process</a:t>
            </a:r>
            <a:endParaRPr lang="en-US" sz="5850" dirty="0"/>
          </a:p>
        </p:txBody>
      </p:sp>
      <p:sp>
        <p:nvSpPr>
          <p:cNvPr id="4" name="Text 1"/>
          <p:cNvSpPr/>
          <p:nvPr/>
        </p:nvSpPr>
        <p:spPr>
          <a:xfrm>
            <a:off x="6292810" y="4720947"/>
            <a:ext cx="7531179" cy="2211705"/>
          </a:xfrm>
          <a:prstGeom prst="rect">
            <a:avLst/>
          </a:prstGeom>
          <a:noFill/>
          <a:ln/>
        </p:spPr>
        <p:txBody>
          <a:bodyPr wrap="square" lIns="0" tIns="0" rIns="0" bIns="0" rtlCol="0" anchor="t"/>
          <a:lstStyle/>
          <a:p>
            <a:pPr marL="0" indent="0">
              <a:lnSpc>
                <a:spcPts val="2900"/>
              </a:lnSpc>
              <a:buNone/>
            </a:pPr>
            <a:r>
              <a:rPr lang="en-US" sz="1800" dirty="0">
                <a:solidFill>
                  <a:srgbClr val="F9EEE7"/>
                </a:solidFill>
                <a:latin typeface="Quattrocento" pitchFamily="34" charset="0"/>
                <a:ea typeface="Quattrocento" pitchFamily="34" charset="-122"/>
                <a:cs typeface="Quattrocento" pitchFamily="34" charset="-120"/>
              </a:rPr>
              <a:t>International employment encompasses the complex processes and considerations involved in hiring, managing, and relocating employees across borders. This presentation delves into the multifaceted aspects of repatriation, exploring the unique challenges and opportunities associated with returning employees to their home countries after an international assignment.</a:t>
            </a:r>
            <a:endParaRPr lang="en-US" sz="1800" dirty="0"/>
          </a:p>
        </p:txBody>
      </p:sp>
      <p:sp>
        <p:nvSpPr>
          <p:cNvPr id="5" name="Shape 2"/>
          <p:cNvSpPr/>
          <p:nvPr/>
        </p:nvSpPr>
        <p:spPr>
          <a:xfrm>
            <a:off x="6292810" y="7209115"/>
            <a:ext cx="368618" cy="368618"/>
          </a:xfrm>
          <a:prstGeom prst="roundRect">
            <a:avLst>
              <a:gd name="adj" fmla="val 24803687"/>
            </a:avLst>
          </a:prstGeom>
          <a:noFill/>
          <a:ln w="7620">
            <a:solidFill>
              <a:srgbClr val="FFFFFF"/>
            </a:solidFill>
            <a:prstDash val="solid"/>
          </a:ln>
        </p:spPr>
        <p:txBody>
          <a:bodyPr/>
          <a:lstStyle/>
          <a:p>
            <a:endParaRPr lang="en-US"/>
          </a:p>
        </p:txBody>
      </p:sp>
      <p:pic>
        <p:nvPicPr>
          <p:cNvPr id="6" name="Image 1" descr="preencoded.png"/>
          <p:cNvPicPr>
            <a:picLocks noChangeAspect="1"/>
          </p:cNvPicPr>
          <p:nvPr/>
        </p:nvPicPr>
        <p:blipFill>
          <a:blip r:embed="rId4"/>
          <a:stretch>
            <a:fillRect/>
          </a:stretch>
        </p:blipFill>
        <p:spPr>
          <a:xfrm>
            <a:off x="6300430" y="7216735"/>
            <a:ext cx="353378" cy="353378"/>
          </a:xfrm>
          <a:prstGeom prst="rect">
            <a:avLst/>
          </a:prstGeom>
        </p:spPr>
      </p:pic>
      <p:sp>
        <p:nvSpPr>
          <p:cNvPr id="7" name="Text 3"/>
          <p:cNvSpPr/>
          <p:nvPr/>
        </p:nvSpPr>
        <p:spPr>
          <a:xfrm>
            <a:off x="6776561" y="7191851"/>
            <a:ext cx="2070259" cy="403146"/>
          </a:xfrm>
          <a:prstGeom prst="rect">
            <a:avLst/>
          </a:prstGeom>
          <a:noFill/>
          <a:ln/>
        </p:spPr>
        <p:txBody>
          <a:bodyPr wrap="none" lIns="0" tIns="0" rIns="0" bIns="0" rtlCol="0" anchor="t"/>
          <a:lstStyle/>
          <a:p>
            <a:pPr marL="0" indent="0" algn="l">
              <a:lnSpc>
                <a:spcPts val="3150"/>
              </a:lnSpc>
              <a:buNone/>
            </a:pPr>
            <a:r>
              <a:rPr lang="en-US" sz="2250" b="1" dirty="0">
                <a:solidFill>
                  <a:srgbClr val="F9EEE7"/>
                </a:solidFill>
                <a:latin typeface="Quattrocento Bold" pitchFamily="34" charset="0"/>
                <a:ea typeface="Quattrocento Bold" pitchFamily="34" charset="-122"/>
                <a:cs typeface="Quattrocento Bold" pitchFamily="34" charset="-120"/>
              </a:rPr>
              <a:t>by Presentation</a:t>
            </a:r>
            <a:endParaRPr lang="en-US" sz="2250" dirty="0"/>
          </a:p>
        </p:txBody>
      </p:sp>
      <p:pic>
        <p:nvPicPr>
          <p:cNvPr id="9" name="Picture 8">
            <a:extLst>
              <a:ext uri="{FF2B5EF4-FFF2-40B4-BE49-F238E27FC236}">
                <a16:creationId xmlns:a16="http://schemas.microsoft.com/office/drawing/2014/main" id="{B50AC2AC-DD55-DAFD-498C-15C431D7205D}"/>
              </a:ext>
            </a:extLst>
          </p:cNvPr>
          <p:cNvPicPr>
            <a:picLocks noChangeAspect="1"/>
          </p:cNvPicPr>
          <p:nvPr/>
        </p:nvPicPr>
        <p:blipFill>
          <a:blip r:embed="rId5"/>
          <a:stretch>
            <a:fillRect/>
          </a:stretch>
        </p:blipFill>
        <p:spPr>
          <a:xfrm>
            <a:off x="6274711" y="7174318"/>
            <a:ext cx="2572109" cy="438211"/>
          </a:xfrm>
          <a:prstGeom prst="rect">
            <a:avLst/>
          </a:prstGeom>
        </p:spPr>
      </p:pic>
      <p:pic>
        <p:nvPicPr>
          <p:cNvPr id="11" name="Picture 10">
            <a:extLst>
              <a:ext uri="{FF2B5EF4-FFF2-40B4-BE49-F238E27FC236}">
                <a16:creationId xmlns:a16="http://schemas.microsoft.com/office/drawing/2014/main" id="{1E423C1E-6A19-F986-CE82-F2D8635C1001}"/>
              </a:ext>
            </a:extLst>
          </p:cNvPr>
          <p:cNvPicPr>
            <a:picLocks noChangeAspect="1"/>
          </p:cNvPicPr>
          <p:nvPr/>
        </p:nvPicPr>
        <p:blipFill>
          <a:blip r:embed="rId5"/>
          <a:stretch>
            <a:fillRect/>
          </a:stretch>
        </p:blipFill>
        <p:spPr>
          <a:xfrm>
            <a:off x="12058291" y="7791389"/>
            <a:ext cx="2572109" cy="4382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41985" y="643414"/>
            <a:ext cx="4820603" cy="539472"/>
          </a:xfrm>
          <a:prstGeom prst="rect">
            <a:avLst/>
          </a:prstGeom>
          <a:noFill/>
          <a:ln/>
        </p:spPr>
        <p:txBody>
          <a:bodyPr wrap="none" lIns="0" tIns="0" rIns="0" bIns="0" rtlCol="0" anchor="t"/>
          <a:lstStyle/>
          <a:p>
            <a:pPr marL="0" indent="0">
              <a:lnSpc>
                <a:spcPts val="4200"/>
              </a:lnSpc>
              <a:buNone/>
            </a:pPr>
            <a:r>
              <a:rPr lang="en-US" sz="3350" dirty="0">
                <a:solidFill>
                  <a:srgbClr val="FFD9BE"/>
                </a:solidFill>
                <a:latin typeface="Quattrocento" pitchFamily="34" charset="0"/>
                <a:ea typeface="Quattrocento" pitchFamily="34" charset="-122"/>
                <a:cs typeface="Quattrocento" pitchFamily="34" charset="-120"/>
              </a:rPr>
              <a:t>The Repatriation Process</a:t>
            </a:r>
            <a:endParaRPr lang="en-US" sz="3350" dirty="0"/>
          </a:p>
        </p:txBody>
      </p:sp>
      <p:sp>
        <p:nvSpPr>
          <p:cNvPr id="4" name="Shape 1"/>
          <p:cNvSpPr/>
          <p:nvPr/>
        </p:nvSpPr>
        <p:spPr>
          <a:xfrm>
            <a:off x="905589" y="1457920"/>
            <a:ext cx="22860" cy="6128147"/>
          </a:xfrm>
          <a:prstGeom prst="roundRect">
            <a:avLst>
              <a:gd name="adj" fmla="val 120364"/>
            </a:avLst>
          </a:prstGeom>
          <a:solidFill>
            <a:srgbClr val="4A6B6A"/>
          </a:solidFill>
          <a:ln/>
        </p:spPr>
        <p:txBody>
          <a:bodyPr/>
          <a:lstStyle/>
          <a:p>
            <a:endParaRPr lang="en-US"/>
          </a:p>
        </p:txBody>
      </p:sp>
      <p:sp>
        <p:nvSpPr>
          <p:cNvPr id="5" name="Shape 2"/>
          <p:cNvSpPr/>
          <p:nvPr/>
        </p:nvSpPr>
        <p:spPr>
          <a:xfrm>
            <a:off x="1100495" y="1859161"/>
            <a:ext cx="641985" cy="22860"/>
          </a:xfrm>
          <a:prstGeom prst="roundRect">
            <a:avLst>
              <a:gd name="adj" fmla="val 120364"/>
            </a:avLst>
          </a:prstGeom>
          <a:solidFill>
            <a:srgbClr val="4A6B6A"/>
          </a:solidFill>
          <a:ln/>
        </p:spPr>
        <p:txBody>
          <a:bodyPr/>
          <a:lstStyle/>
          <a:p>
            <a:endParaRPr lang="en-US"/>
          </a:p>
        </p:txBody>
      </p:sp>
      <p:sp>
        <p:nvSpPr>
          <p:cNvPr id="6" name="Shape 3"/>
          <p:cNvSpPr/>
          <p:nvPr/>
        </p:nvSpPr>
        <p:spPr>
          <a:xfrm>
            <a:off x="710684" y="1664256"/>
            <a:ext cx="412671" cy="412671"/>
          </a:xfrm>
          <a:prstGeom prst="roundRect">
            <a:avLst>
              <a:gd name="adj" fmla="val 6668"/>
            </a:avLst>
          </a:prstGeom>
          <a:solidFill>
            <a:srgbClr val="315251"/>
          </a:solidFill>
          <a:ln/>
        </p:spPr>
        <p:txBody>
          <a:bodyPr/>
          <a:lstStyle/>
          <a:p>
            <a:endParaRPr lang="en-US"/>
          </a:p>
        </p:txBody>
      </p:sp>
      <p:sp>
        <p:nvSpPr>
          <p:cNvPr id="7" name="Text 4"/>
          <p:cNvSpPr/>
          <p:nvPr/>
        </p:nvSpPr>
        <p:spPr>
          <a:xfrm>
            <a:off x="871180" y="1741051"/>
            <a:ext cx="91678" cy="258961"/>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1</a:t>
            </a:r>
            <a:endParaRPr lang="en-US" sz="2000" dirty="0"/>
          </a:p>
        </p:txBody>
      </p:sp>
      <p:sp>
        <p:nvSpPr>
          <p:cNvPr id="8" name="Text 5"/>
          <p:cNvSpPr/>
          <p:nvPr/>
        </p:nvSpPr>
        <p:spPr>
          <a:xfrm>
            <a:off x="1925836" y="1641277"/>
            <a:ext cx="2308265" cy="269796"/>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Pre-Departure Planning</a:t>
            </a:r>
            <a:endParaRPr lang="en-US" sz="1650" dirty="0"/>
          </a:p>
        </p:txBody>
      </p:sp>
      <p:sp>
        <p:nvSpPr>
          <p:cNvPr id="9" name="Text 6"/>
          <p:cNvSpPr/>
          <p:nvPr/>
        </p:nvSpPr>
        <p:spPr>
          <a:xfrm>
            <a:off x="1925836" y="2021086"/>
            <a:ext cx="6576179" cy="1173956"/>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This crucial phase involves assessing the employee's needs and expectations, preparing them for the cultural transition, and outlining a clear return plan. Effective communication, career development guidance, and financial planning are essential components.</a:t>
            </a:r>
            <a:endParaRPr lang="en-US" sz="1400" dirty="0"/>
          </a:p>
        </p:txBody>
      </p:sp>
      <p:sp>
        <p:nvSpPr>
          <p:cNvPr id="10" name="Shape 7"/>
          <p:cNvSpPr/>
          <p:nvPr/>
        </p:nvSpPr>
        <p:spPr>
          <a:xfrm>
            <a:off x="1100495" y="3962995"/>
            <a:ext cx="641985" cy="22860"/>
          </a:xfrm>
          <a:prstGeom prst="roundRect">
            <a:avLst>
              <a:gd name="adj" fmla="val 120364"/>
            </a:avLst>
          </a:prstGeom>
          <a:solidFill>
            <a:srgbClr val="4A6B6A"/>
          </a:solidFill>
          <a:ln/>
        </p:spPr>
        <p:txBody>
          <a:bodyPr/>
          <a:lstStyle/>
          <a:p>
            <a:endParaRPr lang="en-US"/>
          </a:p>
        </p:txBody>
      </p:sp>
      <p:sp>
        <p:nvSpPr>
          <p:cNvPr id="11" name="Shape 8"/>
          <p:cNvSpPr/>
          <p:nvPr/>
        </p:nvSpPr>
        <p:spPr>
          <a:xfrm>
            <a:off x="710684" y="3768090"/>
            <a:ext cx="412671" cy="412671"/>
          </a:xfrm>
          <a:prstGeom prst="roundRect">
            <a:avLst>
              <a:gd name="adj" fmla="val 6668"/>
            </a:avLst>
          </a:prstGeom>
          <a:solidFill>
            <a:srgbClr val="315251"/>
          </a:solidFill>
          <a:ln/>
        </p:spPr>
        <p:txBody>
          <a:bodyPr/>
          <a:lstStyle/>
          <a:p>
            <a:endParaRPr lang="en-US"/>
          </a:p>
        </p:txBody>
      </p:sp>
      <p:sp>
        <p:nvSpPr>
          <p:cNvPr id="12" name="Text 9"/>
          <p:cNvSpPr/>
          <p:nvPr/>
        </p:nvSpPr>
        <p:spPr>
          <a:xfrm>
            <a:off x="847606" y="3844885"/>
            <a:ext cx="138827" cy="258961"/>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2</a:t>
            </a:r>
            <a:endParaRPr lang="en-US" sz="2000" dirty="0"/>
          </a:p>
        </p:txBody>
      </p:sp>
      <p:sp>
        <p:nvSpPr>
          <p:cNvPr id="13" name="Text 10"/>
          <p:cNvSpPr/>
          <p:nvPr/>
        </p:nvSpPr>
        <p:spPr>
          <a:xfrm>
            <a:off x="1925836" y="3745111"/>
            <a:ext cx="3445431" cy="269796"/>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Repatriation Arrival and Integration</a:t>
            </a:r>
            <a:endParaRPr lang="en-US" sz="1650" dirty="0"/>
          </a:p>
        </p:txBody>
      </p:sp>
      <p:sp>
        <p:nvSpPr>
          <p:cNvPr id="14" name="Text 11"/>
          <p:cNvSpPr/>
          <p:nvPr/>
        </p:nvSpPr>
        <p:spPr>
          <a:xfrm>
            <a:off x="1925836" y="4124920"/>
            <a:ext cx="6576179" cy="1173956"/>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Upon arrival, employees need support in settling back into their home country, including housing, logistics, and cultural re-adjustment. Organizations can offer practical assistance and facilitate connections with family, friends, and professional networks.</a:t>
            </a:r>
            <a:endParaRPr lang="en-US" sz="1400" dirty="0"/>
          </a:p>
        </p:txBody>
      </p:sp>
      <p:sp>
        <p:nvSpPr>
          <p:cNvPr id="15" name="Shape 12"/>
          <p:cNvSpPr/>
          <p:nvPr/>
        </p:nvSpPr>
        <p:spPr>
          <a:xfrm>
            <a:off x="1100495" y="6066830"/>
            <a:ext cx="641985" cy="22860"/>
          </a:xfrm>
          <a:prstGeom prst="roundRect">
            <a:avLst>
              <a:gd name="adj" fmla="val 120364"/>
            </a:avLst>
          </a:prstGeom>
          <a:solidFill>
            <a:srgbClr val="4A6B6A"/>
          </a:solidFill>
          <a:ln/>
        </p:spPr>
        <p:txBody>
          <a:bodyPr/>
          <a:lstStyle/>
          <a:p>
            <a:endParaRPr lang="en-US"/>
          </a:p>
        </p:txBody>
      </p:sp>
      <p:sp>
        <p:nvSpPr>
          <p:cNvPr id="16" name="Shape 13"/>
          <p:cNvSpPr/>
          <p:nvPr/>
        </p:nvSpPr>
        <p:spPr>
          <a:xfrm>
            <a:off x="710684" y="5871924"/>
            <a:ext cx="412671" cy="412671"/>
          </a:xfrm>
          <a:prstGeom prst="roundRect">
            <a:avLst>
              <a:gd name="adj" fmla="val 6668"/>
            </a:avLst>
          </a:prstGeom>
          <a:solidFill>
            <a:srgbClr val="315251"/>
          </a:solidFill>
          <a:ln/>
        </p:spPr>
        <p:txBody>
          <a:bodyPr/>
          <a:lstStyle/>
          <a:p>
            <a:endParaRPr lang="en-US"/>
          </a:p>
        </p:txBody>
      </p:sp>
      <p:sp>
        <p:nvSpPr>
          <p:cNvPr id="17" name="Text 14"/>
          <p:cNvSpPr/>
          <p:nvPr/>
        </p:nvSpPr>
        <p:spPr>
          <a:xfrm>
            <a:off x="846534" y="5948720"/>
            <a:ext cx="140851" cy="258961"/>
          </a:xfrm>
          <a:prstGeom prst="rect">
            <a:avLst/>
          </a:prstGeom>
          <a:noFill/>
          <a:ln/>
        </p:spPr>
        <p:txBody>
          <a:bodyPr wrap="none" lIns="0" tIns="0" rIns="0" bIns="0" rtlCol="0" anchor="t"/>
          <a:lstStyle/>
          <a:p>
            <a:pPr marL="0" indent="0" algn="ctr">
              <a:lnSpc>
                <a:spcPts val="2000"/>
              </a:lnSpc>
              <a:buNone/>
            </a:pPr>
            <a:r>
              <a:rPr lang="en-US" sz="2000" dirty="0">
                <a:solidFill>
                  <a:srgbClr val="F9EEE7"/>
                </a:solidFill>
                <a:latin typeface="Quattrocento" pitchFamily="34" charset="0"/>
                <a:ea typeface="Quattrocento" pitchFamily="34" charset="-122"/>
                <a:cs typeface="Quattrocento" pitchFamily="34" charset="-120"/>
              </a:rPr>
              <a:t>3</a:t>
            </a:r>
            <a:endParaRPr lang="en-US" sz="2000" dirty="0"/>
          </a:p>
        </p:txBody>
      </p:sp>
      <p:sp>
        <p:nvSpPr>
          <p:cNvPr id="18" name="Text 15"/>
          <p:cNvSpPr/>
          <p:nvPr/>
        </p:nvSpPr>
        <p:spPr>
          <a:xfrm>
            <a:off x="1925836" y="5848945"/>
            <a:ext cx="2541865" cy="269796"/>
          </a:xfrm>
          <a:prstGeom prst="rect">
            <a:avLst/>
          </a:prstGeom>
          <a:noFill/>
          <a:ln/>
        </p:spPr>
        <p:txBody>
          <a:bodyPr wrap="none" lIns="0" tIns="0" rIns="0" bIns="0" rtlCol="0" anchor="t"/>
          <a:lstStyle/>
          <a:p>
            <a:pPr marL="0" indent="0" algn="l">
              <a:lnSpc>
                <a:spcPts val="2100"/>
              </a:lnSpc>
              <a:buNone/>
            </a:pPr>
            <a:r>
              <a:rPr lang="en-US" sz="1650" dirty="0">
                <a:solidFill>
                  <a:srgbClr val="F9EEE7"/>
                </a:solidFill>
                <a:latin typeface="Quattrocento" pitchFamily="34" charset="0"/>
                <a:ea typeface="Quattrocento" pitchFamily="34" charset="-122"/>
                <a:cs typeface="Quattrocento" pitchFamily="34" charset="-120"/>
              </a:rPr>
              <a:t>Post-Repatriation Support</a:t>
            </a:r>
            <a:endParaRPr lang="en-US" sz="1650" dirty="0"/>
          </a:p>
        </p:txBody>
      </p:sp>
      <p:sp>
        <p:nvSpPr>
          <p:cNvPr id="19" name="Text 16"/>
          <p:cNvSpPr/>
          <p:nvPr/>
        </p:nvSpPr>
        <p:spPr>
          <a:xfrm>
            <a:off x="1925836" y="6228755"/>
            <a:ext cx="6576179" cy="1173956"/>
          </a:xfrm>
          <a:prstGeom prst="rect">
            <a:avLst/>
          </a:prstGeom>
          <a:noFill/>
          <a:ln/>
        </p:spPr>
        <p:txBody>
          <a:bodyPr wrap="square" lIns="0" tIns="0" rIns="0" bIns="0" rtlCol="0" anchor="t"/>
          <a:lstStyle/>
          <a:p>
            <a:pPr marL="0" indent="0" algn="l">
              <a:lnSpc>
                <a:spcPts val="2300"/>
              </a:lnSpc>
              <a:buNone/>
            </a:pPr>
            <a:r>
              <a:rPr lang="en-US" sz="1400" dirty="0">
                <a:solidFill>
                  <a:srgbClr val="F9EEE7"/>
                </a:solidFill>
                <a:latin typeface="Quattrocento" pitchFamily="34" charset="0"/>
                <a:ea typeface="Quattrocento" pitchFamily="34" charset="-122"/>
                <a:cs typeface="Quattrocento" pitchFamily="34" charset="-120"/>
              </a:rPr>
              <a:t>Continued support is critical in the months following repatriation. This includes addressing any challenges faced during the transition, assisting with career development, and ensuring a smooth re-integration into the workforce. Organizations can provide mentoring, coaching, and networking opportunities.</a:t>
            </a:r>
            <a:endParaRPr lang="en-US" sz="1400" dirty="0"/>
          </a:p>
        </p:txBody>
      </p:sp>
      <p:pic>
        <p:nvPicPr>
          <p:cNvPr id="21" name="Picture 20">
            <a:extLst>
              <a:ext uri="{FF2B5EF4-FFF2-40B4-BE49-F238E27FC236}">
                <a16:creationId xmlns:a16="http://schemas.microsoft.com/office/drawing/2014/main" id="{F5E89F0A-5658-AB37-9AF4-65B7EB19FC21}"/>
              </a:ext>
            </a:extLst>
          </p:cNvPr>
          <p:cNvPicPr>
            <a:picLocks noChangeAspect="1"/>
          </p:cNvPicPr>
          <p:nvPr/>
        </p:nvPicPr>
        <p:blipFill>
          <a:blip r:embed="rId3"/>
          <a:stretch>
            <a:fillRect/>
          </a:stretch>
        </p:blipFill>
        <p:spPr>
          <a:xfrm>
            <a:off x="8534400" y="1777912"/>
            <a:ext cx="6096000" cy="4572000"/>
          </a:xfrm>
          <a:prstGeom prst="rect">
            <a:avLst/>
          </a:prstGeom>
        </p:spPr>
      </p:pic>
      <p:pic>
        <p:nvPicPr>
          <p:cNvPr id="23" name="Picture 22">
            <a:extLst>
              <a:ext uri="{FF2B5EF4-FFF2-40B4-BE49-F238E27FC236}">
                <a16:creationId xmlns:a16="http://schemas.microsoft.com/office/drawing/2014/main" id="{D09D0F82-88C4-E819-A13C-4039569C8321}"/>
              </a:ext>
            </a:extLst>
          </p:cNvPr>
          <p:cNvPicPr>
            <a:picLocks noChangeAspect="1"/>
          </p:cNvPicPr>
          <p:nvPr/>
        </p:nvPicPr>
        <p:blipFill>
          <a:blip r:embed="rId4"/>
          <a:stretch>
            <a:fillRect/>
          </a:stretch>
        </p:blipFill>
        <p:spPr>
          <a:xfrm>
            <a:off x="12686822" y="7781863"/>
            <a:ext cx="1857634" cy="4477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77954" y="965954"/>
            <a:ext cx="7635716" cy="653772"/>
          </a:xfrm>
          <a:prstGeom prst="rect">
            <a:avLst/>
          </a:prstGeom>
          <a:noFill/>
          <a:ln/>
        </p:spPr>
        <p:txBody>
          <a:bodyPr wrap="none" lIns="0" tIns="0" rIns="0" bIns="0" rtlCol="0" anchor="t"/>
          <a:lstStyle/>
          <a:p>
            <a:pPr marL="0" indent="0">
              <a:lnSpc>
                <a:spcPts val="5100"/>
              </a:lnSpc>
              <a:buNone/>
            </a:pPr>
            <a:r>
              <a:rPr lang="en-US" sz="4100" dirty="0">
                <a:solidFill>
                  <a:srgbClr val="FFD9BE"/>
                </a:solidFill>
                <a:latin typeface="Quattrocento" pitchFamily="34" charset="0"/>
                <a:ea typeface="Quattrocento" pitchFamily="34" charset="-122"/>
                <a:cs typeface="Quattrocento" pitchFamily="34" charset="-120"/>
              </a:rPr>
              <a:t>Individual Reactions to Re-entry</a:t>
            </a:r>
            <a:endParaRPr lang="en-US" sz="4100" dirty="0"/>
          </a:p>
        </p:txBody>
      </p:sp>
      <p:sp>
        <p:nvSpPr>
          <p:cNvPr id="3" name="Shape 1"/>
          <p:cNvSpPr/>
          <p:nvPr/>
        </p:nvSpPr>
        <p:spPr>
          <a:xfrm>
            <a:off x="777954" y="2314337"/>
            <a:ext cx="500063" cy="500063"/>
          </a:xfrm>
          <a:prstGeom prst="roundRect">
            <a:avLst>
              <a:gd name="adj" fmla="val 6668"/>
            </a:avLst>
          </a:prstGeom>
          <a:solidFill>
            <a:srgbClr val="315251"/>
          </a:solidFill>
          <a:ln/>
        </p:spPr>
        <p:txBody>
          <a:bodyPr/>
          <a:lstStyle/>
          <a:p>
            <a:endParaRPr lang="en-US"/>
          </a:p>
        </p:txBody>
      </p:sp>
      <p:sp>
        <p:nvSpPr>
          <p:cNvPr id="4" name="Text 2"/>
          <p:cNvSpPr/>
          <p:nvPr/>
        </p:nvSpPr>
        <p:spPr>
          <a:xfrm>
            <a:off x="972383" y="2407444"/>
            <a:ext cx="111085" cy="313849"/>
          </a:xfrm>
          <a:prstGeom prst="rect">
            <a:avLst/>
          </a:prstGeom>
          <a:noFill/>
          <a:ln/>
        </p:spPr>
        <p:txBody>
          <a:bodyPr wrap="none" lIns="0" tIns="0" rIns="0" bIns="0" rtlCol="0" anchor="t"/>
          <a:lstStyle/>
          <a:p>
            <a:pPr marL="0" indent="0" algn="ctr">
              <a:lnSpc>
                <a:spcPts val="2450"/>
              </a:lnSpc>
              <a:buNone/>
            </a:pPr>
            <a:r>
              <a:rPr lang="en-US" sz="2450" dirty="0">
                <a:solidFill>
                  <a:srgbClr val="F9EEE7"/>
                </a:solidFill>
                <a:latin typeface="Quattrocento" pitchFamily="34" charset="0"/>
                <a:ea typeface="Quattrocento" pitchFamily="34" charset="-122"/>
                <a:cs typeface="Quattrocento" pitchFamily="34" charset="-120"/>
              </a:rPr>
              <a:t>1</a:t>
            </a:r>
            <a:endParaRPr lang="en-US" sz="2450" dirty="0"/>
          </a:p>
        </p:txBody>
      </p:sp>
      <p:sp>
        <p:nvSpPr>
          <p:cNvPr id="5" name="Text 3"/>
          <p:cNvSpPr/>
          <p:nvPr/>
        </p:nvSpPr>
        <p:spPr>
          <a:xfrm>
            <a:off x="1500307" y="2314337"/>
            <a:ext cx="2615208" cy="326946"/>
          </a:xfrm>
          <a:prstGeom prst="rect">
            <a:avLst/>
          </a:prstGeom>
          <a:noFill/>
          <a:ln/>
        </p:spPr>
        <p:txBody>
          <a:bodyPr wrap="none" lIns="0" tIns="0" rIns="0" bIns="0" rtlCol="0" anchor="t"/>
          <a:lstStyle/>
          <a:p>
            <a:pPr marL="0" indent="0">
              <a:lnSpc>
                <a:spcPts val="2550"/>
              </a:lnSpc>
              <a:buNone/>
            </a:pPr>
            <a:r>
              <a:rPr lang="en-US" sz="2050" dirty="0">
                <a:solidFill>
                  <a:srgbClr val="F9EEE7"/>
                </a:solidFill>
                <a:latin typeface="Quattrocento" pitchFamily="34" charset="0"/>
                <a:ea typeface="Quattrocento" pitchFamily="34" charset="-122"/>
                <a:cs typeface="Quattrocento" pitchFamily="34" charset="-120"/>
              </a:rPr>
              <a:t>Cultural Shock</a:t>
            </a:r>
            <a:endParaRPr lang="en-US" sz="2050" dirty="0"/>
          </a:p>
        </p:txBody>
      </p:sp>
      <p:sp>
        <p:nvSpPr>
          <p:cNvPr id="6" name="Text 4"/>
          <p:cNvSpPr/>
          <p:nvPr/>
        </p:nvSpPr>
        <p:spPr>
          <a:xfrm>
            <a:off x="1500307" y="2774633"/>
            <a:ext cx="5703808" cy="1778198"/>
          </a:xfrm>
          <a:prstGeom prst="rect">
            <a:avLst/>
          </a:prstGeom>
          <a:noFill/>
          <a:ln/>
        </p:spPr>
        <p:txBody>
          <a:bodyPr wrap="square" lIns="0" tIns="0" rIns="0" bIns="0" rtlCol="0" anchor="t"/>
          <a:lstStyle/>
          <a:p>
            <a:pPr marL="0" indent="0">
              <a:lnSpc>
                <a:spcPts val="2800"/>
              </a:lnSpc>
              <a:buNone/>
            </a:pPr>
            <a:r>
              <a:rPr lang="en-US" sz="1750" dirty="0">
                <a:solidFill>
                  <a:srgbClr val="F9EEE7"/>
                </a:solidFill>
                <a:latin typeface="Quattrocento" pitchFamily="34" charset="0"/>
                <a:ea typeface="Quattrocento" pitchFamily="34" charset="-122"/>
                <a:cs typeface="Quattrocento" pitchFamily="34" charset="-120"/>
              </a:rPr>
              <a:t>Individuals may experience reverse culture shock, facing challenges in adapting to their home country's customs, values, and norms. They may find it difficult to relate to familiar social interactions and re-establish their personal identities.</a:t>
            </a:r>
            <a:endParaRPr lang="en-US" sz="1750" dirty="0"/>
          </a:p>
        </p:txBody>
      </p:sp>
      <p:sp>
        <p:nvSpPr>
          <p:cNvPr id="7" name="Shape 5"/>
          <p:cNvSpPr/>
          <p:nvPr/>
        </p:nvSpPr>
        <p:spPr>
          <a:xfrm>
            <a:off x="7426404" y="2314337"/>
            <a:ext cx="500063" cy="500063"/>
          </a:xfrm>
          <a:prstGeom prst="roundRect">
            <a:avLst>
              <a:gd name="adj" fmla="val 6668"/>
            </a:avLst>
          </a:prstGeom>
          <a:solidFill>
            <a:srgbClr val="315251"/>
          </a:solidFill>
          <a:ln/>
        </p:spPr>
        <p:txBody>
          <a:bodyPr/>
          <a:lstStyle/>
          <a:p>
            <a:endParaRPr lang="en-US"/>
          </a:p>
        </p:txBody>
      </p:sp>
      <p:sp>
        <p:nvSpPr>
          <p:cNvPr id="8" name="Text 6"/>
          <p:cNvSpPr/>
          <p:nvPr/>
        </p:nvSpPr>
        <p:spPr>
          <a:xfrm>
            <a:off x="7592258" y="2407444"/>
            <a:ext cx="168235" cy="313849"/>
          </a:xfrm>
          <a:prstGeom prst="rect">
            <a:avLst/>
          </a:prstGeom>
          <a:noFill/>
          <a:ln/>
        </p:spPr>
        <p:txBody>
          <a:bodyPr wrap="none" lIns="0" tIns="0" rIns="0" bIns="0" rtlCol="0" anchor="t"/>
          <a:lstStyle/>
          <a:p>
            <a:pPr marL="0" indent="0" algn="ctr">
              <a:lnSpc>
                <a:spcPts val="2450"/>
              </a:lnSpc>
              <a:buNone/>
            </a:pPr>
            <a:r>
              <a:rPr lang="en-US" sz="2450" dirty="0">
                <a:solidFill>
                  <a:srgbClr val="F9EEE7"/>
                </a:solidFill>
                <a:latin typeface="Quattrocento" pitchFamily="34" charset="0"/>
                <a:ea typeface="Quattrocento" pitchFamily="34" charset="-122"/>
                <a:cs typeface="Quattrocento" pitchFamily="34" charset="-120"/>
              </a:rPr>
              <a:t>2</a:t>
            </a:r>
            <a:endParaRPr lang="en-US" sz="2450" dirty="0"/>
          </a:p>
        </p:txBody>
      </p:sp>
      <p:sp>
        <p:nvSpPr>
          <p:cNvPr id="9" name="Text 7"/>
          <p:cNvSpPr/>
          <p:nvPr/>
        </p:nvSpPr>
        <p:spPr>
          <a:xfrm>
            <a:off x="8148757" y="2314337"/>
            <a:ext cx="2615208" cy="326946"/>
          </a:xfrm>
          <a:prstGeom prst="rect">
            <a:avLst/>
          </a:prstGeom>
          <a:noFill/>
          <a:ln/>
        </p:spPr>
        <p:txBody>
          <a:bodyPr wrap="none" lIns="0" tIns="0" rIns="0" bIns="0" rtlCol="0" anchor="t"/>
          <a:lstStyle/>
          <a:p>
            <a:pPr marL="0" indent="0">
              <a:lnSpc>
                <a:spcPts val="2550"/>
              </a:lnSpc>
              <a:buNone/>
            </a:pPr>
            <a:r>
              <a:rPr lang="en-US" sz="2050" dirty="0">
                <a:solidFill>
                  <a:srgbClr val="F9EEE7"/>
                </a:solidFill>
                <a:latin typeface="Quattrocento" pitchFamily="34" charset="0"/>
                <a:ea typeface="Quattrocento" pitchFamily="34" charset="-122"/>
                <a:cs typeface="Quattrocento" pitchFamily="34" charset="-120"/>
              </a:rPr>
              <a:t>Career Adjustments</a:t>
            </a:r>
            <a:endParaRPr lang="en-US" sz="2050" dirty="0"/>
          </a:p>
        </p:txBody>
      </p:sp>
      <p:sp>
        <p:nvSpPr>
          <p:cNvPr id="10" name="Text 8"/>
          <p:cNvSpPr/>
          <p:nvPr/>
        </p:nvSpPr>
        <p:spPr>
          <a:xfrm>
            <a:off x="8148757" y="2774633"/>
            <a:ext cx="5703808" cy="1422559"/>
          </a:xfrm>
          <a:prstGeom prst="rect">
            <a:avLst/>
          </a:prstGeom>
          <a:noFill/>
          <a:ln/>
        </p:spPr>
        <p:txBody>
          <a:bodyPr wrap="square" lIns="0" tIns="0" rIns="0" bIns="0" rtlCol="0" anchor="t"/>
          <a:lstStyle/>
          <a:p>
            <a:pPr marL="0" indent="0">
              <a:lnSpc>
                <a:spcPts val="2800"/>
              </a:lnSpc>
              <a:buNone/>
            </a:pPr>
            <a:r>
              <a:rPr lang="en-US" sz="1750" dirty="0">
                <a:solidFill>
                  <a:srgbClr val="F9EEE7"/>
                </a:solidFill>
                <a:latin typeface="Quattrocento" pitchFamily="34" charset="0"/>
                <a:ea typeface="Quattrocento" pitchFamily="34" charset="-122"/>
                <a:cs typeface="Quattrocento" pitchFamily="34" charset="-120"/>
              </a:rPr>
              <a:t>Returning employees may face challenges in finding suitable employment or navigating career transitions. Their overseas experience might not translate seamlessly into opportunities within their home country.</a:t>
            </a:r>
            <a:endParaRPr lang="en-US" sz="1750" dirty="0"/>
          </a:p>
        </p:txBody>
      </p:sp>
      <p:sp>
        <p:nvSpPr>
          <p:cNvPr id="11" name="Shape 9"/>
          <p:cNvSpPr/>
          <p:nvPr/>
        </p:nvSpPr>
        <p:spPr>
          <a:xfrm>
            <a:off x="777954" y="5025152"/>
            <a:ext cx="500063" cy="500063"/>
          </a:xfrm>
          <a:prstGeom prst="roundRect">
            <a:avLst>
              <a:gd name="adj" fmla="val 6668"/>
            </a:avLst>
          </a:prstGeom>
          <a:solidFill>
            <a:srgbClr val="315251"/>
          </a:solidFill>
          <a:ln/>
        </p:spPr>
        <p:txBody>
          <a:bodyPr/>
          <a:lstStyle/>
          <a:p>
            <a:endParaRPr lang="en-US"/>
          </a:p>
        </p:txBody>
      </p:sp>
      <p:sp>
        <p:nvSpPr>
          <p:cNvPr id="12" name="Text 10"/>
          <p:cNvSpPr/>
          <p:nvPr/>
        </p:nvSpPr>
        <p:spPr>
          <a:xfrm>
            <a:off x="942618" y="5118259"/>
            <a:ext cx="170736" cy="313849"/>
          </a:xfrm>
          <a:prstGeom prst="rect">
            <a:avLst/>
          </a:prstGeom>
          <a:noFill/>
          <a:ln/>
        </p:spPr>
        <p:txBody>
          <a:bodyPr wrap="none" lIns="0" tIns="0" rIns="0" bIns="0" rtlCol="0" anchor="t"/>
          <a:lstStyle/>
          <a:p>
            <a:pPr marL="0" indent="0" algn="ctr">
              <a:lnSpc>
                <a:spcPts val="2450"/>
              </a:lnSpc>
              <a:buNone/>
            </a:pPr>
            <a:r>
              <a:rPr lang="en-US" sz="2450" dirty="0">
                <a:solidFill>
                  <a:srgbClr val="F9EEE7"/>
                </a:solidFill>
                <a:latin typeface="Quattrocento" pitchFamily="34" charset="0"/>
                <a:ea typeface="Quattrocento" pitchFamily="34" charset="-122"/>
                <a:cs typeface="Quattrocento" pitchFamily="34" charset="-120"/>
              </a:rPr>
              <a:t>3</a:t>
            </a:r>
            <a:endParaRPr lang="en-US" sz="2450" dirty="0"/>
          </a:p>
        </p:txBody>
      </p:sp>
      <p:sp>
        <p:nvSpPr>
          <p:cNvPr id="13" name="Text 11"/>
          <p:cNvSpPr/>
          <p:nvPr/>
        </p:nvSpPr>
        <p:spPr>
          <a:xfrm>
            <a:off x="1500307" y="5025152"/>
            <a:ext cx="2615208" cy="326946"/>
          </a:xfrm>
          <a:prstGeom prst="rect">
            <a:avLst/>
          </a:prstGeom>
          <a:noFill/>
          <a:ln/>
        </p:spPr>
        <p:txBody>
          <a:bodyPr wrap="none" lIns="0" tIns="0" rIns="0" bIns="0" rtlCol="0" anchor="t"/>
          <a:lstStyle/>
          <a:p>
            <a:pPr marL="0" indent="0">
              <a:lnSpc>
                <a:spcPts val="2550"/>
              </a:lnSpc>
              <a:buNone/>
            </a:pPr>
            <a:r>
              <a:rPr lang="en-US" sz="2050" dirty="0">
                <a:solidFill>
                  <a:srgbClr val="F9EEE7"/>
                </a:solidFill>
                <a:latin typeface="Quattrocento" pitchFamily="34" charset="0"/>
                <a:ea typeface="Quattrocento" pitchFamily="34" charset="-122"/>
                <a:cs typeface="Quattrocento" pitchFamily="34" charset="-120"/>
              </a:rPr>
              <a:t>Family Dynamics</a:t>
            </a:r>
            <a:endParaRPr lang="en-US" sz="2050" dirty="0"/>
          </a:p>
        </p:txBody>
      </p:sp>
      <p:sp>
        <p:nvSpPr>
          <p:cNvPr id="14" name="Text 12"/>
          <p:cNvSpPr/>
          <p:nvPr/>
        </p:nvSpPr>
        <p:spPr>
          <a:xfrm>
            <a:off x="1500307" y="5485448"/>
            <a:ext cx="5703808" cy="1778198"/>
          </a:xfrm>
          <a:prstGeom prst="rect">
            <a:avLst/>
          </a:prstGeom>
          <a:noFill/>
          <a:ln/>
        </p:spPr>
        <p:txBody>
          <a:bodyPr wrap="square" lIns="0" tIns="0" rIns="0" bIns="0" rtlCol="0" anchor="t"/>
          <a:lstStyle/>
          <a:p>
            <a:pPr marL="0" indent="0">
              <a:lnSpc>
                <a:spcPts val="2800"/>
              </a:lnSpc>
              <a:buNone/>
            </a:pPr>
            <a:r>
              <a:rPr lang="en-US" sz="1750" dirty="0">
                <a:solidFill>
                  <a:srgbClr val="F9EEE7"/>
                </a:solidFill>
                <a:latin typeface="Quattrocento" pitchFamily="34" charset="0"/>
                <a:ea typeface="Quattrocento" pitchFamily="34" charset="-122"/>
                <a:cs typeface="Quattrocento" pitchFamily="34" charset="-120"/>
              </a:rPr>
              <a:t>Repatriation can impact family dynamics. Spouses and children may have difficulty adjusting to a new environment, particularly after experiencing a different culture and lifestyle abroad. The family's overall well-being needs careful consideration.</a:t>
            </a:r>
            <a:endParaRPr lang="en-US" sz="1750" dirty="0"/>
          </a:p>
        </p:txBody>
      </p:sp>
      <p:sp>
        <p:nvSpPr>
          <p:cNvPr id="15" name="Shape 13"/>
          <p:cNvSpPr/>
          <p:nvPr/>
        </p:nvSpPr>
        <p:spPr>
          <a:xfrm>
            <a:off x="7426404" y="5025152"/>
            <a:ext cx="500063" cy="500063"/>
          </a:xfrm>
          <a:prstGeom prst="roundRect">
            <a:avLst>
              <a:gd name="adj" fmla="val 6668"/>
            </a:avLst>
          </a:prstGeom>
          <a:solidFill>
            <a:srgbClr val="315251"/>
          </a:solidFill>
          <a:ln/>
        </p:spPr>
        <p:txBody>
          <a:bodyPr/>
          <a:lstStyle/>
          <a:p>
            <a:endParaRPr lang="en-US"/>
          </a:p>
        </p:txBody>
      </p:sp>
      <p:sp>
        <p:nvSpPr>
          <p:cNvPr id="16" name="Text 14"/>
          <p:cNvSpPr/>
          <p:nvPr/>
        </p:nvSpPr>
        <p:spPr>
          <a:xfrm>
            <a:off x="7596664" y="5118259"/>
            <a:ext cx="159425" cy="313849"/>
          </a:xfrm>
          <a:prstGeom prst="rect">
            <a:avLst/>
          </a:prstGeom>
          <a:noFill/>
          <a:ln/>
        </p:spPr>
        <p:txBody>
          <a:bodyPr wrap="none" lIns="0" tIns="0" rIns="0" bIns="0" rtlCol="0" anchor="t"/>
          <a:lstStyle/>
          <a:p>
            <a:pPr marL="0" indent="0" algn="ctr">
              <a:lnSpc>
                <a:spcPts val="2450"/>
              </a:lnSpc>
              <a:buNone/>
            </a:pPr>
            <a:r>
              <a:rPr lang="en-US" sz="2450" dirty="0">
                <a:solidFill>
                  <a:srgbClr val="F9EEE7"/>
                </a:solidFill>
                <a:latin typeface="Quattrocento" pitchFamily="34" charset="0"/>
                <a:ea typeface="Quattrocento" pitchFamily="34" charset="-122"/>
                <a:cs typeface="Quattrocento" pitchFamily="34" charset="-120"/>
              </a:rPr>
              <a:t>4</a:t>
            </a:r>
            <a:endParaRPr lang="en-US" sz="2450" dirty="0"/>
          </a:p>
        </p:txBody>
      </p:sp>
      <p:sp>
        <p:nvSpPr>
          <p:cNvPr id="17" name="Text 15"/>
          <p:cNvSpPr/>
          <p:nvPr/>
        </p:nvSpPr>
        <p:spPr>
          <a:xfrm>
            <a:off x="8148757" y="5025152"/>
            <a:ext cx="2615208" cy="326946"/>
          </a:xfrm>
          <a:prstGeom prst="rect">
            <a:avLst/>
          </a:prstGeom>
          <a:noFill/>
          <a:ln/>
        </p:spPr>
        <p:txBody>
          <a:bodyPr wrap="none" lIns="0" tIns="0" rIns="0" bIns="0" rtlCol="0" anchor="t"/>
          <a:lstStyle/>
          <a:p>
            <a:pPr marL="0" indent="0">
              <a:lnSpc>
                <a:spcPts val="2550"/>
              </a:lnSpc>
              <a:buNone/>
            </a:pPr>
            <a:r>
              <a:rPr lang="en-US" sz="2050" dirty="0">
                <a:solidFill>
                  <a:srgbClr val="F9EEE7"/>
                </a:solidFill>
                <a:latin typeface="Quattrocento" pitchFamily="34" charset="0"/>
                <a:ea typeface="Quattrocento" pitchFamily="34" charset="-122"/>
                <a:cs typeface="Quattrocento" pitchFamily="34" charset="-120"/>
              </a:rPr>
              <a:t>Emotional Well-being</a:t>
            </a:r>
            <a:endParaRPr lang="en-US" sz="2050" dirty="0"/>
          </a:p>
        </p:txBody>
      </p:sp>
      <p:sp>
        <p:nvSpPr>
          <p:cNvPr id="18" name="Text 16"/>
          <p:cNvSpPr/>
          <p:nvPr/>
        </p:nvSpPr>
        <p:spPr>
          <a:xfrm>
            <a:off x="8148757" y="5485448"/>
            <a:ext cx="5703808" cy="1778198"/>
          </a:xfrm>
          <a:prstGeom prst="rect">
            <a:avLst/>
          </a:prstGeom>
          <a:noFill/>
          <a:ln/>
        </p:spPr>
        <p:txBody>
          <a:bodyPr wrap="square" lIns="0" tIns="0" rIns="0" bIns="0" rtlCol="0" anchor="t"/>
          <a:lstStyle/>
          <a:p>
            <a:pPr marL="0" indent="0">
              <a:lnSpc>
                <a:spcPts val="2800"/>
              </a:lnSpc>
              <a:buNone/>
            </a:pPr>
            <a:r>
              <a:rPr lang="en-US" sz="1750" dirty="0">
                <a:solidFill>
                  <a:srgbClr val="F9EEE7"/>
                </a:solidFill>
                <a:latin typeface="Quattrocento" pitchFamily="34" charset="0"/>
                <a:ea typeface="Quattrocento" pitchFamily="34" charset="-122"/>
                <a:cs typeface="Quattrocento" pitchFamily="34" charset="-120"/>
              </a:rPr>
              <a:t>Repatriation can evoke a mix of emotions, ranging from excitement to anxiety, loneliness, or even depression. Organizations should offer support resources and counseling to assist employees in managing their emotional well-being during this transitional phase.</a:t>
            </a:r>
            <a:endParaRPr lang="en-US" sz="1750" dirty="0"/>
          </a:p>
        </p:txBody>
      </p:sp>
      <p:pic>
        <p:nvPicPr>
          <p:cNvPr id="19" name="Picture 18">
            <a:extLst>
              <a:ext uri="{FF2B5EF4-FFF2-40B4-BE49-F238E27FC236}">
                <a16:creationId xmlns:a16="http://schemas.microsoft.com/office/drawing/2014/main" id="{DE42962A-3FF5-4B2A-E83E-75624189D9D1}"/>
              </a:ext>
            </a:extLst>
          </p:cNvPr>
          <p:cNvPicPr>
            <a:picLocks noChangeAspect="1"/>
          </p:cNvPicPr>
          <p:nvPr/>
        </p:nvPicPr>
        <p:blipFill>
          <a:blip r:embed="rId3"/>
          <a:stretch>
            <a:fillRect/>
          </a:stretch>
        </p:blipFill>
        <p:spPr>
          <a:xfrm>
            <a:off x="12058291" y="7791389"/>
            <a:ext cx="2572109" cy="43821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1336715"/>
            <a:ext cx="6221849" cy="704017"/>
          </a:xfrm>
          <a:prstGeom prst="rect">
            <a:avLst/>
          </a:prstGeom>
          <a:noFill/>
          <a:ln/>
        </p:spPr>
        <p:txBody>
          <a:bodyPr wrap="none" lIns="0" tIns="0" rIns="0" bIns="0" rtlCol="0" anchor="t"/>
          <a:lstStyle/>
          <a:p>
            <a:pPr marL="0" indent="0">
              <a:lnSpc>
                <a:spcPts val="5500"/>
              </a:lnSpc>
              <a:buNone/>
            </a:pPr>
            <a:r>
              <a:rPr lang="en-US" sz="4400" dirty="0">
                <a:solidFill>
                  <a:srgbClr val="FFD9BE"/>
                </a:solidFill>
                <a:latin typeface="Quattrocento" pitchFamily="34" charset="0"/>
                <a:ea typeface="Quattrocento" pitchFamily="34" charset="-122"/>
                <a:cs typeface="Quattrocento" pitchFamily="34" charset="-120"/>
              </a:rPr>
              <a:t>Multinational Responses</a:t>
            </a:r>
            <a:endParaRPr lang="en-US" sz="4400" dirty="0"/>
          </a:p>
        </p:txBody>
      </p:sp>
      <p:sp>
        <p:nvSpPr>
          <p:cNvPr id="3" name="Text 1"/>
          <p:cNvSpPr/>
          <p:nvPr/>
        </p:nvSpPr>
        <p:spPr>
          <a:xfrm>
            <a:off x="837724" y="2639020"/>
            <a:ext cx="2840593"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Repatriation Programs</a:t>
            </a:r>
            <a:endParaRPr lang="en-US" sz="2200" dirty="0"/>
          </a:p>
        </p:txBody>
      </p:sp>
      <p:sp>
        <p:nvSpPr>
          <p:cNvPr id="4" name="Text 2"/>
          <p:cNvSpPr/>
          <p:nvPr/>
        </p:nvSpPr>
        <p:spPr>
          <a:xfrm>
            <a:off x="837724" y="3230285"/>
            <a:ext cx="3928586" cy="2681168"/>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Many multinational organizations have developed comprehensive repatriation programs to facilitate a smooth transition for returning employees. These programs include career guidance, financial planning, and cultural re-integration support.</a:t>
            </a:r>
            <a:endParaRPr lang="en-US" sz="1850" dirty="0"/>
          </a:p>
        </p:txBody>
      </p:sp>
      <p:sp>
        <p:nvSpPr>
          <p:cNvPr id="5" name="Text 3"/>
          <p:cNvSpPr/>
          <p:nvPr/>
        </p:nvSpPr>
        <p:spPr>
          <a:xfrm>
            <a:off x="5357813" y="2639020"/>
            <a:ext cx="3229570"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Global Mobility Strategies</a:t>
            </a:r>
            <a:endParaRPr lang="en-US" sz="2200" dirty="0"/>
          </a:p>
        </p:txBody>
      </p:sp>
      <p:sp>
        <p:nvSpPr>
          <p:cNvPr id="6" name="Text 4"/>
          <p:cNvSpPr/>
          <p:nvPr/>
        </p:nvSpPr>
        <p:spPr>
          <a:xfrm>
            <a:off x="5357813" y="3230285"/>
            <a:ext cx="3928586" cy="3447217"/>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Multinationals are increasingly adopting global mobility strategies that consider repatriation as an integral part of their international workforce management. These strategies aim to ensure seamless transitions and maintain employee satisfaction throughout the global mobility lifecycle.</a:t>
            </a:r>
            <a:endParaRPr lang="en-US" sz="1850" dirty="0"/>
          </a:p>
        </p:txBody>
      </p:sp>
      <p:sp>
        <p:nvSpPr>
          <p:cNvPr id="7" name="Text 5"/>
          <p:cNvSpPr/>
          <p:nvPr/>
        </p:nvSpPr>
        <p:spPr>
          <a:xfrm>
            <a:off x="9877901" y="2639020"/>
            <a:ext cx="2957155" cy="351949"/>
          </a:xfrm>
          <a:prstGeom prst="rect">
            <a:avLst/>
          </a:prstGeom>
          <a:noFill/>
          <a:ln/>
        </p:spPr>
        <p:txBody>
          <a:bodyPr wrap="none" lIns="0" tIns="0" rIns="0" bIns="0" rtlCol="0" anchor="t"/>
          <a:lstStyle/>
          <a:p>
            <a:pPr marL="0" indent="0">
              <a:lnSpc>
                <a:spcPts val="2750"/>
              </a:lnSpc>
              <a:buNone/>
            </a:pPr>
            <a:r>
              <a:rPr lang="en-US" sz="2200" dirty="0">
                <a:solidFill>
                  <a:srgbClr val="FFD9BE"/>
                </a:solidFill>
                <a:latin typeface="Quattrocento" pitchFamily="34" charset="0"/>
                <a:ea typeface="Quattrocento" pitchFamily="34" charset="-122"/>
                <a:cs typeface="Quattrocento" pitchFamily="34" charset="-120"/>
              </a:rPr>
              <a:t>Cross-Cultural Training</a:t>
            </a:r>
            <a:endParaRPr lang="en-US" sz="2200" dirty="0"/>
          </a:p>
        </p:txBody>
      </p:sp>
      <p:sp>
        <p:nvSpPr>
          <p:cNvPr id="8" name="Text 6"/>
          <p:cNvSpPr/>
          <p:nvPr/>
        </p:nvSpPr>
        <p:spPr>
          <a:xfrm>
            <a:off x="9877901" y="3230285"/>
            <a:ext cx="3928586" cy="3064193"/>
          </a:xfrm>
          <a:prstGeom prst="rect">
            <a:avLst/>
          </a:prstGeom>
          <a:noFill/>
          <a:ln/>
        </p:spPr>
        <p:txBody>
          <a:bodyPr wrap="square" lIns="0" tIns="0" rIns="0" bIns="0" rtlCol="0" anchor="t"/>
          <a:lstStyle/>
          <a:p>
            <a:pPr marL="0" indent="0">
              <a:lnSpc>
                <a:spcPts val="3000"/>
              </a:lnSpc>
              <a:buNone/>
            </a:pPr>
            <a:r>
              <a:rPr lang="en-US" sz="1850" dirty="0">
                <a:solidFill>
                  <a:srgbClr val="F9EEE7"/>
                </a:solidFill>
                <a:latin typeface="Quattrocento" pitchFamily="34" charset="0"/>
                <a:ea typeface="Quattrocento" pitchFamily="34" charset="-122"/>
                <a:cs typeface="Quattrocento" pitchFamily="34" charset="-120"/>
              </a:rPr>
              <a:t>Cross-cultural training plays a crucial role in preparing employees for overseas assignments and supporting their return. This training helps them understand cultural differences, build effective communication skills, and navigate potential challenges.</a:t>
            </a:r>
            <a:endParaRPr lang="en-US" sz="1850" dirty="0"/>
          </a:p>
        </p:txBody>
      </p:sp>
      <p:pic>
        <p:nvPicPr>
          <p:cNvPr id="9" name="Picture 8">
            <a:extLst>
              <a:ext uri="{FF2B5EF4-FFF2-40B4-BE49-F238E27FC236}">
                <a16:creationId xmlns:a16="http://schemas.microsoft.com/office/drawing/2014/main" id="{C6063B4D-BC9C-8341-D0A5-DC2620B1C0F9}"/>
              </a:ext>
            </a:extLst>
          </p:cNvPr>
          <p:cNvPicPr>
            <a:picLocks noChangeAspect="1"/>
          </p:cNvPicPr>
          <p:nvPr/>
        </p:nvPicPr>
        <p:blipFill>
          <a:blip r:embed="rId3"/>
          <a:stretch>
            <a:fillRect/>
          </a:stretch>
        </p:blipFill>
        <p:spPr>
          <a:xfrm>
            <a:off x="12058291" y="7791389"/>
            <a:ext cx="2572109" cy="4382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5791"/>
          </a:xfrm>
          <a:prstGeom prst="rect">
            <a:avLst/>
          </a:prstGeom>
        </p:spPr>
      </p:pic>
      <p:sp>
        <p:nvSpPr>
          <p:cNvPr id="3" name="Text 0"/>
          <p:cNvSpPr/>
          <p:nvPr/>
        </p:nvSpPr>
        <p:spPr>
          <a:xfrm>
            <a:off x="718423" y="564475"/>
            <a:ext cx="7707154" cy="1207532"/>
          </a:xfrm>
          <a:prstGeom prst="rect">
            <a:avLst/>
          </a:prstGeom>
          <a:noFill/>
          <a:ln/>
        </p:spPr>
        <p:txBody>
          <a:bodyPr wrap="square" lIns="0" tIns="0" rIns="0" bIns="0" rtlCol="0" anchor="t"/>
          <a:lstStyle/>
          <a:p>
            <a:pPr marL="0" indent="0">
              <a:lnSpc>
                <a:spcPts val="4750"/>
              </a:lnSpc>
              <a:buNone/>
            </a:pPr>
            <a:r>
              <a:rPr lang="en-US" sz="3800" dirty="0">
                <a:solidFill>
                  <a:srgbClr val="FFD9BE"/>
                </a:solidFill>
                <a:latin typeface="Quattrocento" pitchFamily="34" charset="0"/>
                <a:ea typeface="Quattrocento" pitchFamily="34" charset="-122"/>
                <a:cs typeface="Quattrocento" pitchFamily="34" charset="-120"/>
              </a:rPr>
              <a:t>The global legal and regulatory context of MNEs</a:t>
            </a:r>
            <a:endParaRPr lang="en-US" sz="3800" dirty="0"/>
          </a:p>
        </p:txBody>
      </p:sp>
      <p:sp>
        <p:nvSpPr>
          <p:cNvPr id="4" name="Shape 1"/>
          <p:cNvSpPr/>
          <p:nvPr/>
        </p:nvSpPr>
        <p:spPr>
          <a:xfrm>
            <a:off x="718423" y="2079903"/>
            <a:ext cx="7707154" cy="5591413"/>
          </a:xfrm>
          <a:prstGeom prst="roundRect">
            <a:avLst>
              <a:gd name="adj" fmla="val 551"/>
            </a:avLst>
          </a:prstGeom>
          <a:noFill/>
          <a:ln w="7620">
            <a:solidFill>
              <a:srgbClr val="FFFFFF">
                <a:alpha val="24000"/>
              </a:srgbClr>
            </a:solidFill>
            <a:prstDash val="solid"/>
          </a:ln>
        </p:spPr>
        <p:txBody>
          <a:bodyPr/>
          <a:lstStyle/>
          <a:p>
            <a:endParaRPr lang="en-US"/>
          </a:p>
        </p:txBody>
      </p:sp>
      <p:sp>
        <p:nvSpPr>
          <p:cNvPr id="5" name="Shape 2"/>
          <p:cNvSpPr/>
          <p:nvPr/>
        </p:nvSpPr>
        <p:spPr>
          <a:xfrm>
            <a:off x="726043" y="2087523"/>
            <a:ext cx="7691914" cy="589836"/>
          </a:xfrm>
          <a:prstGeom prst="rect">
            <a:avLst/>
          </a:prstGeom>
          <a:solidFill>
            <a:srgbClr val="FFFFFF">
              <a:alpha val="4000"/>
            </a:srgbClr>
          </a:solidFill>
          <a:ln/>
        </p:spPr>
        <p:txBody>
          <a:bodyPr/>
          <a:lstStyle/>
          <a:p>
            <a:endParaRPr lang="en-US"/>
          </a:p>
        </p:txBody>
      </p:sp>
      <p:sp>
        <p:nvSpPr>
          <p:cNvPr id="6" name="Text 3"/>
          <p:cNvSpPr/>
          <p:nvPr/>
        </p:nvSpPr>
        <p:spPr>
          <a:xfrm>
            <a:off x="931307" y="2218253"/>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Country</a:t>
            </a:r>
            <a:endParaRPr lang="en-US" sz="1600" dirty="0"/>
          </a:p>
        </p:txBody>
      </p:sp>
      <p:sp>
        <p:nvSpPr>
          <p:cNvPr id="7" name="Text 4"/>
          <p:cNvSpPr/>
          <p:nvPr/>
        </p:nvSpPr>
        <p:spPr>
          <a:xfrm>
            <a:off x="4781074" y="2218253"/>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Legal Considerations</a:t>
            </a:r>
            <a:endParaRPr lang="en-US" sz="1600" dirty="0"/>
          </a:p>
        </p:txBody>
      </p:sp>
      <p:sp>
        <p:nvSpPr>
          <p:cNvPr id="8" name="Shape 5"/>
          <p:cNvSpPr/>
          <p:nvPr/>
        </p:nvSpPr>
        <p:spPr>
          <a:xfrm>
            <a:off x="726043" y="2677358"/>
            <a:ext cx="7691914" cy="1246584"/>
          </a:xfrm>
          <a:prstGeom prst="rect">
            <a:avLst/>
          </a:prstGeom>
          <a:solidFill>
            <a:srgbClr val="000000">
              <a:alpha val="4000"/>
            </a:srgbClr>
          </a:solidFill>
          <a:ln/>
        </p:spPr>
        <p:txBody>
          <a:bodyPr/>
          <a:lstStyle/>
          <a:p>
            <a:endParaRPr lang="en-US"/>
          </a:p>
        </p:txBody>
      </p:sp>
      <p:sp>
        <p:nvSpPr>
          <p:cNvPr id="9" name="Text 6"/>
          <p:cNvSpPr/>
          <p:nvPr/>
        </p:nvSpPr>
        <p:spPr>
          <a:xfrm>
            <a:off x="931307" y="2808089"/>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United States</a:t>
            </a:r>
            <a:endParaRPr lang="en-US" sz="1600" dirty="0"/>
          </a:p>
        </p:txBody>
      </p:sp>
      <p:sp>
        <p:nvSpPr>
          <p:cNvPr id="10" name="Text 7"/>
          <p:cNvSpPr/>
          <p:nvPr/>
        </p:nvSpPr>
        <p:spPr>
          <a:xfrm>
            <a:off x="4781074" y="2808089"/>
            <a:ext cx="3431619" cy="985123"/>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Tax implications, visa requirements, employment laws, and labor standards.</a:t>
            </a:r>
            <a:endParaRPr lang="en-US" sz="1600" dirty="0"/>
          </a:p>
        </p:txBody>
      </p:sp>
      <p:sp>
        <p:nvSpPr>
          <p:cNvPr id="11" name="Shape 8"/>
          <p:cNvSpPr/>
          <p:nvPr/>
        </p:nvSpPr>
        <p:spPr>
          <a:xfrm>
            <a:off x="726043" y="3923943"/>
            <a:ext cx="7691914" cy="1246584"/>
          </a:xfrm>
          <a:prstGeom prst="rect">
            <a:avLst/>
          </a:prstGeom>
          <a:solidFill>
            <a:srgbClr val="FFFFFF">
              <a:alpha val="4000"/>
            </a:srgbClr>
          </a:solidFill>
          <a:ln/>
        </p:spPr>
        <p:txBody>
          <a:bodyPr/>
          <a:lstStyle/>
          <a:p>
            <a:endParaRPr lang="en-US"/>
          </a:p>
        </p:txBody>
      </p:sp>
      <p:sp>
        <p:nvSpPr>
          <p:cNvPr id="12" name="Text 9"/>
          <p:cNvSpPr/>
          <p:nvPr/>
        </p:nvSpPr>
        <p:spPr>
          <a:xfrm>
            <a:off x="931307" y="4054673"/>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European Union</a:t>
            </a:r>
            <a:endParaRPr lang="en-US" sz="1600" dirty="0"/>
          </a:p>
        </p:txBody>
      </p:sp>
      <p:sp>
        <p:nvSpPr>
          <p:cNvPr id="13" name="Text 10"/>
          <p:cNvSpPr/>
          <p:nvPr/>
        </p:nvSpPr>
        <p:spPr>
          <a:xfrm>
            <a:off x="4781074" y="4054673"/>
            <a:ext cx="3431619" cy="985123"/>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Data protection regulations, employment regulations, and anti-discrimination laws.</a:t>
            </a:r>
            <a:endParaRPr lang="en-US" sz="1600" dirty="0"/>
          </a:p>
        </p:txBody>
      </p:sp>
      <p:sp>
        <p:nvSpPr>
          <p:cNvPr id="14" name="Shape 11"/>
          <p:cNvSpPr/>
          <p:nvPr/>
        </p:nvSpPr>
        <p:spPr>
          <a:xfrm>
            <a:off x="726043" y="5170527"/>
            <a:ext cx="7691914" cy="1246584"/>
          </a:xfrm>
          <a:prstGeom prst="rect">
            <a:avLst/>
          </a:prstGeom>
          <a:solidFill>
            <a:srgbClr val="000000">
              <a:alpha val="4000"/>
            </a:srgbClr>
          </a:solidFill>
          <a:ln/>
        </p:spPr>
        <p:txBody>
          <a:bodyPr/>
          <a:lstStyle/>
          <a:p>
            <a:endParaRPr lang="en-US"/>
          </a:p>
        </p:txBody>
      </p:sp>
      <p:sp>
        <p:nvSpPr>
          <p:cNvPr id="15" name="Text 12"/>
          <p:cNvSpPr/>
          <p:nvPr/>
        </p:nvSpPr>
        <p:spPr>
          <a:xfrm>
            <a:off x="931307" y="5301258"/>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China</a:t>
            </a:r>
            <a:endParaRPr lang="en-US" sz="1600" dirty="0"/>
          </a:p>
        </p:txBody>
      </p:sp>
      <p:sp>
        <p:nvSpPr>
          <p:cNvPr id="16" name="Text 13"/>
          <p:cNvSpPr/>
          <p:nvPr/>
        </p:nvSpPr>
        <p:spPr>
          <a:xfrm>
            <a:off x="4781074" y="5301258"/>
            <a:ext cx="3431619" cy="985123"/>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Labor contracts, social insurance contributions, and intellectual property rights.</a:t>
            </a:r>
            <a:endParaRPr lang="en-US" sz="1600" dirty="0"/>
          </a:p>
        </p:txBody>
      </p:sp>
      <p:sp>
        <p:nvSpPr>
          <p:cNvPr id="17" name="Shape 14"/>
          <p:cNvSpPr/>
          <p:nvPr/>
        </p:nvSpPr>
        <p:spPr>
          <a:xfrm>
            <a:off x="726043" y="6417112"/>
            <a:ext cx="7691914" cy="1246584"/>
          </a:xfrm>
          <a:prstGeom prst="rect">
            <a:avLst/>
          </a:prstGeom>
          <a:solidFill>
            <a:srgbClr val="FFFFFF">
              <a:alpha val="4000"/>
            </a:srgbClr>
          </a:solidFill>
          <a:ln/>
        </p:spPr>
        <p:txBody>
          <a:bodyPr/>
          <a:lstStyle/>
          <a:p>
            <a:endParaRPr lang="en-US"/>
          </a:p>
        </p:txBody>
      </p:sp>
      <p:sp>
        <p:nvSpPr>
          <p:cNvPr id="18" name="Text 15"/>
          <p:cNvSpPr/>
          <p:nvPr/>
        </p:nvSpPr>
        <p:spPr>
          <a:xfrm>
            <a:off x="931307" y="6547842"/>
            <a:ext cx="3431619" cy="328374"/>
          </a:xfrm>
          <a:prstGeom prst="rect">
            <a:avLst/>
          </a:prstGeom>
          <a:noFill/>
          <a:ln/>
        </p:spPr>
        <p:txBody>
          <a:bodyPr wrap="non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India</a:t>
            </a:r>
            <a:endParaRPr lang="en-US" sz="1600" dirty="0"/>
          </a:p>
        </p:txBody>
      </p:sp>
      <p:sp>
        <p:nvSpPr>
          <p:cNvPr id="19" name="Text 16"/>
          <p:cNvSpPr/>
          <p:nvPr/>
        </p:nvSpPr>
        <p:spPr>
          <a:xfrm>
            <a:off x="4781074" y="6547842"/>
            <a:ext cx="3431619" cy="985123"/>
          </a:xfrm>
          <a:prstGeom prst="rect">
            <a:avLst/>
          </a:prstGeom>
          <a:noFill/>
          <a:ln/>
        </p:spPr>
        <p:txBody>
          <a:bodyPr wrap="square" lIns="0" tIns="0" rIns="0" bIns="0" rtlCol="0" anchor="t"/>
          <a:lstStyle/>
          <a:p>
            <a:pPr marL="0" indent="0">
              <a:lnSpc>
                <a:spcPts val="2550"/>
              </a:lnSpc>
              <a:buNone/>
            </a:pPr>
            <a:r>
              <a:rPr lang="en-US" sz="1600" dirty="0">
                <a:solidFill>
                  <a:srgbClr val="F9EEE7"/>
                </a:solidFill>
                <a:latin typeface="Quattrocento" pitchFamily="34" charset="0"/>
                <a:ea typeface="Quattrocento" pitchFamily="34" charset="-122"/>
                <a:cs typeface="Quattrocento" pitchFamily="34" charset="-120"/>
              </a:rPr>
              <a:t>Immigration regulations, employment laws, and tax compliance.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58178" y="895231"/>
            <a:ext cx="7057192" cy="553045"/>
          </a:xfrm>
          <a:prstGeom prst="rect">
            <a:avLst/>
          </a:prstGeom>
          <a:noFill/>
          <a:ln/>
        </p:spPr>
        <p:txBody>
          <a:bodyPr wrap="none" lIns="0" tIns="0" rIns="0" bIns="0" rtlCol="0" anchor="t"/>
          <a:lstStyle/>
          <a:p>
            <a:pPr marL="0" indent="0">
              <a:lnSpc>
                <a:spcPts val="4350"/>
              </a:lnSpc>
              <a:buNone/>
            </a:pPr>
            <a:r>
              <a:rPr lang="en-US" sz="3450" dirty="0">
                <a:solidFill>
                  <a:srgbClr val="FFD9BE"/>
                </a:solidFill>
                <a:latin typeface="Quattrocento" pitchFamily="34" charset="0"/>
                <a:ea typeface="Quattrocento" pitchFamily="34" charset="-122"/>
                <a:cs typeface="Quattrocento" pitchFamily="34" charset="-120"/>
              </a:rPr>
              <a:t>Response of Trade Unions to MNE‘s</a:t>
            </a:r>
            <a:endParaRPr lang="en-US" sz="3450" dirty="0"/>
          </a:p>
        </p:txBody>
      </p:sp>
      <p:pic>
        <p:nvPicPr>
          <p:cNvPr id="4" name="Image 1" descr="preencoded.png"/>
          <p:cNvPicPr>
            <a:picLocks noChangeAspect="1"/>
          </p:cNvPicPr>
          <p:nvPr/>
        </p:nvPicPr>
        <p:blipFill>
          <a:blip r:embed="rId4"/>
          <a:stretch>
            <a:fillRect/>
          </a:stretch>
        </p:blipFill>
        <p:spPr>
          <a:xfrm>
            <a:off x="658178" y="1730335"/>
            <a:ext cx="940237" cy="1667470"/>
          </a:xfrm>
          <a:prstGeom prst="rect">
            <a:avLst/>
          </a:prstGeom>
        </p:spPr>
      </p:pic>
      <p:sp>
        <p:nvSpPr>
          <p:cNvPr id="5" name="Text 1"/>
          <p:cNvSpPr/>
          <p:nvPr/>
        </p:nvSpPr>
        <p:spPr>
          <a:xfrm>
            <a:off x="1880473" y="1918335"/>
            <a:ext cx="2250877" cy="276463"/>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Labor Rights Advocacy</a:t>
            </a:r>
            <a:endParaRPr lang="en-US" sz="1700" dirty="0"/>
          </a:p>
        </p:txBody>
      </p:sp>
      <p:sp>
        <p:nvSpPr>
          <p:cNvPr id="6" name="Text 2"/>
          <p:cNvSpPr/>
          <p:nvPr/>
        </p:nvSpPr>
        <p:spPr>
          <a:xfrm>
            <a:off x="1880473" y="2307550"/>
            <a:ext cx="6605349" cy="902256"/>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Trade unions play a critical role in advocating for the rights of workers employed by multinational companies. They strive to ensure fair wages, safe working conditions, and equal opportunities for all employees.</a:t>
            </a:r>
            <a:endParaRPr lang="en-US" sz="1450" dirty="0"/>
          </a:p>
        </p:txBody>
      </p:sp>
      <p:pic>
        <p:nvPicPr>
          <p:cNvPr id="7" name="Image 2" descr="preencoded.png"/>
          <p:cNvPicPr>
            <a:picLocks noChangeAspect="1"/>
          </p:cNvPicPr>
          <p:nvPr/>
        </p:nvPicPr>
        <p:blipFill>
          <a:blip r:embed="rId5"/>
          <a:stretch>
            <a:fillRect/>
          </a:stretch>
        </p:blipFill>
        <p:spPr>
          <a:xfrm>
            <a:off x="658178" y="3397806"/>
            <a:ext cx="940237" cy="1968222"/>
          </a:xfrm>
          <a:prstGeom prst="rect">
            <a:avLst/>
          </a:prstGeom>
        </p:spPr>
      </p:pic>
      <p:sp>
        <p:nvSpPr>
          <p:cNvPr id="8" name="Text 3"/>
          <p:cNvSpPr/>
          <p:nvPr/>
        </p:nvSpPr>
        <p:spPr>
          <a:xfrm>
            <a:off x="1880473" y="3585805"/>
            <a:ext cx="2212419" cy="276463"/>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Collective Bargaining</a:t>
            </a:r>
            <a:endParaRPr lang="en-US" sz="1700" dirty="0"/>
          </a:p>
        </p:txBody>
      </p:sp>
      <p:sp>
        <p:nvSpPr>
          <p:cNvPr id="9" name="Text 4"/>
          <p:cNvSpPr/>
          <p:nvPr/>
        </p:nvSpPr>
        <p:spPr>
          <a:xfrm>
            <a:off x="1880473" y="3975021"/>
            <a:ext cx="6605349" cy="1203008"/>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Trade unions engage in collective bargaining with multinational companies to negotiate terms and conditions of employment, including repatriation policies. These negotiations aim to protect workers' interests during international assignments and transitions.</a:t>
            </a:r>
            <a:endParaRPr lang="en-US" sz="1450" dirty="0"/>
          </a:p>
        </p:txBody>
      </p:sp>
      <p:pic>
        <p:nvPicPr>
          <p:cNvPr id="10" name="Image 3" descr="preencoded.png"/>
          <p:cNvPicPr>
            <a:picLocks noChangeAspect="1"/>
          </p:cNvPicPr>
          <p:nvPr/>
        </p:nvPicPr>
        <p:blipFill>
          <a:blip r:embed="rId6"/>
          <a:stretch>
            <a:fillRect/>
          </a:stretch>
        </p:blipFill>
        <p:spPr>
          <a:xfrm>
            <a:off x="658178" y="5366028"/>
            <a:ext cx="940237" cy="1968222"/>
          </a:xfrm>
          <a:prstGeom prst="rect">
            <a:avLst/>
          </a:prstGeom>
        </p:spPr>
      </p:pic>
      <p:sp>
        <p:nvSpPr>
          <p:cNvPr id="11" name="Text 5"/>
          <p:cNvSpPr/>
          <p:nvPr/>
        </p:nvSpPr>
        <p:spPr>
          <a:xfrm>
            <a:off x="1880473" y="5554028"/>
            <a:ext cx="2707362" cy="276463"/>
          </a:xfrm>
          <a:prstGeom prst="rect">
            <a:avLst/>
          </a:prstGeom>
          <a:noFill/>
          <a:ln/>
        </p:spPr>
        <p:txBody>
          <a:bodyPr wrap="none" lIns="0" tIns="0" rIns="0" bIns="0" rtlCol="0" anchor="t"/>
          <a:lstStyle/>
          <a:p>
            <a:pPr marL="0" indent="0" algn="l">
              <a:lnSpc>
                <a:spcPts val="2150"/>
              </a:lnSpc>
              <a:buNone/>
            </a:pPr>
            <a:r>
              <a:rPr lang="en-US" sz="1700" dirty="0">
                <a:solidFill>
                  <a:srgbClr val="F9EEE7"/>
                </a:solidFill>
                <a:latin typeface="Quattrocento" pitchFamily="34" charset="0"/>
                <a:ea typeface="Quattrocento" pitchFamily="34" charset="-122"/>
                <a:cs typeface="Quattrocento" pitchFamily="34" charset="-120"/>
              </a:rPr>
              <a:t>International Collaboration</a:t>
            </a:r>
            <a:endParaRPr lang="en-US" sz="1700" dirty="0"/>
          </a:p>
        </p:txBody>
      </p:sp>
      <p:sp>
        <p:nvSpPr>
          <p:cNvPr id="12" name="Text 6"/>
          <p:cNvSpPr/>
          <p:nvPr/>
        </p:nvSpPr>
        <p:spPr>
          <a:xfrm>
            <a:off x="1880473" y="5943243"/>
            <a:ext cx="6605349" cy="1203008"/>
          </a:xfrm>
          <a:prstGeom prst="rect">
            <a:avLst/>
          </a:prstGeom>
          <a:noFill/>
          <a:ln/>
        </p:spPr>
        <p:txBody>
          <a:bodyPr wrap="square" lIns="0" tIns="0" rIns="0" bIns="0" rtlCol="0" anchor="t"/>
          <a:lstStyle/>
          <a:p>
            <a:pPr marL="0" indent="0" algn="l">
              <a:lnSpc>
                <a:spcPts val="2350"/>
              </a:lnSpc>
              <a:buNone/>
            </a:pPr>
            <a:r>
              <a:rPr lang="en-US" sz="1450" dirty="0">
                <a:solidFill>
                  <a:srgbClr val="F9EEE7"/>
                </a:solidFill>
                <a:latin typeface="Quattrocento" pitchFamily="34" charset="0"/>
                <a:ea typeface="Quattrocento" pitchFamily="34" charset="-122"/>
                <a:cs typeface="Quattrocento" pitchFamily="34" charset="-120"/>
              </a:rPr>
              <a:t>Trade unions often collaborate with their counterparts in other countries to address issues related to multinational employment practices. This collaboration facilitates cross-border advocacy and promotes global labor standards.</a:t>
            </a:r>
            <a:endParaRPr lang="en-US" sz="1450" dirty="0"/>
          </a:p>
        </p:txBody>
      </p:sp>
      <p:pic>
        <p:nvPicPr>
          <p:cNvPr id="14" name="Picture 13">
            <a:extLst>
              <a:ext uri="{FF2B5EF4-FFF2-40B4-BE49-F238E27FC236}">
                <a16:creationId xmlns:a16="http://schemas.microsoft.com/office/drawing/2014/main" id="{75442BD8-AFE8-9C15-53DD-C2E8E7306B31}"/>
              </a:ext>
            </a:extLst>
          </p:cNvPr>
          <p:cNvPicPr>
            <a:picLocks noChangeAspect="1"/>
          </p:cNvPicPr>
          <p:nvPr/>
        </p:nvPicPr>
        <p:blipFill>
          <a:blip r:embed="rId7"/>
          <a:stretch>
            <a:fillRect/>
          </a:stretch>
        </p:blipFill>
        <p:spPr>
          <a:xfrm>
            <a:off x="10526751" y="890499"/>
            <a:ext cx="4103649" cy="1115554"/>
          </a:xfrm>
          <a:prstGeom prst="rect">
            <a:avLst/>
          </a:prstGeom>
        </p:spPr>
      </p:pic>
      <p:pic>
        <p:nvPicPr>
          <p:cNvPr id="15" name="Picture 14">
            <a:extLst>
              <a:ext uri="{FF2B5EF4-FFF2-40B4-BE49-F238E27FC236}">
                <a16:creationId xmlns:a16="http://schemas.microsoft.com/office/drawing/2014/main" id="{87348C2E-730E-94EF-6A45-726C59DE7871}"/>
              </a:ext>
            </a:extLst>
          </p:cNvPr>
          <p:cNvPicPr>
            <a:picLocks noChangeAspect="1"/>
          </p:cNvPicPr>
          <p:nvPr/>
        </p:nvPicPr>
        <p:blipFill>
          <a:blip r:embed="rId7"/>
          <a:stretch>
            <a:fillRect/>
          </a:stretch>
        </p:blipFill>
        <p:spPr>
          <a:xfrm>
            <a:off x="9125034" y="895231"/>
            <a:ext cx="4103649" cy="111555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698</Words>
  <Application>Microsoft Office PowerPoint</Application>
  <PresentationFormat>Custom</PresentationFormat>
  <Paragraphs>71</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Quattrocento Bold</vt:lpstr>
      <vt:lpstr>Arial Black</vt:lpstr>
      <vt:lpstr>Arial</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4</cp:revision>
  <dcterms:created xsi:type="dcterms:W3CDTF">2024-11-14T07:21:25Z</dcterms:created>
  <dcterms:modified xsi:type="dcterms:W3CDTF">2024-11-29T08:26:40Z</dcterms:modified>
</cp:coreProperties>
</file>