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anose="02010803020104030203" pitchFamily="2" charset="-79"/>
      <p:bold r:id="rId9"/>
    </p:embeddedFont>
    <p:embeddedFont>
      <p:font typeface="Arial Black" panose="020B0A04020102020204" pitchFamily="34" charset="0"/>
      <p:bold r:id="rId10"/>
    </p:embeddedFont>
    <p:embeddedFont>
      <p:font typeface="Quattrocento" panose="020F0502020204030204" pitchFamily="18" charset="0"/>
      <p:regular r:id="rId11"/>
      <p:bold r:id="rId12"/>
    </p:embeddedFont>
    <p:embeddedFont>
      <p:font typeface="Quattrocento Bold" panose="020B0604020202020204" charset="0"/>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78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8196485"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Global Human Resource Management</a:t>
            </a:r>
          </a:p>
          <a:p>
            <a:r>
              <a:rPr lang="en-US" sz="2200" b="1" dirty="0">
                <a:solidFill>
                  <a:srgbClr val="FF0000"/>
                </a:solidFill>
                <a:latin typeface="Arial Black" pitchFamily="34" charset="0"/>
                <a:cs typeface="Aharoni" pitchFamily="2" charset="-79"/>
              </a:rPr>
              <a:t>Course Code : 22HRM4EC5</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657599" y="4742481"/>
            <a:ext cx="7315200" cy="954107"/>
          </a:xfrm>
          <a:prstGeom prst="rect">
            <a:avLst/>
          </a:prstGeom>
        </p:spPr>
        <p:txBody>
          <a:bodyPr>
            <a:spAutoFit/>
          </a:bodyPr>
          <a:lstStyle/>
          <a:p>
            <a:pPr algn="ctr"/>
            <a:r>
              <a:rPr lang="en-US" sz="2800" b="1" dirty="0">
                <a:solidFill>
                  <a:srgbClr val="7030A0"/>
                </a:solidFill>
                <a:latin typeface="Arial Black" pitchFamily="34" charset="0"/>
              </a:rPr>
              <a:t> Unit-III</a:t>
            </a:r>
          </a:p>
          <a:p>
            <a:pPr algn="ctr"/>
            <a:r>
              <a:rPr lang="en-US" sz="2800" b="1" dirty="0">
                <a:solidFill>
                  <a:srgbClr val="7030A0"/>
                </a:solidFill>
                <a:latin typeface="Arial Black" pitchFamily="34" charset="0"/>
              </a:rPr>
              <a:t>Developing Global Mindset</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279088"/>
            <a:ext cx="7468553" cy="1943100"/>
          </a:xfrm>
          <a:prstGeom prst="rect">
            <a:avLst/>
          </a:prstGeom>
          <a:noFill/>
          <a:ln/>
        </p:spPr>
        <p:txBody>
          <a:bodyPr wrap="square" lIns="0" tIns="0" rIns="0" bIns="0" rtlCol="0" anchor="t"/>
          <a:lstStyle/>
          <a:p>
            <a:pPr marL="0" indent="0">
              <a:lnSpc>
                <a:spcPts val="7650"/>
              </a:lnSpc>
              <a:buNone/>
            </a:pPr>
            <a:r>
              <a:rPr lang="en-US" sz="6100" dirty="0">
                <a:solidFill>
                  <a:srgbClr val="FFD9BE"/>
                </a:solidFill>
                <a:latin typeface="Quattrocento" pitchFamily="34" charset="0"/>
                <a:ea typeface="Quattrocento" pitchFamily="34" charset="-122"/>
                <a:cs typeface="Quattrocento" pitchFamily="34" charset="-120"/>
              </a:rPr>
              <a:t>Developing Global Mindset</a:t>
            </a:r>
            <a:endParaRPr lang="en-US" sz="6100" dirty="0"/>
          </a:p>
        </p:txBody>
      </p:sp>
      <p:sp>
        <p:nvSpPr>
          <p:cNvPr id="4" name="Text 1"/>
          <p:cNvSpPr/>
          <p:nvPr/>
        </p:nvSpPr>
        <p:spPr>
          <a:xfrm>
            <a:off x="6324124" y="3581162"/>
            <a:ext cx="7468553" cy="2681168"/>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In today's interconnected world, developing a global mindset is essential for individuals and organizations alike. This means being able to understand, appreciate, and effectively interact with people from different cultures. It involves recognizing and respecting cultural differences, adapting communication styles, and embracing diverse perspectives. A global mindset fosters collaboration, innovation, and success in the increasingly globalized marketplace.</a:t>
            </a:r>
            <a:endParaRPr lang="en-US" sz="1850" dirty="0"/>
          </a:p>
        </p:txBody>
      </p:sp>
      <p:sp>
        <p:nvSpPr>
          <p:cNvPr id="5" name="Shape 2"/>
          <p:cNvSpPr/>
          <p:nvPr/>
        </p:nvSpPr>
        <p:spPr>
          <a:xfrm>
            <a:off x="6324124" y="6549390"/>
            <a:ext cx="382905" cy="382905"/>
          </a:xfrm>
          <a:prstGeom prst="roundRect">
            <a:avLst>
              <a:gd name="adj" fmla="val 23878209"/>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6331744" y="6557010"/>
            <a:ext cx="367665" cy="367665"/>
          </a:xfrm>
          <a:prstGeom prst="rect">
            <a:avLst/>
          </a:prstGeom>
        </p:spPr>
      </p:pic>
      <p:sp>
        <p:nvSpPr>
          <p:cNvPr id="7" name="Text 3"/>
          <p:cNvSpPr/>
          <p:nvPr/>
        </p:nvSpPr>
        <p:spPr>
          <a:xfrm>
            <a:off x="6331745" y="6345044"/>
            <a:ext cx="2645688" cy="605349"/>
          </a:xfrm>
          <a:prstGeom prst="rect">
            <a:avLst/>
          </a:prstGeom>
          <a:noFill/>
          <a:ln/>
        </p:spPr>
        <p:txBody>
          <a:bodyPr wrap="none" lIns="0" tIns="0" rIns="0" bIns="0" rtlCol="0" anchor="t"/>
          <a:lstStyle/>
          <a:p>
            <a:pPr marL="0" indent="0" algn="l">
              <a:lnSpc>
                <a:spcPts val="3250"/>
              </a:lnSpc>
              <a:buNone/>
            </a:pPr>
            <a:r>
              <a:rPr lang="en-US" sz="2350" b="1" dirty="0">
                <a:solidFill>
                  <a:srgbClr val="F9EEE7"/>
                </a:solidFill>
                <a:latin typeface="Quattrocento Bold" pitchFamily="34" charset="0"/>
                <a:ea typeface="Quattrocento Bold" pitchFamily="34" charset="-122"/>
                <a:cs typeface="Quattrocento Bold" pitchFamily="34" charset="-120"/>
              </a:rPr>
              <a:t>by Presentation</a:t>
            </a:r>
            <a:endParaRPr lang="en-US" sz="2350" dirty="0"/>
          </a:p>
        </p:txBody>
      </p:sp>
      <p:pic>
        <p:nvPicPr>
          <p:cNvPr id="9" name="Picture 8">
            <a:extLst>
              <a:ext uri="{FF2B5EF4-FFF2-40B4-BE49-F238E27FC236}">
                <a16:creationId xmlns:a16="http://schemas.microsoft.com/office/drawing/2014/main" id="{7A1FB19C-C7AE-892B-4242-B5B978265571}"/>
              </a:ext>
            </a:extLst>
          </p:cNvPr>
          <p:cNvPicPr>
            <a:picLocks noChangeAspect="1"/>
          </p:cNvPicPr>
          <p:nvPr/>
        </p:nvPicPr>
        <p:blipFill>
          <a:blip r:embed="rId5"/>
          <a:stretch>
            <a:fillRect/>
          </a:stretch>
        </p:blipFill>
        <p:spPr>
          <a:xfrm>
            <a:off x="5964930" y="6416488"/>
            <a:ext cx="4065470" cy="731444"/>
          </a:xfrm>
          <a:prstGeom prst="rect">
            <a:avLst/>
          </a:prstGeom>
        </p:spPr>
      </p:pic>
      <p:pic>
        <p:nvPicPr>
          <p:cNvPr id="11" name="Picture 10">
            <a:extLst>
              <a:ext uri="{FF2B5EF4-FFF2-40B4-BE49-F238E27FC236}">
                <a16:creationId xmlns:a16="http://schemas.microsoft.com/office/drawing/2014/main" id="{D498FCA9-82A9-07C8-5A09-886FAE34142A}"/>
              </a:ext>
            </a:extLst>
          </p:cNvPr>
          <p:cNvPicPr>
            <a:picLocks noChangeAspect="1"/>
          </p:cNvPicPr>
          <p:nvPr/>
        </p:nvPicPr>
        <p:blipFill>
          <a:blip r:embed="rId5"/>
          <a:stretch>
            <a:fillRect/>
          </a:stretch>
        </p:blipFill>
        <p:spPr>
          <a:xfrm>
            <a:off x="12231915" y="7712550"/>
            <a:ext cx="2276793" cy="4096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1637" y="797719"/>
            <a:ext cx="4784527" cy="598051"/>
          </a:xfrm>
          <a:prstGeom prst="rect">
            <a:avLst/>
          </a:prstGeom>
          <a:noFill/>
          <a:ln/>
        </p:spPr>
        <p:txBody>
          <a:bodyPr wrap="none" lIns="0" tIns="0" rIns="0" bIns="0" rtlCol="0" anchor="t"/>
          <a:lstStyle/>
          <a:p>
            <a:pPr marL="0" indent="0">
              <a:lnSpc>
                <a:spcPts val="4700"/>
              </a:lnSpc>
              <a:buNone/>
            </a:pPr>
            <a:r>
              <a:rPr lang="en-US" sz="3750" dirty="0">
                <a:solidFill>
                  <a:srgbClr val="FFD9BE"/>
                </a:solidFill>
                <a:latin typeface="Quattrocento" pitchFamily="34" charset="0"/>
                <a:ea typeface="Quattrocento" pitchFamily="34" charset="-122"/>
                <a:cs typeface="Quattrocento" pitchFamily="34" charset="-120"/>
              </a:rPr>
              <a:t>Role of Training</a:t>
            </a:r>
            <a:endParaRPr lang="en-US" sz="3750" dirty="0"/>
          </a:p>
        </p:txBody>
      </p:sp>
      <p:sp>
        <p:nvSpPr>
          <p:cNvPr id="4" name="Shape 1"/>
          <p:cNvSpPr/>
          <p:nvPr/>
        </p:nvSpPr>
        <p:spPr>
          <a:xfrm>
            <a:off x="711637" y="1929408"/>
            <a:ext cx="457438" cy="457438"/>
          </a:xfrm>
          <a:prstGeom prst="roundRect">
            <a:avLst>
              <a:gd name="adj" fmla="val 6668"/>
            </a:avLst>
          </a:prstGeom>
          <a:solidFill>
            <a:srgbClr val="315251"/>
          </a:solidFill>
          <a:ln/>
        </p:spPr>
        <p:txBody>
          <a:bodyPr/>
          <a:lstStyle/>
          <a:p>
            <a:endParaRPr lang="en-US"/>
          </a:p>
        </p:txBody>
      </p:sp>
      <p:sp>
        <p:nvSpPr>
          <p:cNvPr id="5" name="Text 2"/>
          <p:cNvSpPr/>
          <p:nvPr/>
        </p:nvSpPr>
        <p:spPr>
          <a:xfrm>
            <a:off x="889516" y="2014538"/>
            <a:ext cx="101679" cy="287060"/>
          </a:xfrm>
          <a:prstGeom prst="rect">
            <a:avLst/>
          </a:prstGeom>
          <a:noFill/>
          <a:ln/>
        </p:spPr>
        <p:txBody>
          <a:bodyPr wrap="none" lIns="0" tIns="0" rIns="0" bIns="0" rtlCol="0" anchor="t"/>
          <a:lstStyle/>
          <a:p>
            <a:pPr marL="0" indent="0" algn="ctr">
              <a:lnSpc>
                <a:spcPts val="2250"/>
              </a:lnSpc>
              <a:buNone/>
            </a:pPr>
            <a:r>
              <a:rPr lang="en-US" sz="2250" dirty="0">
                <a:solidFill>
                  <a:srgbClr val="F9EEE7"/>
                </a:solidFill>
                <a:latin typeface="Quattrocento" pitchFamily="34" charset="0"/>
                <a:ea typeface="Quattrocento" pitchFamily="34" charset="-122"/>
                <a:cs typeface="Quattrocento" pitchFamily="34" charset="-120"/>
              </a:rPr>
              <a:t>1</a:t>
            </a:r>
            <a:endParaRPr lang="en-US" sz="2250" dirty="0"/>
          </a:p>
        </p:txBody>
      </p:sp>
      <p:sp>
        <p:nvSpPr>
          <p:cNvPr id="6" name="Text 3"/>
          <p:cNvSpPr/>
          <p:nvPr/>
        </p:nvSpPr>
        <p:spPr>
          <a:xfrm>
            <a:off x="1372314" y="1929408"/>
            <a:ext cx="2392204" cy="298966"/>
          </a:xfrm>
          <a:prstGeom prst="rect">
            <a:avLst/>
          </a:prstGeom>
          <a:noFill/>
          <a:ln/>
        </p:spPr>
        <p:txBody>
          <a:bodyPr wrap="non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Cultural Sensitivity</a:t>
            </a:r>
            <a:endParaRPr lang="en-US" sz="1850" dirty="0"/>
          </a:p>
        </p:txBody>
      </p:sp>
      <p:sp>
        <p:nvSpPr>
          <p:cNvPr id="7" name="Text 4"/>
          <p:cNvSpPr/>
          <p:nvPr/>
        </p:nvSpPr>
        <p:spPr>
          <a:xfrm>
            <a:off x="1372314" y="2350294"/>
            <a:ext cx="3098125" cy="1951673"/>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Training programs can help participants develop cultural sensitivity by providing them with an understanding of different cultural norms, values, and communication styles.</a:t>
            </a:r>
            <a:endParaRPr lang="en-US" sz="1600" dirty="0"/>
          </a:p>
        </p:txBody>
      </p:sp>
      <p:sp>
        <p:nvSpPr>
          <p:cNvPr id="8" name="Shape 5"/>
          <p:cNvSpPr/>
          <p:nvPr/>
        </p:nvSpPr>
        <p:spPr>
          <a:xfrm>
            <a:off x="4673679" y="1929408"/>
            <a:ext cx="457438" cy="457438"/>
          </a:xfrm>
          <a:prstGeom prst="roundRect">
            <a:avLst>
              <a:gd name="adj" fmla="val 6668"/>
            </a:avLst>
          </a:prstGeom>
          <a:solidFill>
            <a:srgbClr val="315251"/>
          </a:solidFill>
          <a:ln/>
        </p:spPr>
        <p:txBody>
          <a:bodyPr/>
          <a:lstStyle/>
          <a:p>
            <a:endParaRPr lang="en-US"/>
          </a:p>
        </p:txBody>
      </p:sp>
      <p:sp>
        <p:nvSpPr>
          <p:cNvPr id="9" name="Text 6"/>
          <p:cNvSpPr/>
          <p:nvPr/>
        </p:nvSpPr>
        <p:spPr>
          <a:xfrm>
            <a:off x="4825484" y="2014538"/>
            <a:ext cx="153829" cy="287060"/>
          </a:xfrm>
          <a:prstGeom prst="rect">
            <a:avLst/>
          </a:prstGeom>
          <a:noFill/>
          <a:ln/>
        </p:spPr>
        <p:txBody>
          <a:bodyPr wrap="none" lIns="0" tIns="0" rIns="0" bIns="0" rtlCol="0" anchor="t"/>
          <a:lstStyle/>
          <a:p>
            <a:pPr marL="0" indent="0" algn="ctr">
              <a:lnSpc>
                <a:spcPts val="2250"/>
              </a:lnSpc>
              <a:buNone/>
            </a:pPr>
            <a:r>
              <a:rPr lang="en-US" sz="2250" dirty="0">
                <a:solidFill>
                  <a:srgbClr val="F9EEE7"/>
                </a:solidFill>
                <a:latin typeface="Quattrocento" pitchFamily="34" charset="0"/>
                <a:ea typeface="Quattrocento" pitchFamily="34" charset="-122"/>
                <a:cs typeface="Quattrocento" pitchFamily="34" charset="-120"/>
              </a:rPr>
              <a:t>2</a:t>
            </a:r>
            <a:endParaRPr lang="en-US" sz="2250" dirty="0"/>
          </a:p>
        </p:txBody>
      </p:sp>
      <p:sp>
        <p:nvSpPr>
          <p:cNvPr id="10" name="Text 7"/>
          <p:cNvSpPr/>
          <p:nvPr/>
        </p:nvSpPr>
        <p:spPr>
          <a:xfrm>
            <a:off x="5334357" y="1929408"/>
            <a:ext cx="3098125" cy="597932"/>
          </a:xfrm>
          <a:prstGeom prst="rect">
            <a:avLst/>
          </a:prstGeom>
          <a:noFill/>
          <a:ln/>
        </p:spPr>
        <p:txBody>
          <a:bodyPr wrap="squar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Intercultural Communication</a:t>
            </a:r>
            <a:endParaRPr lang="en-US" sz="1850" dirty="0"/>
          </a:p>
        </p:txBody>
      </p:sp>
      <p:sp>
        <p:nvSpPr>
          <p:cNvPr id="11" name="Text 8"/>
          <p:cNvSpPr/>
          <p:nvPr/>
        </p:nvSpPr>
        <p:spPr>
          <a:xfrm>
            <a:off x="5334357" y="2649260"/>
            <a:ext cx="3098125" cy="1626394"/>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Training programs should focus on effective communication strategies in cross-cultural settings, emphasizing clear and respectful communication.</a:t>
            </a:r>
            <a:endParaRPr lang="en-US" sz="1600" dirty="0"/>
          </a:p>
        </p:txBody>
      </p:sp>
      <p:sp>
        <p:nvSpPr>
          <p:cNvPr id="12" name="Shape 9"/>
          <p:cNvSpPr/>
          <p:nvPr/>
        </p:nvSpPr>
        <p:spPr>
          <a:xfrm>
            <a:off x="711637" y="4733925"/>
            <a:ext cx="457438" cy="457438"/>
          </a:xfrm>
          <a:prstGeom prst="roundRect">
            <a:avLst>
              <a:gd name="adj" fmla="val 6668"/>
            </a:avLst>
          </a:prstGeom>
          <a:solidFill>
            <a:srgbClr val="315251"/>
          </a:solidFill>
          <a:ln/>
        </p:spPr>
        <p:txBody>
          <a:bodyPr/>
          <a:lstStyle/>
          <a:p>
            <a:endParaRPr lang="en-US"/>
          </a:p>
        </p:txBody>
      </p:sp>
      <p:sp>
        <p:nvSpPr>
          <p:cNvPr id="13" name="Text 10"/>
          <p:cNvSpPr/>
          <p:nvPr/>
        </p:nvSpPr>
        <p:spPr>
          <a:xfrm>
            <a:off x="862251" y="4819055"/>
            <a:ext cx="156210" cy="287060"/>
          </a:xfrm>
          <a:prstGeom prst="rect">
            <a:avLst/>
          </a:prstGeom>
          <a:noFill/>
          <a:ln/>
        </p:spPr>
        <p:txBody>
          <a:bodyPr wrap="none" lIns="0" tIns="0" rIns="0" bIns="0" rtlCol="0" anchor="t"/>
          <a:lstStyle/>
          <a:p>
            <a:pPr marL="0" indent="0" algn="ctr">
              <a:lnSpc>
                <a:spcPts val="2250"/>
              </a:lnSpc>
              <a:buNone/>
            </a:pPr>
            <a:r>
              <a:rPr lang="en-US" sz="2250" dirty="0">
                <a:solidFill>
                  <a:srgbClr val="F9EEE7"/>
                </a:solidFill>
                <a:latin typeface="Quattrocento" pitchFamily="34" charset="0"/>
                <a:ea typeface="Quattrocento" pitchFamily="34" charset="-122"/>
                <a:cs typeface="Quattrocento" pitchFamily="34" charset="-120"/>
              </a:rPr>
              <a:t>3</a:t>
            </a:r>
            <a:endParaRPr lang="en-US" sz="2250" dirty="0"/>
          </a:p>
        </p:txBody>
      </p:sp>
      <p:sp>
        <p:nvSpPr>
          <p:cNvPr id="14" name="Text 11"/>
          <p:cNvSpPr/>
          <p:nvPr/>
        </p:nvSpPr>
        <p:spPr>
          <a:xfrm>
            <a:off x="1372314" y="4733925"/>
            <a:ext cx="2711172" cy="298966"/>
          </a:xfrm>
          <a:prstGeom prst="rect">
            <a:avLst/>
          </a:prstGeom>
          <a:noFill/>
          <a:ln/>
        </p:spPr>
        <p:txBody>
          <a:bodyPr wrap="non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Global Business Practices</a:t>
            </a:r>
            <a:endParaRPr lang="en-US" sz="1850" dirty="0"/>
          </a:p>
        </p:txBody>
      </p:sp>
      <p:sp>
        <p:nvSpPr>
          <p:cNvPr id="15" name="Text 12"/>
          <p:cNvSpPr/>
          <p:nvPr/>
        </p:nvSpPr>
        <p:spPr>
          <a:xfrm>
            <a:off x="1372314" y="5154811"/>
            <a:ext cx="3098125" cy="2276951"/>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Training programs should provide insights into global business practices, including negotiation styles, ethical considerations, and legal frameworks in different countries.</a:t>
            </a:r>
            <a:endParaRPr lang="en-US" sz="1600" dirty="0"/>
          </a:p>
        </p:txBody>
      </p:sp>
      <p:sp>
        <p:nvSpPr>
          <p:cNvPr id="16" name="Shape 13"/>
          <p:cNvSpPr/>
          <p:nvPr/>
        </p:nvSpPr>
        <p:spPr>
          <a:xfrm>
            <a:off x="4673679" y="4733925"/>
            <a:ext cx="457438" cy="457438"/>
          </a:xfrm>
          <a:prstGeom prst="roundRect">
            <a:avLst>
              <a:gd name="adj" fmla="val 6668"/>
            </a:avLst>
          </a:prstGeom>
          <a:solidFill>
            <a:srgbClr val="315251"/>
          </a:solidFill>
          <a:ln/>
        </p:spPr>
        <p:txBody>
          <a:bodyPr/>
          <a:lstStyle/>
          <a:p>
            <a:endParaRPr lang="en-US"/>
          </a:p>
        </p:txBody>
      </p:sp>
      <p:sp>
        <p:nvSpPr>
          <p:cNvPr id="17" name="Text 14"/>
          <p:cNvSpPr/>
          <p:nvPr/>
        </p:nvSpPr>
        <p:spPr>
          <a:xfrm>
            <a:off x="4829413" y="4819055"/>
            <a:ext cx="145852" cy="287060"/>
          </a:xfrm>
          <a:prstGeom prst="rect">
            <a:avLst/>
          </a:prstGeom>
          <a:noFill/>
          <a:ln/>
        </p:spPr>
        <p:txBody>
          <a:bodyPr wrap="none" lIns="0" tIns="0" rIns="0" bIns="0" rtlCol="0" anchor="t"/>
          <a:lstStyle/>
          <a:p>
            <a:pPr marL="0" indent="0" algn="ctr">
              <a:lnSpc>
                <a:spcPts val="2250"/>
              </a:lnSpc>
              <a:buNone/>
            </a:pPr>
            <a:r>
              <a:rPr lang="en-US" sz="2250" dirty="0">
                <a:solidFill>
                  <a:srgbClr val="F9EEE7"/>
                </a:solidFill>
                <a:latin typeface="Quattrocento" pitchFamily="34" charset="0"/>
                <a:ea typeface="Quattrocento" pitchFamily="34" charset="-122"/>
                <a:cs typeface="Quattrocento" pitchFamily="34" charset="-120"/>
              </a:rPr>
              <a:t>4</a:t>
            </a:r>
            <a:endParaRPr lang="en-US" sz="2250" dirty="0"/>
          </a:p>
        </p:txBody>
      </p:sp>
      <p:sp>
        <p:nvSpPr>
          <p:cNvPr id="18" name="Text 15"/>
          <p:cNvSpPr/>
          <p:nvPr/>
        </p:nvSpPr>
        <p:spPr>
          <a:xfrm>
            <a:off x="5334357" y="4733925"/>
            <a:ext cx="2741295" cy="298966"/>
          </a:xfrm>
          <a:prstGeom prst="rect">
            <a:avLst/>
          </a:prstGeom>
          <a:noFill/>
          <a:ln/>
        </p:spPr>
        <p:txBody>
          <a:bodyPr wrap="none" lIns="0" tIns="0" rIns="0" bIns="0" rtlCol="0" anchor="t"/>
          <a:lstStyle/>
          <a:p>
            <a:pPr marL="0" indent="0">
              <a:lnSpc>
                <a:spcPts val="2350"/>
              </a:lnSpc>
              <a:buNone/>
            </a:pPr>
            <a:r>
              <a:rPr lang="en-US" sz="1850" dirty="0">
                <a:solidFill>
                  <a:srgbClr val="F9EEE7"/>
                </a:solidFill>
                <a:latin typeface="Quattrocento" pitchFamily="34" charset="0"/>
                <a:ea typeface="Quattrocento" pitchFamily="34" charset="-122"/>
                <a:cs typeface="Quattrocento" pitchFamily="34" charset="-120"/>
              </a:rPr>
              <a:t>Building Global Networks</a:t>
            </a:r>
            <a:endParaRPr lang="en-US" sz="1850" dirty="0"/>
          </a:p>
        </p:txBody>
      </p:sp>
      <p:sp>
        <p:nvSpPr>
          <p:cNvPr id="19" name="Text 16"/>
          <p:cNvSpPr/>
          <p:nvPr/>
        </p:nvSpPr>
        <p:spPr>
          <a:xfrm>
            <a:off x="5334357" y="5154811"/>
            <a:ext cx="3098125" cy="1626394"/>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Training can foster networking opportunities with individuals from diverse backgrounds, creating a global network of support and collaboration.</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76951"/>
          </a:xfrm>
          <a:prstGeom prst="rect">
            <a:avLst/>
          </a:prstGeom>
        </p:spPr>
      </p:pic>
      <p:sp>
        <p:nvSpPr>
          <p:cNvPr id="3" name="Text 0"/>
          <p:cNvSpPr/>
          <p:nvPr/>
        </p:nvSpPr>
        <p:spPr>
          <a:xfrm>
            <a:off x="637461" y="2777847"/>
            <a:ext cx="10516433" cy="535781"/>
          </a:xfrm>
          <a:prstGeom prst="rect">
            <a:avLst/>
          </a:prstGeom>
          <a:noFill/>
          <a:ln/>
        </p:spPr>
        <p:txBody>
          <a:bodyPr wrap="none" lIns="0" tIns="0" rIns="0" bIns="0" rtlCol="0" anchor="t"/>
          <a:lstStyle/>
          <a:p>
            <a:pPr marL="0" indent="0">
              <a:lnSpc>
                <a:spcPts val="4200"/>
              </a:lnSpc>
              <a:buNone/>
            </a:pPr>
            <a:r>
              <a:rPr lang="en-US" sz="3350" dirty="0">
                <a:solidFill>
                  <a:srgbClr val="FFD9BE"/>
                </a:solidFill>
                <a:latin typeface="Quattrocento" pitchFamily="34" charset="0"/>
                <a:ea typeface="Quattrocento" pitchFamily="34" charset="-122"/>
                <a:cs typeface="Quattrocento" pitchFamily="34" charset="-120"/>
              </a:rPr>
              <a:t>Staff Development Through International Assignments</a:t>
            </a:r>
            <a:endParaRPr lang="en-US" sz="3350" dirty="0"/>
          </a:p>
        </p:txBody>
      </p:sp>
      <p:sp>
        <p:nvSpPr>
          <p:cNvPr id="4" name="Shape 1"/>
          <p:cNvSpPr/>
          <p:nvPr/>
        </p:nvSpPr>
        <p:spPr>
          <a:xfrm>
            <a:off x="637461" y="5657850"/>
            <a:ext cx="13355479" cy="22860"/>
          </a:xfrm>
          <a:prstGeom prst="roundRect">
            <a:avLst>
              <a:gd name="adj" fmla="val 119527"/>
            </a:avLst>
          </a:prstGeom>
          <a:solidFill>
            <a:srgbClr val="4A6B6A"/>
          </a:solidFill>
          <a:ln/>
        </p:spPr>
        <p:txBody>
          <a:bodyPr/>
          <a:lstStyle/>
          <a:p>
            <a:endParaRPr lang="en-US"/>
          </a:p>
        </p:txBody>
      </p:sp>
      <p:sp>
        <p:nvSpPr>
          <p:cNvPr id="5" name="Shape 2"/>
          <p:cNvSpPr/>
          <p:nvPr/>
        </p:nvSpPr>
        <p:spPr>
          <a:xfrm>
            <a:off x="3919299" y="5020389"/>
            <a:ext cx="22860" cy="637461"/>
          </a:xfrm>
          <a:prstGeom prst="roundRect">
            <a:avLst>
              <a:gd name="adj" fmla="val 119527"/>
            </a:avLst>
          </a:prstGeom>
          <a:solidFill>
            <a:srgbClr val="4A6B6A"/>
          </a:solidFill>
          <a:ln/>
        </p:spPr>
        <p:txBody>
          <a:bodyPr/>
          <a:lstStyle/>
          <a:p>
            <a:endParaRPr lang="en-US"/>
          </a:p>
        </p:txBody>
      </p:sp>
      <p:sp>
        <p:nvSpPr>
          <p:cNvPr id="6" name="Shape 3"/>
          <p:cNvSpPr/>
          <p:nvPr/>
        </p:nvSpPr>
        <p:spPr>
          <a:xfrm>
            <a:off x="3725823" y="5452943"/>
            <a:ext cx="409813" cy="409813"/>
          </a:xfrm>
          <a:prstGeom prst="roundRect">
            <a:avLst>
              <a:gd name="adj" fmla="val 6667"/>
            </a:avLst>
          </a:prstGeom>
          <a:solidFill>
            <a:srgbClr val="315251"/>
          </a:solidFill>
          <a:ln/>
        </p:spPr>
        <p:txBody>
          <a:bodyPr/>
          <a:lstStyle/>
          <a:p>
            <a:endParaRPr lang="en-US"/>
          </a:p>
        </p:txBody>
      </p:sp>
      <p:sp>
        <p:nvSpPr>
          <p:cNvPr id="7" name="Text 4"/>
          <p:cNvSpPr/>
          <p:nvPr/>
        </p:nvSpPr>
        <p:spPr>
          <a:xfrm>
            <a:off x="3885128" y="5529263"/>
            <a:ext cx="91083" cy="257175"/>
          </a:xfrm>
          <a:prstGeom prst="rect">
            <a:avLst/>
          </a:prstGeom>
          <a:noFill/>
          <a:ln/>
        </p:spPr>
        <p:txBody>
          <a:bodyPr wrap="none" lIns="0" tIns="0" rIns="0" bIns="0" rtlCol="0" anchor="t"/>
          <a:lstStyle/>
          <a:p>
            <a:pPr marL="0" indent="0" algn="ctr">
              <a:lnSpc>
                <a:spcPts val="2000"/>
              </a:lnSpc>
              <a:buNone/>
            </a:pPr>
            <a:r>
              <a:rPr lang="en-US" sz="2000" dirty="0">
                <a:solidFill>
                  <a:srgbClr val="F9EEE7"/>
                </a:solidFill>
                <a:latin typeface="Quattrocento" pitchFamily="34" charset="0"/>
                <a:ea typeface="Quattrocento" pitchFamily="34" charset="-122"/>
                <a:cs typeface="Quattrocento" pitchFamily="34" charset="-120"/>
              </a:rPr>
              <a:t>1</a:t>
            </a:r>
            <a:endParaRPr lang="en-US" sz="2000" dirty="0"/>
          </a:p>
        </p:txBody>
      </p:sp>
      <p:sp>
        <p:nvSpPr>
          <p:cNvPr id="8" name="Text 5"/>
          <p:cNvSpPr/>
          <p:nvPr/>
        </p:nvSpPr>
        <p:spPr>
          <a:xfrm>
            <a:off x="2859286" y="3586758"/>
            <a:ext cx="2143006" cy="267891"/>
          </a:xfrm>
          <a:prstGeom prst="rect">
            <a:avLst/>
          </a:prstGeom>
          <a:noFill/>
          <a:ln/>
        </p:spPr>
        <p:txBody>
          <a:bodyPr wrap="none" lIns="0" tIns="0" rIns="0" bIns="0" rtlCol="0" anchor="t"/>
          <a:lstStyle/>
          <a:p>
            <a:pPr marL="0" indent="0" algn="ctr">
              <a:lnSpc>
                <a:spcPts val="2100"/>
              </a:lnSpc>
              <a:buNone/>
            </a:pPr>
            <a:r>
              <a:rPr lang="en-US" sz="1650" dirty="0">
                <a:solidFill>
                  <a:srgbClr val="F9EEE7"/>
                </a:solidFill>
                <a:latin typeface="Quattrocento" pitchFamily="34" charset="0"/>
                <a:ea typeface="Quattrocento" pitchFamily="34" charset="-122"/>
                <a:cs typeface="Quattrocento" pitchFamily="34" charset="-120"/>
              </a:rPr>
              <a:t>Preparation</a:t>
            </a:r>
            <a:endParaRPr lang="en-US" sz="1650" dirty="0"/>
          </a:p>
        </p:txBody>
      </p:sp>
      <p:sp>
        <p:nvSpPr>
          <p:cNvPr id="9" name="Text 6"/>
          <p:cNvSpPr/>
          <p:nvPr/>
        </p:nvSpPr>
        <p:spPr>
          <a:xfrm>
            <a:off x="819507" y="3963829"/>
            <a:ext cx="6222563" cy="874395"/>
          </a:xfrm>
          <a:prstGeom prst="rect">
            <a:avLst/>
          </a:prstGeom>
          <a:noFill/>
          <a:ln/>
        </p:spPr>
        <p:txBody>
          <a:bodyPr wrap="square" lIns="0" tIns="0" rIns="0" bIns="0" rtlCol="0" anchor="t"/>
          <a:lstStyle/>
          <a:p>
            <a:pPr marL="0" indent="0" algn="ctr">
              <a:lnSpc>
                <a:spcPts val="2250"/>
              </a:lnSpc>
              <a:buNone/>
            </a:pPr>
            <a:r>
              <a:rPr lang="en-US" sz="1400" dirty="0">
                <a:solidFill>
                  <a:srgbClr val="F9EEE7"/>
                </a:solidFill>
                <a:latin typeface="Quattrocento" pitchFamily="34" charset="0"/>
                <a:ea typeface="Quattrocento" pitchFamily="34" charset="-122"/>
                <a:cs typeface="Quattrocento" pitchFamily="34" charset="-120"/>
              </a:rPr>
              <a:t>This phase involves providing comprehensive training, language instruction, and cultural immersion experiences to prepare assignees for their new environment.</a:t>
            </a:r>
            <a:endParaRPr lang="en-US" sz="1400" dirty="0"/>
          </a:p>
        </p:txBody>
      </p:sp>
      <p:sp>
        <p:nvSpPr>
          <p:cNvPr id="10" name="Shape 7"/>
          <p:cNvSpPr/>
          <p:nvPr/>
        </p:nvSpPr>
        <p:spPr>
          <a:xfrm>
            <a:off x="7303651" y="5657850"/>
            <a:ext cx="22860" cy="637461"/>
          </a:xfrm>
          <a:prstGeom prst="roundRect">
            <a:avLst>
              <a:gd name="adj" fmla="val 119527"/>
            </a:avLst>
          </a:prstGeom>
          <a:solidFill>
            <a:srgbClr val="4A6B6A"/>
          </a:solidFill>
          <a:ln/>
        </p:spPr>
        <p:txBody>
          <a:bodyPr/>
          <a:lstStyle/>
          <a:p>
            <a:endParaRPr lang="en-US"/>
          </a:p>
        </p:txBody>
      </p:sp>
      <p:sp>
        <p:nvSpPr>
          <p:cNvPr id="11" name="Shape 8"/>
          <p:cNvSpPr/>
          <p:nvPr/>
        </p:nvSpPr>
        <p:spPr>
          <a:xfrm>
            <a:off x="7110174" y="5452943"/>
            <a:ext cx="409813" cy="409813"/>
          </a:xfrm>
          <a:prstGeom prst="roundRect">
            <a:avLst>
              <a:gd name="adj" fmla="val 6667"/>
            </a:avLst>
          </a:prstGeom>
          <a:solidFill>
            <a:srgbClr val="315251"/>
          </a:solidFill>
          <a:ln/>
        </p:spPr>
        <p:txBody>
          <a:bodyPr/>
          <a:lstStyle/>
          <a:p>
            <a:endParaRPr lang="en-US"/>
          </a:p>
        </p:txBody>
      </p:sp>
      <p:sp>
        <p:nvSpPr>
          <p:cNvPr id="12" name="Text 9"/>
          <p:cNvSpPr/>
          <p:nvPr/>
        </p:nvSpPr>
        <p:spPr>
          <a:xfrm>
            <a:off x="7246144" y="5529263"/>
            <a:ext cx="137874" cy="257175"/>
          </a:xfrm>
          <a:prstGeom prst="rect">
            <a:avLst/>
          </a:prstGeom>
          <a:noFill/>
          <a:ln/>
        </p:spPr>
        <p:txBody>
          <a:bodyPr wrap="none" lIns="0" tIns="0" rIns="0" bIns="0" rtlCol="0" anchor="t"/>
          <a:lstStyle/>
          <a:p>
            <a:pPr marL="0" indent="0" algn="ctr">
              <a:lnSpc>
                <a:spcPts val="2000"/>
              </a:lnSpc>
              <a:buNone/>
            </a:pPr>
            <a:r>
              <a:rPr lang="en-US" sz="2000" dirty="0">
                <a:solidFill>
                  <a:srgbClr val="F9EEE7"/>
                </a:solidFill>
                <a:latin typeface="Quattrocento" pitchFamily="34" charset="0"/>
                <a:ea typeface="Quattrocento" pitchFamily="34" charset="-122"/>
                <a:cs typeface="Quattrocento" pitchFamily="34" charset="-120"/>
              </a:rPr>
              <a:t>2</a:t>
            </a:r>
            <a:endParaRPr lang="en-US" sz="2000" dirty="0"/>
          </a:p>
        </p:txBody>
      </p:sp>
      <p:sp>
        <p:nvSpPr>
          <p:cNvPr id="13" name="Text 10"/>
          <p:cNvSpPr/>
          <p:nvPr/>
        </p:nvSpPr>
        <p:spPr>
          <a:xfrm>
            <a:off x="6243638" y="6477476"/>
            <a:ext cx="2143006" cy="267891"/>
          </a:xfrm>
          <a:prstGeom prst="rect">
            <a:avLst/>
          </a:prstGeom>
          <a:noFill/>
          <a:ln/>
        </p:spPr>
        <p:txBody>
          <a:bodyPr wrap="none" lIns="0" tIns="0" rIns="0" bIns="0" rtlCol="0" anchor="t"/>
          <a:lstStyle/>
          <a:p>
            <a:pPr marL="0" indent="0" algn="ctr">
              <a:lnSpc>
                <a:spcPts val="2100"/>
              </a:lnSpc>
              <a:buNone/>
            </a:pPr>
            <a:r>
              <a:rPr lang="en-US" sz="1650" dirty="0">
                <a:solidFill>
                  <a:srgbClr val="F9EEE7"/>
                </a:solidFill>
                <a:latin typeface="Quattrocento" pitchFamily="34" charset="0"/>
                <a:ea typeface="Quattrocento" pitchFamily="34" charset="-122"/>
                <a:cs typeface="Quattrocento" pitchFamily="34" charset="-120"/>
              </a:rPr>
              <a:t>Deployment</a:t>
            </a:r>
            <a:endParaRPr lang="en-US" sz="1650" dirty="0"/>
          </a:p>
        </p:txBody>
      </p:sp>
      <p:sp>
        <p:nvSpPr>
          <p:cNvPr id="14" name="Text 11"/>
          <p:cNvSpPr/>
          <p:nvPr/>
        </p:nvSpPr>
        <p:spPr>
          <a:xfrm>
            <a:off x="4203859" y="6854547"/>
            <a:ext cx="6222563" cy="874395"/>
          </a:xfrm>
          <a:prstGeom prst="rect">
            <a:avLst/>
          </a:prstGeom>
          <a:noFill/>
          <a:ln/>
        </p:spPr>
        <p:txBody>
          <a:bodyPr wrap="square" lIns="0" tIns="0" rIns="0" bIns="0" rtlCol="0" anchor="t"/>
          <a:lstStyle/>
          <a:p>
            <a:pPr marL="0" indent="0" algn="ctr">
              <a:lnSpc>
                <a:spcPts val="2250"/>
              </a:lnSpc>
              <a:buNone/>
            </a:pPr>
            <a:r>
              <a:rPr lang="en-US" sz="1400" dirty="0">
                <a:solidFill>
                  <a:srgbClr val="F9EEE7"/>
                </a:solidFill>
                <a:latin typeface="Quattrocento" pitchFamily="34" charset="0"/>
                <a:ea typeface="Quattrocento" pitchFamily="34" charset="-122"/>
                <a:cs typeface="Quattrocento" pitchFamily="34" charset="-120"/>
              </a:rPr>
              <a:t>Once the assignee arrives at their new location, ongoing support and mentorship are provided to help them adjust to the culture, build relationships, and excel in their role.</a:t>
            </a:r>
            <a:endParaRPr lang="en-US" sz="1400" dirty="0"/>
          </a:p>
        </p:txBody>
      </p:sp>
      <p:sp>
        <p:nvSpPr>
          <p:cNvPr id="15" name="Shape 12"/>
          <p:cNvSpPr/>
          <p:nvPr/>
        </p:nvSpPr>
        <p:spPr>
          <a:xfrm>
            <a:off x="10688122" y="5020389"/>
            <a:ext cx="22860" cy="637461"/>
          </a:xfrm>
          <a:prstGeom prst="roundRect">
            <a:avLst>
              <a:gd name="adj" fmla="val 119527"/>
            </a:avLst>
          </a:prstGeom>
          <a:solidFill>
            <a:srgbClr val="4A6B6A"/>
          </a:solidFill>
          <a:ln/>
        </p:spPr>
        <p:txBody>
          <a:bodyPr/>
          <a:lstStyle/>
          <a:p>
            <a:endParaRPr lang="en-US"/>
          </a:p>
        </p:txBody>
      </p:sp>
      <p:sp>
        <p:nvSpPr>
          <p:cNvPr id="16" name="Shape 13"/>
          <p:cNvSpPr/>
          <p:nvPr/>
        </p:nvSpPr>
        <p:spPr>
          <a:xfrm>
            <a:off x="10494645" y="5452943"/>
            <a:ext cx="409813" cy="409813"/>
          </a:xfrm>
          <a:prstGeom prst="roundRect">
            <a:avLst>
              <a:gd name="adj" fmla="val 6667"/>
            </a:avLst>
          </a:prstGeom>
          <a:solidFill>
            <a:srgbClr val="315251"/>
          </a:solidFill>
          <a:ln/>
        </p:spPr>
        <p:txBody>
          <a:bodyPr/>
          <a:lstStyle/>
          <a:p>
            <a:endParaRPr lang="en-US"/>
          </a:p>
        </p:txBody>
      </p:sp>
      <p:sp>
        <p:nvSpPr>
          <p:cNvPr id="17" name="Text 14"/>
          <p:cNvSpPr/>
          <p:nvPr/>
        </p:nvSpPr>
        <p:spPr>
          <a:xfrm>
            <a:off x="10629543" y="5529263"/>
            <a:ext cx="139898" cy="257175"/>
          </a:xfrm>
          <a:prstGeom prst="rect">
            <a:avLst/>
          </a:prstGeom>
          <a:noFill/>
          <a:ln/>
        </p:spPr>
        <p:txBody>
          <a:bodyPr wrap="none" lIns="0" tIns="0" rIns="0" bIns="0" rtlCol="0" anchor="t"/>
          <a:lstStyle/>
          <a:p>
            <a:pPr marL="0" indent="0" algn="ctr">
              <a:lnSpc>
                <a:spcPts val="2000"/>
              </a:lnSpc>
              <a:buNone/>
            </a:pPr>
            <a:r>
              <a:rPr lang="en-US" sz="2000" dirty="0">
                <a:solidFill>
                  <a:srgbClr val="F9EEE7"/>
                </a:solidFill>
                <a:latin typeface="Quattrocento" pitchFamily="34" charset="0"/>
                <a:ea typeface="Quattrocento" pitchFamily="34" charset="-122"/>
                <a:cs typeface="Quattrocento" pitchFamily="34" charset="-120"/>
              </a:rPr>
              <a:t>3</a:t>
            </a:r>
            <a:endParaRPr lang="en-US" sz="2000" dirty="0"/>
          </a:p>
        </p:txBody>
      </p:sp>
      <p:sp>
        <p:nvSpPr>
          <p:cNvPr id="18" name="Text 15"/>
          <p:cNvSpPr/>
          <p:nvPr/>
        </p:nvSpPr>
        <p:spPr>
          <a:xfrm>
            <a:off x="9627989" y="3586758"/>
            <a:ext cx="2143006" cy="267891"/>
          </a:xfrm>
          <a:prstGeom prst="rect">
            <a:avLst/>
          </a:prstGeom>
          <a:noFill/>
          <a:ln/>
        </p:spPr>
        <p:txBody>
          <a:bodyPr wrap="none" lIns="0" tIns="0" rIns="0" bIns="0" rtlCol="0" anchor="t"/>
          <a:lstStyle/>
          <a:p>
            <a:pPr marL="0" indent="0" algn="ctr">
              <a:lnSpc>
                <a:spcPts val="2100"/>
              </a:lnSpc>
              <a:buNone/>
            </a:pPr>
            <a:r>
              <a:rPr lang="en-US" sz="1650" dirty="0">
                <a:solidFill>
                  <a:srgbClr val="F9EEE7"/>
                </a:solidFill>
                <a:latin typeface="Quattrocento" pitchFamily="34" charset="0"/>
                <a:ea typeface="Quattrocento" pitchFamily="34" charset="-122"/>
                <a:cs typeface="Quattrocento" pitchFamily="34" charset="-120"/>
              </a:rPr>
              <a:t>Repatriation</a:t>
            </a:r>
            <a:endParaRPr lang="en-US" sz="1650" dirty="0"/>
          </a:p>
        </p:txBody>
      </p:sp>
      <p:sp>
        <p:nvSpPr>
          <p:cNvPr id="19" name="Text 16"/>
          <p:cNvSpPr/>
          <p:nvPr/>
        </p:nvSpPr>
        <p:spPr>
          <a:xfrm>
            <a:off x="7588210" y="3963829"/>
            <a:ext cx="6222683" cy="874395"/>
          </a:xfrm>
          <a:prstGeom prst="rect">
            <a:avLst/>
          </a:prstGeom>
          <a:noFill/>
          <a:ln/>
        </p:spPr>
        <p:txBody>
          <a:bodyPr wrap="square" lIns="0" tIns="0" rIns="0" bIns="0" rtlCol="0" anchor="t"/>
          <a:lstStyle/>
          <a:p>
            <a:pPr marL="0" indent="0" algn="ctr">
              <a:lnSpc>
                <a:spcPts val="2250"/>
              </a:lnSpc>
              <a:buNone/>
            </a:pPr>
            <a:r>
              <a:rPr lang="en-US" sz="1400" dirty="0">
                <a:solidFill>
                  <a:srgbClr val="F9EEE7"/>
                </a:solidFill>
                <a:latin typeface="Quattrocento" pitchFamily="34" charset="0"/>
                <a:ea typeface="Quattrocento" pitchFamily="34" charset="-122"/>
                <a:cs typeface="Quattrocento" pitchFamily="34" charset="-120"/>
              </a:rPr>
              <a:t>Upon returning from their assignment, assignees need support to reintegrate into their home organization, share their acquired knowledge and skills, and transition back to their home culture.</a:t>
            </a:r>
            <a:endParaRPr lang="en-US" sz="1400" dirty="0"/>
          </a:p>
        </p:txBody>
      </p:sp>
      <p:pic>
        <p:nvPicPr>
          <p:cNvPr id="20" name="Picture 19">
            <a:extLst>
              <a:ext uri="{FF2B5EF4-FFF2-40B4-BE49-F238E27FC236}">
                <a16:creationId xmlns:a16="http://schemas.microsoft.com/office/drawing/2014/main" id="{4AC41045-703C-E7E9-3EEB-D2B5A2BB56F3}"/>
              </a:ext>
            </a:extLst>
          </p:cNvPr>
          <p:cNvPicPr>
            <a:picLocks noChangeAspect="1"/>
          </p:cNvPicPr>
          <p:nvPr/>
        </p:nvPicPr>
        <p:blipFill>
          <a:blip r:embed="rId4"/>
          <a:stretch>
            <a:fillRect/>
          </a:stretch>
        </p:blipFill>
        <p:spPr>
          <a:xfrm>
            <a:off x="12231915" y="7712550"/>
            <a:ext cx="2276793" cy="4096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2102763"/>
            <a:ext cx="10311051" cy="704017"/>
          </a:xfrm>
          <a:prstGeom prst="rect">
            <a:avLst/>
          </a:prstGeom>
          <a:noFill/>
          <a:ln/>
        </p:spPr>
        <p:txBody>
          <a:bodyPr wrap="none" lIns="0" tIns="0" rIns="0" bIns="0" rtlCol="0" anchor="t"/>
          <a:lstStyle/>
          <a:p>
            <a:pPr marL="0" indent="0">
              <a:lnSpc>
                <a:spcPts val="5500"/>
              </a:lnSpc>
              <a:buNone/>
            </a:pPr>
            <a:r>
              <a:rPr lang="en-US" sz="4400" dirty="0">
                <a:solidFill>
                  <a:srgbClr val="FFD9BE"/>
                </a:solidFill>
                <a:latin typeface="Quattrocento" pitchFamily="34" charset="0"/>
                <a:ea typeface="Quattrocento" pitchFamily="34" charset="-122"/>
                <a:cs typeface="Quattrocento" pitchFamily="34" charset="-120"/>
              </a:rPr>
              <a:t>Career Development, Repatriate Training</a:t>
            </a:r>
            <a:endParaRPr lang="en-US" sz="4400" dirty="0"/>
          </a:p>
        </p:txBody>
      </p:sp>
      <p:sp>
        <p:nvSpPr>
          <p:cNvPr id="3" name="Text 1"/>
          <p:cNvSpPr/>
          <p:nvPr/>
        </p:nvSpPr>
        <p:spPr>
          <a:xfrm>
            <a:off x="837724" y="3405068"/>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Career Advancement</a:t>
            </a:r>
            <a:endParaRPr lang="en-US" sz="2200" dirty="0"/>
          </a:p>
        </p:txBody>
      </p:sp>
      <p:sp>
        <p:nvSpPr>
          <p:cNvPr id="4" name="Text 2"/>
          <p:cNvSpPr/>
          <p:nvPr/>
        </p:nvSpPr>
        <p:spPr>
          <a:xfrm>
            <a:off x="837724" y="3996333"/>
            <a:ext cx="3928586" cy="1915120"/>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International assignments can significantly enhance career prospects, providing valuable experience, expanded networks, and a competitive edge.</a:t>
            </a:r>
            <a:endParaRPr lang="en-US" sz="1850" dirty="0"/>
          </a:p>
        </p:txBody>
      </p:sp>
      <p:sp>
        <p:nvSpPr>
          <p:cNvPr id="5" name="Text 3"/>
          <p:cNvSpPr/>
          <p:nvPr/>
        </p:nvSpPr>
        <p:spPr>
          <a:xfrm>
            <a:off x="5357813" y="3405068"/>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Knowledge Sharing</a:t>
            </a:r>
            <a:endParaRPr lang="en-US" sz="2200" dirty="0"/>
          </a:p>
        </p:txBody>
      </p:sp>
      <p:sp>
        <p:nvSpPr>
          <p:cNvPr id="6" name="Text 4"/>
          <p:cNvSpPr/>
          <p:nvPr/>
        </p:nvSpPr>
        <p:spPr>
          <a:xfrm>
            <a:off x="5357813" y="3996333"/>
            <a:ext cx="3928586" cy="1915120"/>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Repatriate training helps assignees share their acquired knowledge and experiences, enriching the organization's global perspective and competitiveness.</a:t>
            </a:r>
            <a:endParaRPr lang="en-US" sz="1850" dirty="0"/>
          </a:p>
        </p:txBody>
      </p:sp>
      <p:sp>
        <p:nvSpPr>
          <p:cNvPr id="7" name="Text 5"/>
          <p:cNvSpPr/>
          <p:nvPr/>
        </p:nvSpPr>
        <p:spPr>
          <a:xfrm>
            <a:off x="9877901" y="3405068"/>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Global Leadership</a:t>
            </a:r>
            <a:endParaRPr lang="en-US" sz="2200" dirty="0"/>
          </a:p>
        </p:txBody>
      </p:sp>
      <p:sp>
        <p:nvSpPr>
          <p:cNvPr id="8" name="Text 6"/>
          <p:cNvSpPr/>
          <p:nvPr/>
        </p:nvSpPr>
        <p:spPr>
          <a:xfrm>
            <a:off x="9877901" y="3996333"/>
            <a:ext cx="3928586" cy="1915120"/>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International assignments equip individuals with the skills and experience to become global leaders, fostering cross-cultural collaboration and innovation.</a:t>
            </a:r>
            <a:endParaRPr lang="en-US" sz="1850" dirty="0"/>
          </a:p>
        </p:txBody>
      </p:sp>
      <p:pic>
        <p:nvPicPr>
          <p:cNvPr id="9" name="Picture 8">
            <a:extLst>
              <a:ext uri="{FF2B5EF4-FFF2-40B4-BE49-F238E27FC236}">
                <a16:creationId xmlns:a16="http://schemas.microsoft.com/office/drawing/2014/main" id="{DB506DD4-38C8-8986-0E69-0339E2E5FFC9}"/>
              </a:ext>
            </a:extLst>
          </p:cNvPr>
          <p:cNvPicPr>
            <a:picLocks noChangeAspect="1"/>
          </p:cNvPicPr>
          <p:nvPr/>
        </p:nvPicPr>
        <p:blipFill>
          <a:blip r:embed="rId3"/>
          <a:stretch>
            <a:fillRect/>
          </a:stretch>
        </p:blipFill>
        <p:spPr>
          <a:xfrm>
            <a:off x="12231915" y="7712550"/>
            <a:ext cx="2276793" cy="4096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15515"/>
          </a:xfrm>
          <a:prstGeom prst="rect">
            <a:avLst/>
          </a:prstGeom>
        </p:spPr>
      </p:pic>
      <p:sp>
        <p:nvSpPr>
          <p:cNvPr id="3" name="Text 0"/>
          <p:cNvSpPr/>
          <p:nvPr/>
        </p:nvSpPr>
        <p:spPr>
          <a:xfrm>
            <a:off x="620316" y="2702838"/>
            <a:ext cx="9056370" cy="521256"/>
          </a:xfrm>
          <a:prstGeom prst="rect">
            <a:avLst/>
          </a:prstGeom>
          <a:noFill/>
          <a:ln/>
        </p:spPr>
        <p:txBody>
          <a:bodyPr wrap="none" lIns="0" tIns="0" rIns="0" bIns="0" rtlCol="0" anchor="t"/>
          <a:lstStyle/>
          <a:p>
            <a:pPr marL="0" indent="0">
              <a:lnSpc>
                <a:spcPts val="4100"/>
              </a:lnSpc>
              <a:buNone/>
            </a:pPr>
            <a:r>
              <a:rPr lang="en-US" sz="3250" dirty="0">
                <a:solidFill>
                  <a:srgbClr val="FFD9BE"/>
                </a:solidFill>
                <a:latin typeface="Quattrocento" pitchFamily="34" charset="0"/>
                <a:ea typeface="Quattrocento" pitchFamily="34" charset="-122"/>
                <a:cs typeface="Quattrocento" pitchFamily="34" charset="-120"/>
              </a:rPr>
              <a:t>Knowledge Transfer in Multinational Companies</a:t>
            </a:r>
            <a:endParaRPr lang="en-US" sz="3250" dirty="0"/>
          </a:p>
        </p:txBody>
      </p:sp>
      <p:pic>
        <p:nvPicPr>
          <p:cNvPr id="4" name="Image 1" descr="preencoded.png"/>
          <p:cNvPicPr>
            <a:picLocks noChangeAspect="1"/>
          </p:cNvPicPr>
          <p:nvPr/>
        </p:nvPicPr>
        <p:blipFill>
          <a:blip r:embed="rId4"/>
          <a:stretch>
            <a:fillRect/>
          </a:stretch>
        </p:blipFill>
        <p:spPr>
          <a:xfrm>
            <a:off x="620316" y="3489960"/>
            <a:ext cx="886182" cy="1417915"/>
          </a:xfrm>
          <a:prstGeom prst="rect">
            <a:avLst/>
          </a:prstGeom>
        </p:spPr>
      </p:pic>
      <p:sp>
        <p:nvSpPr>
          <p:cNvPr id="5" name="Text 1"/>
          <p:cNvSpPr/>
          <p:nvPr/>
        </p:nvSpPr>
        <p:spPr>
          <a:xfrm>
            <a:off x="1772364" y="3667125"/>
            <a:ext cx="2085142" cy="260509"/>
          </a:xfrm>
          <a:prstGeom prst="rect">
            <a:avLst/>
          </a:prstGeom>
          <a:noFill/>
          <a:ln/>
        </p:spPr>
        <p:txBody>
          <a:bodyPr wrap="none" lIns="0" tIns="0" rIns="0" bIns="0" rtlCol="0" anchor="t"/>
          <a:lstStyle/>
          <a:p>
            <a:pPr marL="0" indent="0" algn="l">
              <a:lnSpc>
                <a:spcPts val="2050"/>
              </a:lnSpc>
              <a:buNone/>
            </a:pPr>
            <a:r>
              <a:rPr lang="en-US" sz="1600" dirty="0">
                <a:solidFill>
                  <a:srgbClr val="F9EEE7"/>
                </a:solidFill>
                <a:latin typeface="Quattrocento" pitchFamily="34" charset="0"/>
                <a:ea typeface="Quattrocento" pitchFamily="34" charset="-122"/>
                <a:cs typeface="Quattrocento" pitchFamily="34" charset="-120"/>
              </a:rPr>
              <a:t>Formal Channels</a:t>
            </a:r>
            <a:endParaRPr lang="en-US" sz="1600" dirty="0"/>
          </a:p>
        </p:txBody>
      </p:sp>
      <p:sp>
        <p:nvSpPr>
          <p:cNvPr id="6" name="Text 2"/>
          <p:cNvSpPr/>
          <p:nvPr/>
        </p:nvSpPr>
        <p:spPr>
          <a:xfrm>
            <a:off x="1772364" y="4033957"/>
            <a:ext cx="12237720" cy="283607"/>
          </a:xfrm>
          <a:prstGeom prst="rect">
            <a:avLst/>
          </a:prstGeom>
          <a:noFill/>
          <a:ln/>
        </p:spPr>
        <p:txBody>
          <a:bodyPr wrap="none" lIns="0" tIns="0" rIns="0" bIns="0" rtlCol="0" anchor="t"/>
          <a:lstStyle/>
          <a:p>
            <a:pPr marL="0" indent="0" algn="l">
              <a:lnSpc>
                <a:spcPts val="2200"/>
              </a:lnSpc>
              <a:buNone/>
            </a:pPr>
            <a:r>
              <a:rPr lang="en-US" sz="1350" dirty="0">
                <a:solidFill>
                  <a:srgbClr val="F9EEE7"/>
                </a:solidFill>
                <a:latin typeface="Quattrocento" pitchFamily="34" charset="0"/>
                <a:ea typeface="Quattrocento" pitchFamily="34" charset="-122"/>
                <a:cs typeface="Quattrocento" pitchFamily="34" charset="-120"/>
              </a:rPr>
              <a:t>This includes training programs, workshops, and documentation to share best practices, policies, and technical knowledge across different locations.</a:t>
            </a:r>
            <a:endParaRPr lang="en-US" sz="1350" dirty="0"/>
          </a:p>
        </p:txBody>
      </p:sp>
      <p:pic>
        <p:nvPicPr>
          <p:cNvPr id="7" name="Image 2" descr="preencoded.png"/>
          <p:cNvPicPr>
            <a:picLocks noChangeAspect="1"/>
          </p:cNvPicPr>
          <p:nvPr/>
        </p:nvPicPr>
        <p:blipFill>
          <a:blip r:embed="rId5"/>
          <a:stretch>
            <a:fillRect/>
          </a:stretch>
        </p:blipFill>
        <p:spPr>
          <a:xfrm>
            <a:off x="620316" y="4907875"/>
            <a:ext cx="886182" cy="1417915"/>
          </a:xfrm>
          <a:prstGeom prst="rect">
            <a:avLst/>
          </a:prstGeom>
        </p:spPr>
      </p:pic>
      <p:sp>
        <p:nvSpPr>
          <p:cNvPr id="8" name="Text 3"/>
          <p:cNvSpPr/>
          <p:nvPr/>
        </p:nvSpPr>
        <p:spPr>
          <a:xfrm>
            <a:off x="1772364" y="5085040"/>
            <a:ext cx="2085142" cy="260509"/>
          </a:xfrm>
          <a:prstGeom prst="rect">
            <a:avLst/>
          </a:prstGeom>
          <a:noFill/>
          <a:ln/>
        </p:spPr>
        <p:txBody>
          <a:bodyPr wrap="none" lIns="0" tIns="0" rIns="0" bIns="0" rtlCol="0" anchor="t"/>
          <a:lstStyle/>
          <a:p>
            <a:pPr marL="0" indent="0" algn="l">
              <a:lnSpc>
                <a:spcPts val="2050"/>
              </a:lnSpc>
              <a:buNone/>
            </a:pPr>
            <a:r>
              <a:rPr lang="en-US" sz="1600" dirty="0">
                <a:solidFill>
                  <a:srgbClr val="F9EEE7"/>
                </a:solidFill>
                <a:latin typeface="Quattrocento" pitchFamily="34" charset="0"/>
                <a:ea typeface="Quattrocento" pitchFamily="34" charset="-122"/>
                <a:cs typeface="Quattrocento" pitchFamily="34" charset="-120"/>
              </a:rPr>
              <a:t>Informal Networks</a:t>
            </a:r>
            <a:endParaRPr lang="en-US" sz="1600" dirty="0"/>
          </a:p>
        </p:txBody>
      </p:sp>
      <p:sp>
        <p:nvSpPr>
          <p:cNvPr id="9" name="Text 4"/>
          <p:cNvSpPr/>
          <p:nvPr/>
        </p:nvSpPr>
        <p:spPr>
          <a:xfrm>
            <a:off x="1772364" y="5451872"/>
            <a:ext cx="12237720" cy="567214"/>
          </a:xfrm>
          <a:prstGeom prst="rect">
            <a:avLst/>
          </a:prstGeom>
          <a:noFill/>
          <a:ln/>
        </p:spPr>
        <p:txBody>
          <a:bodyPr wrap="square" lIns="0" tIns="0" rIns="0" bIns="0" rtlCol="0" anchor="t"/>
          <a:lstStyle/>
          <a:p>
            <a:pPr marL="0" indent="0" algn="l">
              <a:lnSpc>
                <a:spcPts val="2200"/>
              </a:lnSpc>
              <a:buNone/>
            </a:pPr>
            <a:r>
              <a:rPr lang="en-US" sz="1350" dirty="0">
                <a:solidFill>
                  <a:srgbClr val="F9EEE7"/>
                </a:solidFill>
                <a:latin typeface="Quattrocento" pitchFamily="34" charset="0"/>
                <a:ea typeface="Quattrocento" pitchFamily="34" charset="-122"/>
                <a:cs typeface="Quattrocento" pitchFamily="34" charset="-120"/>
              </a:rPr>
              <a:t>Encouraging informal communication and networking among employees in different locations allows for spontaneous knowledge exchange and collaboration.</a:t>
            </a:r>
            <a:endParaRPr lang="en-US" sz="1350" dirty="0"/>
          </a:p>
        </p:txBody>
      </p:sp>
      <p:pic>
        <p:nvPicPr>
          <p:cNvPr id="10" name="Image 3" descr="preencoded.png"/>
          <p:cNvPicPr>
            <a:picLocks noChangeAspect="1"/>
          </p:cNvPicPr>
          <p:nvPr/>
        </p:nvPicPr>
        <p:blipFill>
          <a:blip r:embed="rId6"/>
          <a:stretch>
            <a:fillRect/>
          </a:stretch>
        </p:blipFill>
        <p:spPr>
          <a:xfrm>
            <a:off x="620316" y="6325791"/>
            <a:ext cx="886182" cy="1417915"/>
          </a:xfrm>
          <a:prstGeom prst="rect">
            <a:avLst/>
          </a:prstGeom>
        </p:spPr>
      </p:pic>
      <p:sp>
        <p:nvSpPr>
          <p:cNvPr id="11" name="Text 5"/>
          <p:cNvSpPr/>
          <p:nvPr/>
        </p:nvSpPr>
        <p:spPr>
          <a:xfrm>
            <a:off x="1772364" y="6502956"/>
            <a:ext cx="2085142" cy="260509"/>
          </a:xfrm>
          <a:prstGeom prst="rect">
            <a:avLst/>
          </a:prstGeom>
          <a:noFill/>
          <a:ln/>
        </p:spPr>
        <p:txBody>
          <a:bodyPr wrap="none" lIns="0" tIns="0" rIns="0" bIns="0" rtlCol="0" anchor="t"/>
          <a:lstStyle/>
          <a:p>
            <a:pPr marL="0" indent="0" algn="l">
              <a:lnSpc>
                <a:spcPts val="2050"/>
              </a:lnSpc>
              <a:buNone/>
            </a:pPr>
            <a:r>
              <a:rPr lang="en-US" sz="1600" dirty="0">
                <a:solidFill>
                  <a:srgbClr val="F9EEE7"/>
                </a:solidFill>
                <a:latin typeface="Quattrocento" pitchFamily="34" charset="0"/>
                <a:ea typeface="Quattrocento" pitchFamily="34" charset="-122"/>
                <a:cs typeface="Quattrocento" pitchFamily="34" charset="-120"/>
              </a:rPr>
              <a:t>Mentoring Programs</a:t>
            </a:r>
            <a:endParaRPr lang="en-US" sz="1600" dirty="0"/>
          </a:p>
        </p:txBody>
      </p:sp>
      <p:sp>
        <p:nvSpPr>
          <p:cNvPr id="12" name="Text 6"/>
          <p:cNvSpPr/>
          <p:nvPr/>
        </p:nvSpPr>
        <p:spPr>
          <a:xfrm>
            <a:off x="1772364" y="6869787"/>
            <a:ext cx="12237720" cy="567214"/>
          </a:xfrm>
          <a:prstGeom prst="rect">
            <a:avLst/>
          </a:prstGeom>
          <a:noFill/>
          <a:ln/>
        </p:spPr>
        <p:txBody>
          <a:bodyPr wrap="square" lIns="0" tIns="0" rIns="0" bIns="0" rtlCol="0" anchor="t"/>
          <a:lstStyle/>
          <a:p>
            <a:pPr marL="0" indent="0" algn="l">
              <a:lnSpc>
                <a:spcPts val="2200"/>
              </a:lnSpc>
              <a:buNone/>
            </a:pPr>
            <a:r>
              <a:rPr lang="en-US" sz="1350" dirty="0">
                <a:solidFill>
                  <a:srgbClr val="F9EEE7"/>
                </a:solidFill>
                <a:latin typeface="Quattrocento" pitchFamily="34" charset="0"/>
                <a:ea typeface="Quattrocento" pitchFamily="34" charset="-122"/>
                <a:cs typeface="Quattrocento" pitchFamily="34" charset="-120"/>
              </a:rPr>
              <a:t>Establishing mentoring programs between employees from different countries fosters knowledge transfer, cultural understanding, and career development.</a:t>
            </a:r>
            <a:endParaRPr lang="en-US" sz="1350" dirty="0"/>
          </a:p>
        </p:txBody>
      </p:sp>
      <p:pic>
        <p:nvPicPr>
          <p:cNvPr id="13" name="Picture 12">
            <a:extLst>
              <a:ext uri="{FF2B5EF4-FFF2-40B4-BE49-F238E27FC236}">
                <a16:creationId xmlns:a16="http://schemas.microsoft.com/office/drawing/2014/main" id="{2F78F186-4613-3853-72BB-005C91FBC094}"/>
              </a:ext>
            </a:extLst>
          </p:cNvPr>
          <p:cNvPicPr>
            <a:picLocks noChangeAspect="1"/>
          </p:cNvPicPr>
          <p:nvPr/>
        </p:nvPicPr>
        <p:blipFill>
          <a:blip r:embed="rId7"/>
          <a:stretch>
            <a:fillRect/>
          </a:stretch>
        </p:blipFill>
        <p:spPr>
          <a:xfrm>
            <a:off x="12231915" y="7712550"/>
            <a:ext cx="2276793" cy="40963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469</Words>
  <Application>Microsoft Office PowerPoint</Application>
  <PresentationFormat>Custom</PresentationFormat>
  <Paragraphs>57</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Aharoni</vt:lpstr>
      <vt:lpstr>Quattrocento Bold</vt:lpstr>
      <vt:lpstr>Arial Black</vt:lpstr>
      <vt:lpstr>Arial</vt:lpstr>
      <vt:lpstr>Quattrocento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2024-11-14T07:16:28Z</dcterms:created>
  <dcterms:modified xsi:type="dcterms:W3CDTF">2024-11-29T08:25:48Z</dcterms:modified>
</cp:coreProperties>
</file>