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1" r:id="rId2"/>
    <p:sldId id="256" r:id="rId3"/>
    <p:sldId id="257" r:id="rId4"/>
    <p:sldId id="258" r:id="rId5"/>
    <p:sldId id="259" r:id="rId6"/>
  </p:sldIdLst>
  <p:sldSz cx="14630400" cy="8229600"/>
  <p:notesSz cx="8229600" cy="14630400"/>
  <p:embeddedFontLst>
    <p:embeddedFont>
      <p:font typeface="Aharoni" panose="02010803020104030203" pitchFamily="2" charset="-79"/>
      <p:bold r:id="rId8"/>
    </p:embeddedFont>
    <p:embeddedFont>
      <p:font typeface="Arial Black" panose="020B0A04020102020204" pitchFamily="34" charset="0"/>
      <p:bold r:id="rId9"/>
    </p:embeddedFont>
    <p:embeddedFont>
      <p:font typeface="Bierstadt" panose="020B0004020202020204" pitchFamily="34" charset="0"/>
      <p:regular r:id="rId10"/>
      <p:bold r:id="rId11"/>
    </p:embeddedFont>
    <p:embeddedFont>
      <p:font typeface="Montserrat Bold" panose="020B0604020202020204" charset="0"/>
      <p:bold r:id="rId12"/>
    </p:embeddedFont>
    <p:embeddedFont>
      <p:font typeface="Montserrat Medium" panose="00000600000000000000"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44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8196485"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Global Human Resource Management</a:t>
            </a:r>
          </a:p>
          <a:p>
            <a:r>
              <a:rPr lang="en-US" sz="2200" b="1" dirty="0">
                <a:solidFill>
                  <a:srgbClr val="FF0000"/>
                </a:solidFill>
                <a:latin typeface="Arial Black" pitchFamily="34" charset="0"/>
                <a:cs typeface="Aharoni" pitchFamily="2" charset="-79"/>
              </a:rPr>
              <a:t>Course Code : 22HRM4EC5</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657599" y="4742481"/>
            <a:ext cx="7315200" cy="954107"/>
          </a:xfrm>
          <a:prstGeom prst="rect">
            <a:avLst/>
          </a:prstGeom>
        </p:spPr>
        <p:txBody>
          <a:bodyPr>
            <a:spAutoFit/>
          </a:bodyPr>
          <a:lstStyle/>
          <a:p>
            <a:pPr algn="ctr"/>
            <a:r>
              <a:rPr lang="en-US" sz="2800" b="1" dirty="0">
                <a:solidFill>
                  <a:srgbClr val="7030A0"/>
                </a:solidFill>
                <a:latin typeface="Arial Black" pitchFamily="34" charset="0"/>
              </a:rPr>
              <a:t> Unit-II</a:t>
            </a:r>
          </a:p>
          <a:p>
            <a:pPr algn="ctr"/>
            <a:r>
              <a:rPr lang="en-US" sz="2800" b="1" dirty="0">
                <a:solidFill>
                  <a:srgbClr val="7030A0"/>
                </a:solidFill>
                <a:latin typeface="Arial Black" pitchFamily="34" charset="0"/>
              </a:rPr>
              <a:t>International Recruitment</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9260" y="1634252"/>
            <a:ext cx="7645479" cy="1969770"/>
          </a:xfrm>
          <a:prstGeom prst="rect">
            <a:avLst/>
          </a:prstGeom>
          <a:noFill/>
          <a:ln/>
        </p:spPr>
        <p:txBody>
          <a:bodyPr wrap="square" lIns="0" tIns="0" rIns="0" bIns="0" rtlCol="0" anchor="t"/>
          <a:lstStyle/>
          <a:p>
            <a:pPr marL="0" indent="0">
              <a:lnSpc>
                <a:spcPts val="7750"/>
              </a:lnSpc>
              <a:buNone/>
            </a:pPr>
            <a:r>
              <a:rPr lang="en-US" sz="6200" b="1" dirty="0">
                <a:solidFill>
                  <a:srgbClr val="FFB393"/>
                </a:solidFill>
                <a:latin typeface="Bierstadt" panose="020B0004020202020204" pitchFamily="34" charset="0"/>
                <a:ea typeface="Brygada 1918 Bold" pitchFamily="34" charset="-122"/>
                <a:cs typeface="Brygada 1918 Bold" pitchFamily="34" charset="-120"/>
              </a:rPr>
              <a:t>International Recruitment</a:t>
            </a:r>
            <a:endParaRPr lang="en-US" sz="6200" dirty="0">
              <a:latin typeface="Bierstadt" panose="020B0004020202020204" pitchFamily="34" charset="0"/>
            </a:endParaRPr>
          </a:p>
        </p:txBody>
      </p:sp>
      <p:sp>
        <p:nvSpPr>
          <p:cNvPr id="4" name="Text 1"/>
          <p:cNvSpPr/>
          <p:nvPr/>
        </p:nvSpPr>
        <p:spPr>
          <a:xfrm>
            <a:off x="749260" y="3925133"/>
            <a:ext cx="7645479" cy="2054543"/>
          </a:xfrm>
          <a:prstGeom prst="rect">
            <a:avLst/>
          </a:prstGeom>
          <a:noFill/>
          <a:ln/>
        </p:spPr>
        <p:txBody>
          <a:bodyPr wrap="square" lIns="0" tIns="0" rIns="0" bIns="0" rtlCol="0" anchor="t"/>
          <a:lstStyle/>
          <a:p>
            <a:pPr marL="0" indent="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International recruitment is a strategic process that involves finding and hiring skilled professionals from different countries. It presents unique challenges and opportunities for organizations seeking to expand their global reach and build a diverse workforce. The process involves identifying suitable candidates, navigating cultural differences, and managing legal and logistical complexities.</a:t>
            </a:r>
            <a:endParaRPr lang="en-US" sz="1650" dirty="0"/>
          </a:p>
        </p:txBody>
      </p:sp>
      <p:sp>
        <p:nvSpPr>
          <p:cNvPr id="5" name="Shape 2"/>
          <p:cNvSpPr/>
          <p:nvPr/>
        </p:nvSpPr>
        <p:spPr>
          <a:xfrm>
            <a:off x="749260" y="6236613"/>
            <a:ext cx="342543" cy="342543"/>
          </a:xfrm>
          <a:prstGeom prst="roundRect">
            <a:avLst>
              <a:gd name="adj" fmla="val 26691789"/>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756880" y="6244233"/>
            <a:ext cx="327303" cy="327303"/>
          </a:xfrm>
          <a:prstGeom prst="rect">
            <a:avLst/>
          </a:prstGeom>
        </p:spPr>
      </p:pic>
      <p:sp>
        <p:nvSpPr>
          <p:cNvPr id="7" name="Text 3"/>
          <p:cNvSpPr/>
          <p:nvPr/>
        </p:nvSpPr>
        <p:spPr>
          <a:xfrm>
            <a:off x="1198840" y="6220539"/>
            <a:ext cx="2220635" cy="374690"/>
          </a:xfrm>
          <a:prstGeom prst="rect">
            <a:avLst/>
          </a:prstGeom>
          <a:noFill/>
          <a:ln/>
        </p:spPr>
        <p:txBody>
          <a:bodyPr wrap="none" lIns="0" tIns="0" rIns="0" bIns="0" rtlCol="0" anchor="t"/>
          <a:lstStyle/>
          <a:p>
            <a:pPr marL="0" indent="0" algn="l">
              <a:lnSpc>
                <a:spcPts val="2950"/>
              </a:lnSpc>
              <a:buNone/>
            </a:pPr>
            <a:r>
              <a:rPr lang="en-US" sz="2100" b="1" dirty="0">
                <a:solidFill>
                  <a:srgbClr val="F4CAB8"/>
                </a:solidFill>
                <a:latin typeface="Montserrat Bold" pitchFamily="34" charset="0"/>
                <a:ea typeface="Montserrat Bold" pitchFamily="34" charset="-122"/>
                <a:cs typeface="Montserrat Bold" pitchFamily="34" charset="-120"/>
              </a:rPr>
              <a:t>by Presentation</a:t>
            </a:r>
            <a:endParaRPr lang="en-US" sz="2100" dirty="0"/>
          </a:p>
        </p:txBody>
      </p:sp>
      <p:pic>
        <p:nvPicPr>
          <p:cNvPr id="9" name="Picture 8">
            <a:extLst>
              <a:ext uri="{FF2B5EF4-FFF2-40B4-BE49-F238E27FC236}">
                <a16:creationId xmlns:a16="http://schemas.microsoft.com/office/drawing/2014/main" id="{E4E3980B-6D63-4618-DA39-A7FD2F201E2A}"/>
              </a:ext>
            </a:extLst>
          </p:cNvPr>
          <p:cNvPicPr>
            <a:picLocks noChangeAspect="1"/>
          </p:cNvPicPr>
          <p:nvPr/>
        </p:nvPicPr>
        <p:blipFill>
          <a:blip r:embed="rId5"/>
          <a:stretch>
            <a:fillRect/>
          </a:stretch>
        </p:blipFill>
        <p:spPr>
          <a:xfrm>
            <a:off x="619848" y="6236613"/>
            <a:ext cx="2953162" cy="4477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16161" y="889397"/>
            <a:ext cx="7334845" cy="681990"/>
          </a:xfrm>
          <a:prstGeom prst="rect">
            <a:avLst/>
          </a:prstGeom>
          <a:noFill/>
          <a:ln/>
        </p:spPr>
        <p:txBody>
          <a:bodyPr wrap="none" lIns="0" tIns="0" rIns="0" bIns="0" rtlCol="0" anchor="t"/>
          <a:lstStyle/>
          <a:p>
            <a:pPr marL="0" indent="0">
              <a:lnSpc>
                <a:spcPts val="5350"/>
              </a:lnSpc>
              <a:buNone/>
            </a:pPr>
            <a:r>
              <a:rPr lang="en-US" sz="4250" b="1" dirty="0">
                <a:solidFill>
                  <a:srgbClr val="FFB393"/>
                </a:solidFill>
                <a:latin typeface="Bierstadt" panose="020B0004020202020204" pitchFamily="34" charset="0"/>
                <a:ea typeface="Brygada 1918 Bold" pitchFamily="34" charset="-122"/>
                <a:cs typeface="Brygada 1918 Bold" pitchFamily="34" charset="-120"/>
              </a:rPr>
              <a:t>International Staff Transfer</a:t>
            </a:r>
            <a:endParaRPr lang="en-US" sz="4250" dirty="0">
              <a:latin typeface="Bierstadt" panose="020B0004020202020204" pitchFamily="34" charset="0"/>
            </a:endParaRPr>
          </a:p>
        </p:txBody>
      </p:sp>
      <p:sp>
        <p:nvSpPr>
          <p:cNvPr id="3" name="Text 1"/>
          <p:cNvSpPr/>
          <p:nvPr/>
        </p:nvSpPr>
        <p:spPr>
          <a:xfrm>
            <a:off x="716161" y="1980605"/>
            <a:ext cx="13198078" cy="982266"/>
          </a:xfrm>
          <a:prstGeom prst="rect">
            <a:avLst/>
          </a:prstGeom>
          <a:noFill/>
          <a:ln/>
        </p:spPr>
        <p:txBody>
          <a:bodyPr wrap="square" lIns="0" tIns="0" rIns="0" bIns="0" rtlCol="0" anchor="t"/>
          <a:lstStyle/>
          <a:p>
            <a:pPr marL="0" indent="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International staff transfers involve relocating employees from one country to another to fill specific roles or enhance organizational operations. These transfers can be challenging for both the organization and the employee, as they require careful planning and execution to ensure a smooth transition and a positive experience.</a:t>
            </a:r>
            <a:endParaRPr lang="en-US" sz="1600" dirty="0"/>
          </a:p>
        </p:txBody>
      </p:sp>
      <p:sp>
        <p:nvSpPr>
          <p:cNvPr id="4" name="Shape 2"/>
          <p:cNvSpPr/>
          <p:nvPr/>
        </p:nvSpPr>
        <p:spPr>
          <a:xfrm>
            <a:off x="716161" y="3193018"/>
            <a:ext cx="4263033" cy="4147185"/>
          </a:xfrm>
          <a:prstGeom prst="roundRect">
            <a:avLst>
              <a:gd name="adj" fmla="val 740"/>
            </a:avLst>
          </a:prstGeom>
          <a:solidFill>
            <a:srgbClr val="4D1529"/>
          </a:solidFill>
          <a:ln/>
        </p:spPr>
        <p:txBody>
          <a:bodyPr/>
          <a:lstStyle/>
          <a:p>
            <a:endParaRPr lang="en-US"/>
          </a:p>
        </p:txBody>
      </p:sp>
      <p:sp>
        <p:nvSpPr>
          <p:cNvPr id="5" name="Text 3"/>
          <p:cNvSpPr/>
          <p:nvPr/>
        </p:nvSpPr>
        <p:spPr>
          <a:xfrm>
            <a:off x="920710" y="3397568"/>
            <a:ext cx="2728317" cy="341114"/>
          </a:xfrm>
          <a:prstGeom prst="rect">
            <a:avLst/>
          </a:prstGeom>
          <a:noFill/>
          <a:ln/>
        </p:spPr>
        <p:txBody>
          <a:bodyPr wrap="none" lIns="0" tIns="0" rIns="0" bIns="0" rtlCol="0" anchor="t"/>
          <a:lstStyle/>
          <a:p>
            <a:pPr marL="0" indent="0">
              <a:lnSpc>
                <a:spcPts val="2650"/>
              </a:lnSpc>
              <a:buNone/>
            </a:pPr>
            <a:r>
              <a:rPr lang="en-US" sz="2100" b="1" dirty="0">
                <a:solidFill>
                  <a:srgbClr val="F4CAB8"/>
                </a:solidFill>
                <a:latin typeface="Bierstadt" panose="020B0004020202020204" pitchFamily="34" charset="0"/>
                <a:ea typeface="Brygada 1918 Bold" pitchFamily="34" charset="-122"/>
                <a:cs typeface="Brygada 1918 Bold" pitchFamily="34" charset="-120"/>
              </a:rPr>
              <a:t>Cultural Adaptation</a:t>
            </a:r>
            <a:endParaRPr lang="en-US" sz="2100" dirty="0">
              <a:latin typeface="Bierstadt" panose="020B0004020202020204" pitchFamily="34" charset="0"/>
            </a:endParaRPr>
          </a:p>
        </p:txBody>
      </p:sp>
      <p:sp>
        <p:nvSpPr>
          <p:cNvPr id="6" name="Text 4"/>
          <p:cNvSpPr/>
          <p:nvPr/>
        </p:nvSpPr>
        <p:spPr>
          <a:xfrm>
            <a:off x="920710" y="3861435"/>
            <a:ext cx="3853934" cy="3274219"/>
          </a:xfrm>
          <a:prstGeom prst="rect">
            <a:avLst/>
          </a:prstGeom>
          <a:noFill/>
          <a:ln/>
        </p:spPr>
        <p:txBody>
          <a:bodyPr wrap="square" lIns="0" tIns="0" rIns="0" bIns="0" rtlCol="0" anchor="t"/>
          <a:lstStyle/>
          <a:p>
            <a:pPr marL="0" indent="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Cultural adaptation is critical for success in international staff transfers. Employees must be prepared for the cultural differences they will encounter, including language, communication styles, and social norms. Organizations can provide language training, cultural sensitivity programs, and mentoring opportunities to ease the transition.</a:t>
            </a:r>
            <a:endParaRPr lang="en-US" sz="1600" dirty="0"/>
          </a:p>
        </p:txBody>
      </p:sp>
      <p:sp>
        <p:nvSpPr>
          <p:cNvPr id="7" name="Shape 5"/>
          <p:cNvSpPr/>
          <p:nvPr/>
        </p:nvSpPr>
        <p:spPr>
          <a:xfrm>
            <a:off x="5183743" y="3193018"/>
            <a:ext cx="4263033" cy="4147185"/>
          </a:xfrm>
          <a:prstGeom prst="roundRect">
            <a:avLst>
              <a:gd name="adj" fmla="val 740"/>
            </a:avLst>
          </a:prstGeom>
          <a:solidFill>
            <a:srgbClr val="4D1529"/>
          </a:solidFill>
          <a:ln/>
        </p:spPr>
        <p:txBody>
          <a:bodyPr/>
          <a:lstStyle/>
          <a:p>
            <a:endParaRPr lang="en-US"/>
          </a:p>
        </p:txBody>
      </p:sp>
      <p:sp>
        <p:nvSpPr>
          <p:cNvPr id="8" name="Text 6"/>
          <p:cNvSpPr/>
          <p:nvPr/>
        </p:nvSpPr>
        <p:spPr>
          <a:xfrm>
            <a:off x="5388293" y="3397568"/>
            <a:ext cx="2728317" cy="341114"/>
          </a:xfrm>
          <a:prstGeom prst="rect">
            <a:avLst/>
          </a:prstGeom>
          <a:noFill/>
          <a:ln/>
        </p:spPr>
        <p:txBody>
          <a:bodyPr wrap="none" lIns="0" tIns="0" rIns="0" bIns="0" rtlCol="0" anchor="t"/>
          <a:lstStyle/>
          <a:p>
            <a:pPr marL="0" indent="0">
              <a:lnSpc>
                <a:spcPts val="2650"/>
              </a:lnSpc>
              <a:buNone/>
            </a:pPr>
            <a:r>
              <a:rPr lang="en-US" sz="2100" b="1" dirty="0">
                <a:solidFill>
                  <a:srgbClr val="F4CAB8"/>
                </a:solidFill>
                <a:latin typeface="Bierstadt" panose="020B0004020202020204" pitchFamily="34" charset="0"/>
                <a:ea typeface="Brygada 1918 Bold" pitchFamily="34" charset="-122"/>
                <a:cs typeface="Brygada 1918 Bold" pitchFamily="34" charset="-120"/>
              </a:rPr>
              <a:t>Logistical Support</a:t>
            </a:r>
            <a:endParaRPr lang="en-US" sz="2100" dirty="0">
              <a:latin typeface="Bierstadt" panose="020B0004020202020204" pitchFamily="34" charset="0"/>
            </a:endParaRPr>
          </a:p>
        </p:txBody>
      </p:sp>
      <p:sp>
        <p:nvSpPr>
          <p:cNvPr id="9" name="Text 7"/>
          <p:cNvSpPr/>
          <p:nvPr/>
        </p:nvSpPr>
        <p:spPr>
          <a:xfrm>
            <a:off x="5388293" y="3861435"/>
            <a:ext cx="3853934" cy="2946797"/>
          </a:xfrm>
          <a:prstGeom prst="rect">
            <a:avLst/>
          </a:prstGeom>
          <a:noFill/>
          <a:ln/>
        </p:spPr>
        <p:txBody>
          <a:bodyPr wrap="square" lIns="0" tIns="0" rIns="0" bIns="0" rtlCol="0" anchor="t"/>
          <a:lstStyle/>
          <a:p>
            <a:pPr marL="0" indent="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Organizations need to provide logistical support to facilitate the transfer process, including visa and work permit applications, housing arrangements, and relocation assistance. These services ensure a smooth transition and help minimize stress for the employee and their family.</a:t>
            </a:r>
            <a:endParaRPr lang="en-US" sz="1600" dirty="0"/>
          </a:p>
        </p:txBody>
      </p:sp>
      <p:sp>
        <p:nvSpPr>
          <p:cNvPr id="10" name="Shape 8"/>
          <p:cNvSpPr/>
          <p:nvPr/>
        </p:nvSpPr>
        <p:spPr>
          <a:xfrm>
            <a:off x="9651325" y="3193018"/>
            <a:ext cx="4263033" cy="4147185"/>
          </a:xfrm>
          <a:prstGeom prst="roundRect">
            <a:avLst>
              <a:gd name="adj" fmla="val 740"/>
            </a:avLst>
          </a:prstGeom>
          <a:solidFill>
            <a:srgbClr val="4D1529"/>
          </a:solidFill>
          <a:ln/>
        </p:spPr>
        <p:txBody>
          <a:bodyPr/>
          <a:lstStyle/>
          <a:p>
            <a:endParaRPr lang="en-US"/>
          </a:p>
        </p:txBody>
      </p:sp>
      <p:sp>
        <p:nvSpPr>
          <p:cNvPr id="11" name="Text 9"/>
          <p:cNvSpPr/>
          <p:nvPr/>
        </p:nvSpPr>
        <p:spPr>
          <a:xfrm>
            <a:off x="9855875" y="3397568"/>
            <a:ext cx="3636645" cy="341114"/>
          </a:xfrm>
          <a:prstGeom prst="rect">
            <a:avLst/>
          </a:prstGeom>
          <a:noFill/>
          <a:ln/>
        </p:spPr>
        <p:txBody>
          <a:bodyPr wrap="none" lIns="0" tIns="0" rIns="0" bIns="0" rtlCol="0" anchor="t"/>
          <a:lstStyle/>
          <a:p>
            <a:pPr marL="0" indent="0">
              <a:lnSpc>
                <a:spcPts val="2650"/>
              </a:lnSpc>
              <a:buNone/>
            </a:pPr>
            <a:r>
              <a:rPr lang="en-US" sz="2100" b="1" dirty="0">
                <a:solidFill>
                  <a:srgbClr val="F4CAB8"/>
                </a:solidFill>
                <a:latin typeface="Bierstadt" panose="020B0004020202020204" pitchFamily="34" charset="0"/>
                <a:ea typeface="Brygada 1918 Bold" pitchFamily="34" charset="-122"/>
                <a:cs typeface="Brygada 1918 Bold" pitchFamily="34" charset="-120"/>
              </a:rPr>
              <a:t>Compensation and Benefits</a:t>
            </a:r>
            <a:endParaRPr lang="en-US" sz="2100" dirty="0">
              <a:latin typeface="Bierstadt" panose="020B0004020202020204" pitchFamily="34" charset="0"/>
            </a:endParaRPr>
          </a:p>
        </p:txBody>
      </p:sp>
      <p:sp>
        <p:nvSpPr>
          <p:cNvPr id="12" name="Text 10"/>
          <p:cNvSpPr/>
          <p:nvPr/>
        </p:nvSpPr>
        <p:spPr>
          <a:xfrm>
            <a:off x="9855875" y="3861435"/>
            <a:ext cx="3853934" cy="2946797"/>
          </a:xfrm>
          <a:prstGeom prst="rect">
            <a:avLst/>
          </a:prstGeom>
          <a:noFill/>
          <a:ln/>
        </p:spPr>
        <p:txBody>
          <a:bodyPr wrap="square" lIns="0" tIns="0" rIns="0" bIns="0" rtlCol="0" anchor="t"/>
          <a:lstStyle/>
          <a:p>
            <a:pPr marL="0" indent="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Compensation and benefits for international transfers must be carefully considered to ensure fairness and competitiveness. Organizations need to align packages with local labor laws and market rates, taking into account factors like cost of living, currency exchange rates, and tax implications.</a:t>
            </a:r>
            <a:endParaRPr lang="en-US" sz="1600" dirty="0"/>
          </a:p>
        </p:txBody>
      </p:sp>
      <p:pic>
        <p:nvPicPr>
          <p:cNvPr id="14" name="Picture 13">
            <a:extLst>
              <a:ext uri="{FF2B5EF4-FFF2-40B4-BE49-F238E27FC236}">
                <a16:creationId xmlns:a16="http://schemas.microsoft.com/office/drawing/2014/main" id="{58741258-33EC-0E26-0BD9-23B1AB7FF313}"/>
              </a:ext>
            </a:extLst>
          </p:cNvPr>
          <p:cNvPicPr>
            <a:picLocks noChangeAspect="1"/>
          </p:cNvPicPr>
          <p:nvPr/>
        </p:nvPicPr>
        <p:blipFill>
          <a:blip r:embed="rId3"/>
          <a:stretch>
            <a:fillRect/>
          </a:stretch>
        </p:blipFill>
        <p:spPr>
          <a:xfrm>
            <a:off x="11651720" y="7759561"/>
            <a:ext cx="2953162" cy="447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83538" y="693658"/>
            <a:ext cx="10663118" cy="650915"/>
          </a:xfrm>
          <a:prstGeom prst="rect">
            <a:avLst/>
          </a:prstGeom>
          <a:noFill/>
          <a:ln/>
        </p:spPr>
        <p:txBody>
          <a:bodyPr wrap="none" lIns="0" tIns="0" rIns="0" bIns="0" rtlCol="0" anchor="t"/>
          <a:lstStyle/>
          <a:p>
            <a:pPr marL="0" indent="0">
              <a:lnSpc>
                <a:spcPts val="5100"/>
              </a:lnSpc>
              <a:buNone/>
            </a:pPr>
            <a:r>
              <a:rPr lang="en-US" sz="4100" b="1" dirty="0">
                <a:solidFill>
                  <a:srgbClr val="FFB393"/>
                </a:solidFill>
                <a:latin typeface="Bierstadt" panose="020B0004020202020204" pitchFamily="34" charset="0"/>
                <a:ea typeface="Brygada 1918 Bold" pitchFamily="34" charset="-122"/>
                <a:cs typeface="Brygada 1918 Bold" pitchFamily="34" charset="-120"/>
              </a:rPr>
              <a:t>Function Factors Moderating Performance</a:t>
            </a:r>
            <a:endParaRPr lang="en-US" sz="4100" dirty="0">
              <a:latin typeface="Bierstadt" panose="020B0004020202020204" pitchFamily="34" charset="0"/>
            </a:endParaRPr>
          </a:p>
        </p:txBody>
      </p:sp>
      <p:sp>
        <p:nvSpPr>
          <p:cNvPr id="3" name="Text 1"/>
          <p:cNvSpPr/>
          <p:nvPr/>
        </p:nvSpPr>
        <p:spPr>
          <a:xfrm>
            <a:off x="683538" y="1735098"/>
            <a:ext cx="13263324" cy="624840"/>
          </a:xfrm>
          <a:prstGeom prst="rect">
            <a:avLst/>
          </a:prstGeom>
          <a:noFill/>
          <a:ln/>
        </p:spPr>
        <p:txBody>
          <a:bodyPr wrap="square" lIns="0" tIns="0" rIns="0" bIns="0" rtlCol="0" anchor="t"/>
          <a:lstStyle/>
          <a:p>
            <a:pPr marL="0" indent="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Various functional factors can moderate the performance of employees, especially in international contexts. These factors can influence employee motivation, productivity, and overall effectiveness.</a:t>
            </a:r>
            <a:endParaRPr lang="en-US" sz="1500" dirty="0"/>
          </a:p>
        </p:txBody>
      </p:sp>
      <p:sp>
        <p:nvSpPr>
          <p:cNvPr id="4" name="Shape 2"/>
          <p:cNvSpPr/>
          <p:nvPr/>
        </p:nvSpPr>
        <p:spPr>
          <a:xfrm>
            <a:off x="683538" y="2799278"/>
            <a:ext cx="439341" cy="439341"/>
          </a:xfrm>
          <a:prstGeom prst="roundRect">
            <a:avLst>
              <a:gd name="adj" fmla="val 6668"/>
            </a:avLst>
          </a:prstGeom>
          <a:solidFill>
            <a:srgbClr val="4D1529"/>
          </a:solidFill>
          <a:ln/>
        </p:spPr>
        <p:txBody>
          <a:bodyPr/>
          <a:lstStyle/>
          <a:p>
            <a:endParaRPr lang="en-US"/>
          </a:p>
        </p:txBody>
      </p:sp>
      <p:sp>
        <p:nvSpPr>
          <p:cNvPr id="5" name="Text 3"/>
          <p:cNvSpPr/>
          <p:nvPr/>
        </p:nvSpPr>
        <p:spPr>
          <a:xfrm>
            <a:off x="825103" y="2862739"/>
            <a:ext cx="156210" cy="312420"/>
          </a:xfrm>
          <a:prstGeom prst="rect">
            <a:avLst/>
          </a:prstGeom>
          <a:noFill/>
          <a:ln/>
        </p:spPr>
        <p:txBody>
          <a:bodyPr wrap="none" lIns="0" tIns="0" rIns="0" bIns="0" rtlCol="0" anchor="t"/>
          <a:lstStyle/>
          <a:p>
            <a:pPr marL="0" indent="0" algn="ctr">
              <a:lnSpc>
                <a:spcPts val="2450"/>
              </a:lnSpc>
              <a:buNone/>
            </a:pPr>
            <a:r>
              <a:rPr lang="en-US" sz="2450" b="1" dirty="0">
                <a:solidFill>
                  <a:srgbClr val="F4CAB8"/>
                </a:solidFill>
                <a:latin typeface="Brygada 1918 Bold" pitchFamily="34" charset="0"/>
                <a:ea typeface="Brygada 1918 Bold" pitchFamily="34" charset="-122"/>
                <a:cs typeface="Brygada 1918 Bold" pitchFamily="34" charset="-120"/>
              </a:rPr>
              <a:t>1</a:t>
            </a:r>
            <a:endParaRPr lang="en-US" sz="2450" dirty="0"/>
          </a:p>
        </p:txBody>
      </p:sp>
      <p:sp>
        <p:nvSpPr>
          <p:cNvPr id="6" name="Text 4"/>
          <p:cNvSpPr/>
          <p:nvPr/>
        </p:nvSpPr>
        <p:spPr>
          <a:xfrm>
            <a:off x="1318141" y="2799278"/>
            <a:ext cx="2603897" cy="325398"/>
          </a:xfrm>
          <a:prstGeom prst="rect">
            <a:avLst/>
          </a:prstGeom>
          <a:noFill/>
          <a:ln/>
        </p:spPr>
        <p:txBody>
          <a:bodyPr wrap="none" lIns="0" tIns="0" rIns="0" bIns="0" rtlCol="0" anchor="t"/>
          <a:lstStyle/>
          <a:p>
            <a:pPr marL="0" indent="0">
              <a:lnSpc>
                <a:spcPts val="2550"/>
              </a:lnSpc>
              <a:buNone/>
            </a:pPr>
            <a:r>
              <a:rPr lang="en-US" sz="2050" b="1" dirty="0">
                <a:solidFill>
                  <a:srgbClr val="F4CAB8"/>
                </a:solidFill>
                <a:latin typeface="Bierstadt" panose="020B0004020202020204" pitchFamily="34" charset="0"/>
                <a:ea typeface="Brygada 1918 Bold" pitchFamily="34" charset="-122"/>
                <a:cs typeface="Brygada 1918 Bold" pitchFamily="34" charset="-120"/>
              </a:rPr>
              <a:t>Job Design</a:t>
            </a:r>
            <a:endParaRPr lang="en-US" sz="2050" dirty="0">
              <a:latin typeface="Bierstadt" panose="020B0004020202020204" pitchFamily="34" charset="0"/>
            </a:endParaRPr>
          </a:p>
        </p:txBody>
      </p:sp>
      <p:sp>
        <p:nvSpPr>
          <p:cNvPr id="7" name="Text 5"/>
          <p:cNvSpPr/>
          <p:nvPr/>
        </p:nvSpPr>
        <p:spPr>
          <a:xfrm>
            <a:off x="1318141" y="3241834"/>
            <a:ext cx="5899428" cy="1562100"/>
          </a:xfrm>
          <a:prstGeom prst="rect">
            <a:avLst/>
          </a:prstGeom>
          <a:noFill/>
          <a:ln/>
        </p:spPr>
        <p:txBody>
          <a:bodyPr wrap="square" lIns="0" tIns="0" rIns="0" bIns="0" rtlCol="0" anchor="t"/>
          <a:lstStyle/>
          <a:p>
            <a:pPr marL="0" indent="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Job design plays a crucial role in employee performance. Tasks should be challenging, engaging, and aligned with employee skills and aspirations. Clear job descriptions, performance expectations, and regular feedback are essential for clarity and motivation.</a:t>
            </a:r>
            <a:endParaRPr lang="en-US" sz="1500" dirty="0"/>
          </a:p>
        </p:txBody>
      </p:sp>
      <p:sp>
        <p:nvSpPr>
          <p:cNvPr id="8" name="Shape 6"/>
          <p:cNvSpPr/>
          <p:nvPr/>
        </p:nvSpPr>
        <p:spPr>
          <a:xfrm>
            <a:off x="7412831" y="2799278"/>
            <a:ext cx="439341" cy="439341"/>
          </a:xfrm>
          <a:prstGeom prst="roundRect">
            <a:avLst>
              <a:gd name="adj" fmla="val 6668"/>
            </a:avLst>
          </a:prstGeom>
          <a:solidFill>
            <a:srgbClr val="4D1529"/>
          </a:solidFill>
          <a:ln/>
        </p:spPr>
        <p:txBody>
          <a:bodyPr/>
          <a:lstStyle/>
          <a:p>
            <a:endParaRPr lang="en-US"/>
          </a:p>
        </p:txBody>
      </p:sp>
      <p:sp>
        <p:nvSpPr>
          <p:cNvPr id="9" name="Text 7"/>
          <p:cNvSpPr/>
          <p:nvPr/>
        </p:nvSpPr>
        <p:spPr>
          <a:xfrm>
            <a:off x="7543443" y="2862739"/>
            <a:ext cx="178118" cy="312420"/>
          </a:xfrm>
          <a:prstGeom prst="rect">
            <a:avLst/>
          </a:prstGeom>
          <a:noFill/>
          <a:ln/>
        </p:spPr>
        <p:txBody>
          <a:bodyPr wrap="none" lIns="0" tIns="0" rIns="0" bIns="0" rtlCol="0" anchor="t"/>
          <a:lstStyle/>
          <a:p>
            <a:pPr marL="0" indent="0" algn="ctr">
              <a:lnSpc>
                <a:spcPts val="2450"/>
              </a:lnSpc>
              <a:buNone/>
            </a:pPr>
            <a:r>
              <a:rPr lang="en-US" sz="2450" b="1" dirty="0">
                <a:solidFill>
                  <a:srgbClr val="F4CAB8"/>
                </a:solidFill>
                <a:latin typeface="Brygada 1918 Bold" pitchFamily="34" charset="0"/>
                <a:ea typeface="Brygada 1918 Bold" pitchFamily="34" charset="-122"/>
                <a:cs typeface="Brygada 1918 Bold" pitchFamily="34" charset="-120"/>
              </a:rPr>
              <a:t>2</a:t>
            </a:r>
            <a:endParaRPr lang="en-US" sz="2450" dirty="0"/>
          </a:p>
        </p:txBody>
      </p:sp>
      <p:sp>
        <p:nvSpPr>
          <p:cNvPr id="10" name="Text 8"/>
          <p:cNvSpPr/>
          <p:nvPr/>
        </p:nvSpPr>
        <p:spPr>
          <a:xfrm>
            <a:off x="8047434" y="2799278"/>
            <a:ext cx="2603897" cy="325398"/>
          </a:xfrm>
          <a:prstGeom prst="rect">
            <a:avLst/>
          </a:prstGeom>
          <a:noFill/>
          <a:ln/>
        </p:spPr>
        <p:txBody>
          <a:bodyPr wrap="none" lIns="0" tIns="0" rIns="0" bIns="0" rtlCol="0" anchor="t"/>
          <a:lstStyle/>
          <a:p>
            <a:pPr marL="0" indent="0">
              <a:lnSpc>
                <a:spcPts val="2550"/>
              </a:lnSpc>
              <a:buNone/>
            </a:pPr>
            <a:r>
              <a:rPr lang="en-US" sz="2050" b="1" dirty="0">
                <a:solidFill>
                  <a:srgbClr val="F4CAB8"/>
                </a:solidFill>
                <a:latin typeface="Bierstadt" panose="020B0004020202020204" pitchFamily="34" charset="0"/>
                <a:ea typeface="Brygada 1918 Bold" pitchFamily="34" charset="-122"/>
                <a:cs typeface="Brygada 1918 Bold" pitchFamily="34" charset="-120"/>
              </a:rPr>
              <a:t>Work Environment</a:t>
            </a:r>
            <a:endParaRPr lang="en-US" sz="2050" dirty="0">
              <a:latin typeface="Bierstadt" panose="020B0004020202020204" pitchFamily="34" charset="0"/>
            </a:endParaRPr>
          </a:p>
        </p:txBody>
      </p:sp>
      <p:sp>
        <p:nvSpPr>
          <p:cNvPr id="11" name="Text 9"/>
          <p:cNvSpPr/>
          <p:nvPr/>
        </p:nvSpPr>
        <p:spPr>
          <a:xfrm>
            <a:off x="8047434" y="3241834"/>
            <a:ext cx="5899428" cy="1874520"/>
          </a:xfrm>
          <a:prstGeom prst="rect">
            <a:avLst/>
          </a:prstGeom>
          <a:noFill/>
          <a:ln/>
        </p:spPr>
        <p:txBody>
          <a:bodyPr wrap="square" lIns="0" tIns="0" rIns="0" bIns="0" rtlCol="0" anchor="t"/>
          <a:lstStyle/>
          <a:p>
            <a:pPr marL="0" indent="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The work environment significantly impacts employee performance. Factors like physical workspace, organizational culture, and team dynamics influence employee satisfaction and productivity. Creating a supportive and inclusive environment fosters collaboration, innovation, and overall well-being.</a:t>
            </a:r>
            <a:endParaRPr lang="en-US" sz="1500" dirty="0"/>
          </a:p>
        </p:txBody>
      </p:sp>
      <p:sp>
        <p:nvSpPr>
          <p:cNvPr id="12" name="Shape 10"/>
          <p:cNvSpPr/>
          <p:nvPr/>
        </p:nvSpPr>
        <p:spPr>
          <a:xfrm>
            <a:off x="683538" y="5531287"/>
            <a:ext cx="439341" cy="439341"/>
          </a:xfrm>
          <a:prstGeom prst="roundRect">
            <a:avLst>
              <a:gd name="adj" fmla="val 6668"/>
            </a:avLst>
          </a:prstGeom>
          <a:solidFill>
            <a:srgbClr val="4D1529"/>
          </a:solidFill>
          <a:ln/>
        </p:spPr>
        <p:txBody>
          <a:bodyPr/>
          <a:lstStyle/>
          <a:p>
            <a:endParaRPr lang="en-US"/>
          </a:p>
        </p:txBody>
      </p:sp>
      <p:sp>
        <p:nvSpPr>
          <p:cNvPr id="13" name="Text 11"/>
          <p:cNvSpPr/>
          <p:nvPr/>
        </p:nvSpPr>
        <p:spPr>
          <a:xfrm>
            <a:off x="807839" y="5594747"/>
            <a:ext cx="190619" cy="312420"/>
          </a:xfrm>
          <a:prstGeom prst="rect">
            <a:avLst/>
          </a:prstGeom>
          <a:noFill/>
          <a:ln/>
        </p:spPr>
        <p:txBody>
          <a:bodyPr wrap="none" lIns="0" tIns="0" rIns="0" bIns="0" rtlCol="0" anchor="t"/>
          <a:lstStyle/>
          <a:p>
            <a:pPr marL="0" indent="0" algn="ctr">
              <a:lnSpc>
                <a:spcPts val="2450"/>
              </a:lnSpc>
              <a:buNone/>
            </a:pPr>
            <a:r>
              <a:rPr lang="en-US" sz="2450" b="1" dirty="0">
                <a:solidFill>
                  <a:srgbClr val="F4CAB8"/>
                </a:solidFill>
                <a:latin typeface="Brygada 1918 Bold" pitchFamily="34" charset="0"/>
                <a:ea typeface="Brygada 1918 Bold" pitchFamily="34" charset="-122"/>
                <a:cs typeface="Brygada 1918 Bold" pitchFamily="34" charset="-120"/>
              </a:rPr>
              <a:t>3</a:t>
            </a:r>
            <a:endParaRPr lang="en-US" sz="2450" dirty="0"/>
          </a:p>
        </p:txBody>
      </p:sp>
      <p:sp>
        <p:nvSpPr>
          <p:cNvPr id="14" name="Text 12"/>
          <p:cNvSpPr/>
          <p:nvPr/>
        </p:nvSpPr>
        <p:spPr>
          <a:xfrm>
            <a:off x="1318141" y="5531287"/>
            <a:ext cx="3663910" cy="325398"/>
          </a:xfrm>
          <a:prstGeom prst="rect">
            <a:avLst/>
          </a:prstGeom>
          <a:noFill/>
          <a:ln/>
        </p:spPr>
        <p:txBody>
          <a:bodyPr wrap="none" lIns="0" tIns="0" rIns="0" bIns="0" rtlCol="0" anchor="t"/>
          <a:lstStyle/>
          <a:p>
            <a:pPr marL="0" indent="0">
              <a:lnSpc>
                <a:spcPts val="2550"/>
              </a:lnSpc>
              <a:buNone/>
            </a:pPr>
            <a:r>
              <a:rPr lang="en-US" sz="2050" b="1" dirty="0">
                <a:solidFill>
                  <a:srgbClr val="F4CAB8"/>
                </a:solidFill>
                <a:latin typeface="Bierstadt" panose="020B0004020202020204" pitchFamily="34" charset="0"/>
                <a:ea typeface="Brygada 1918 Bold" pitchFamily="34" charset="-122"/>
                <a:cs typeface="Brygada 1918 Bold" pitchFamily="34" charset="-120"/>
              </a:rPr>
              <a:t>Leadership and Management</a:t>
            </a:r>
            <a:endParaRPr lang="en-US" sz="2050" dirty="0">
              <a:latin typeface="Bierstadt" panose="020B0004020202020204" pitchFamily="34" charset="0"/>
            </a:endParaRPr>
          </a:p>
        </p:txBody>
      </p:sp>
      <p:sp>
        <p:nvSpPr>
          <p:cNvPr id="15" name="Text 13"/>
          <p:cNvSpPr/>
          <p:nvPr/>
        </p:nvSpPr>
        <p:spPr>
          <a:xfrm>
            <a:off x="1318141" y="5973842"/>
            <a:ext cx="5899428" cy="1249680"/>
          </a:xfrm>
          <a:prstGeom prst="rect">
            <a:avLst/>
          </a:prstGeom>
          <a:noFill/>
          <a:ln/>
        </p:spPr>
        <p:txBody>
          <a:bodyPr wrap="square" lIns="0" tIns="0" rIns="0" bIns="0" rtlCol="0" anchor="t"/>
          <a:lstStyle/>
          <a:p>
            <a:pPr marL="0" indent="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Effective leadership and management practices are critical for employee performance. Leaders should provide clear direction, support, and development opportunities to help employees succeed in their roles.</a:t>
            </a:r>
            <a:endParaRPr lang="en-US" sz="1500" dirty="0"/>
          </a:p>
        </p:txBody>
      </p:sp>
      <p:sp>
        <p:nvSpPr>
          <p:cNvPr id="16" name="Shape 14"/>
          <p:cNvSpPr/>
          <p:nvPr/>
        </p:nvSpPr>
        <p:spPr>
          <a:xfrm>
            <a:off x="7412831" y="5531287"/>
            <a:ext cx="439341" cy="439341"/>
          </a:xfrm>
          <a:prstGeom prst="roundRect">
            <a:avLst>
              <a:gd name="adj" fmla="val 6668"/>
            </a:avLst>
          </a:prstGeom>
          <a:solidFill>
            <a:srgbClr val="4D1529"/>
          </a:solidFill>
          <a:ln/>
        </p:spPr>
        <p:txBody>
          <a:bodyPr/>
          <a:lstStyle/>
          <a:p>
            <a:endParaRPr lang="en-US"/>
          </a:p>
        </p:txBody>
      </p:sp>
      <p:sp>
        <p:nvSpPr>
          <p:cNvPr id="17" name="Text 15"/>
          <p:cNvSpPr/>
          <p:nvPr/>
        </p:nvSpPr>
        <p:spPr>
          <a:xfrm>
            <a:off x="7534037" y="5594747"/>
            <a:ext cx="196929" cy="312420"/>
          </a:xfrm>
          <a:prstGeom prst="rect">
            <a:avLst/>
          </a:prstGeom>
          <a:noFill/>
          <a:ln/>
        </p:spPr>
        <p:txBody>
          <a:bodyPr wrap="none" lIns="0" tIns="0" rIns="0" bIns="0" rtlCol="0" anchor="t"/>
          <a:lstStyle/>
          <a:p>
            <a:pPr marL="0" indent="0" algn="ctr">
              <a:lnSpc>
                <a:spcPts val="2450"/>
              </a:lnSpc>
              <a:buNone/>
            </a:pPr>
            <a:r>
              <a:rPr lang="en-US" sz="2450" b="1" dirty="0">
                <a:solidFill>
                  <a:srgbClr val="F4CAB8"/>
                </a:solidFill>
                <a:latin typeface="Brygada 1918 Bold" pitchFamily="34" charset="0"/>
                <a:ea typeface="Brygada 1918 Bold" pitchFamily="34" charset="-122"/>
                <a:cs typeface="Brygada 1918 Bold" pitchFamily="34" charset="-120"/>
              </a:rPr>
              <a:t>4</a:t>
            </a:r>
            <a:endParaRPr lang="en-US" sz="2450" dirty="0"/>
          </a:p>
        </p:txBody>
      </p:sp>
      <p:sp>
        <p:nvSpPr>
          <p:cNvPr id="18" name="Text 16"/>
          <p:cNvSpPr/>
          <p:nvPr/>
        </p:nvSpPr>
        <p:spPr>
          <a:xfrm>
            <a:off x="8047434" y="5531287"/>
            <a:ext cx="3843933" cy="325398"/>
          </a:xfrm>
          <a:prstGeom prst="rect">
            <a:avLst/>
          </a:prstGeom>
          <a:noFill/>
          <a:ln/>
        </p:spPr>
        <p:txBody>
          <a:bodyPr wrap="none" lIns="0" tIns="0" rIns="0" bIns="0" rtlCol="0" anchor="t"/>
          <a:lstStyle/>
          <a:p>
            <a:pPr marL="0" indent="0">
              <a:lnSpc>
                <a:spcPts val="2550"/>
              </a:lnSpc>
              <a:buNone/>
            </a:pPr>
            <a:r>
              <a:rPr lang="en-US" sz="2050" b="1" dirty="0">
                <a:solidFill>
                  <a:srgbClr val="F4CAB8"/>
                </a:solidFill>
                <a:latin typeface="Bierstadt" panose="020B0004020202020204" pitchFamily="34" charset="0"/>
                <a:ea typeface="Brygada 1918 Bold" pitchFamily="34" charset="-122"/>
                <a:cs typeface="Brygada 1918 Bold" pitchFamily="34" charset="-120"/>
              </a:rPr>
              <a:t>Technology and Infrastructure</a:t>
            </a:r>
            <a:endParaRPr lang="en-US" sz="2050" dirty="0">
              <a:latin typeface="Bierstadt" panose="020B0004020202020204" pitchFamily="34" charset="0"/>
            </a:endParaRPr>
          </a:p>
        </p:txBody>
      </p:sp>
      <p:sp>
        <p:nvSpPr>
          <p:cNvPr id="19" name="Text 17"/>
          <p:cNvSpPr/>
          <p:nvPr/>
        </p:nvSpPr>
        <p:spPr>
          <a:xfrm>
            <a:off x="8047434" y="5973842"/>
            <a:ext cx="5899428" cy="1562100"/>
          </a:xfrm>
          <a:prstGeom prst="rect">
            <a:avLst/>
          </a:prstGeom>
          <a:noFill/>
          <a:ln/>
        </p:spPr>
        <p:txBody>
          <a:bodyPr wrap="square" lIns="0" tIns="0" rIns="0" bIns="0" rtlCol="0" anchor="t"/>
          <a:lstStyle/>
          <a:p>
            <a:pPr marL="0" indent="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Access to appropriate technology and infrastructure is crucial for employee productivity. Organizations need to provide reliable equipment, software, and connectivity to support employees' work and communication across different locations.</a:t>
            </a:r>
            <a:endParaRPr lang="en-US" sz="1500" dirty="0"/>
          </a:p>
        </p:txBody>
      </p:sp>
      <p:pic>
        <p:nvPicPr>
          <p:cNvPr id="21" name="Picture 20">
            <a:extLst>
              <a:ext uri="{FF2B5EF4-FFF2-40B4-BE49-F238E27FC236}">
                <a16:creationId xmlns:a16="http://schemas.microsoft.com/office/drawing/2014/main" id="{51B81B30-B8E4-6105-063A-FAB245BF6CF4}"/>
              </a:ext>
            </a:extLst>
          </p:cNvPr>
          <p:cNvPicPr>
            <a:picLocks noChangeAspect="1"/>
          </p:cNvPicPr>
          <p:nvPr/>
        </p:nvPicPr>
        <p:blipFill>
          <a:blip r:embed="rId3"/>
          <a:stretch>
            <a:fillRect/>
          </a:stretch>
        </p:blipFill>
        <p:spPr>
          <a:xfrm>
            <a:off x="11677238" y="7781863"/>
            <a:ext cx="2953162" cy="4477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63773" y="661392"/>
            <a:ext cx="8346996" cy="632222"/>
          </a:xfrm>
          <a:prstGeom prst="rect">
            <a:avLst/>
          </a:prstGeom>
          <a:noFill/>
          <a:ln/>
        </p:spPr>
        <p:txBody>
          <a:bodyPr wrap="none" lIns="0" tIns="0" rIns="0" bIns="0" rtlCol="0" anchor="t"/>
          <a:lstStyle/>
          <a:p>
            <a:pPr marL="0" indent="0">
              <a:lnSpc>
                <a:spcPts val="4950"/>
              </a:lnSpc>
              <a:buNone/>
            </a:pPr>
            <a:r>
              <a:rPr lang="en-US" sz="3950" b="1" dirty="0">
                <a:solidFill>
                  <a:srgbClr val="FFB393"/>
                </a:solidFill>
                <a:latin typeface="Bierstadt" panose="020B0004020202020204" pitchFamily="34" charset="0"/>
                <a:ea typeface="Brygada 1918 Bold" pitchFamily="34" charset="-122"/>
                <a:cs typeface="Brygada 1918 Bold" pitchFamily="34" charset="-120"/>
              </a:rPr>
              <a:t>Dual Career Couples-Gender Issue</a:t>
            </a:r>
            <a:endParaRPr lang="en-US" sz="3950" dirty="0">
              <a:latin typeface="Bierstadt" panose="020B0004020202020204" pitchFamily="34" charset="0"/>
            </a:endParaRPr>
          </a:p>
        </p:txBody>
      </p:sp>
      <p:sp>
        <p:nvSpPr>
          <p:cNvPr id="3" name="Text 1"/>
          <p:cNvSpPr/>
          <p:nvPr/>
        </p:nvSpPr>
        <p:spPr>
          <a:xfrm>
            <a:off x="663773" y="1672947"/>
            <a:ext cx="13302853" cy="606743"/>
          </a:xfrm>
          <a:prstGeom prst="rect">
            <a:avLst/>
          </a:prstGeom>
          <a:noFill/>
          <a:ln/>
        </p:spPr>
        <p:txBody>
          <a:bodyPr wrap="squar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The growing trend of dual-career couples presents unique challenges and opportunities for international recruitment and relocation. One significant issue is the potential for gender inequality, as traditional gender roles often come into play when making career decisions.</a:t>
            </a:r>
            <a:endParaRPr lang="en-US" sz="1450" dirty="0"/>
          </a:p>
        </p:txBody>
      </p:sp>
      <p:sp>
        <p:nvSpPr>
          <p:cNvPr id="4" name="Text 2"/>
          <p:cNvSpPr/>
          <p:nvPr/>
        </p:nvSpPr>
        <p:spPr>
          <a:xfrm>
            <a:off x="663773" y="2682716"/>
            <a:ext cx="2528888" cy="316111"/>
          </a:xfrm>
          <a:prstGeom prst="rect">
            <a:avLst/>
          </a:prstGeom>
          <a:noFill/>
          <a:ln/>
        </p:spPr>
        <p:txBody>
          <a:bodyPr wrap="none" lIns="0" tIns="0" rIns="0" bIns="0" rtlCol="0" anchor="t"/>
          <a:lstStyle/>
          <a:p>
            <a:pPr marL="0" indent="0">
              <a:lnSpc>
                <a:spcPts val="2450"/>
              </a:lnSpc>
              <a:buNone/>
            </a:pPr>
            <a:r>
              <a:rPr lang="en-US" sz="1950" b="1" dirty="0">
                <a:solidFill>
                  <a:srgbClr val="FFB393"/>
                </a:solidFill>
                <a:latin typeface="Bierstadt" panose="020B0004020202020204" pitchFamily="34" charset="0"/>
                <a:ea typeface="Brygada 1918 Bold" pitchFamily="34" charset="-122"/>
                <a:cs typeface="Brygada 1918 Bold" pitchFamily="34" charset="-120"/>
              </a:rPr>
              <a:t>Impact on Women</a:t>
            </a:r>
            <a:endParaRPr lang="en-US" sz="1950" dirty="0">
              <a:latin typeface="Bierstadt" panose="020B0004020202020204" pitchFamily="34" charset="0"/>
            </a:endParaRPr>
          </a:p>
        </p:txBody>
      </p:sp>
      <p:sp>
        <p:nvSpPr>
          <p:cNvPr id="5" name="Text 3"/>
          <p:cNvSpPr/>
          <p:nvPr/>
        </p:nvSpPr>
        <p:spPr>
          <a:xfrm>
            <a:off x="663773" y="3188494"/>
            <a:ext cx="6420088" cy="1213485"/>
          </a:xfrm>
          <a:prstGeom prst="rect">
            <a:avLst/>
          </a:prstGeom>
          <a:noFill/>
          <a:ln/>
        </p:spPr>
        <p:txBody>
          <a:bodyPr wrap="squar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Women often face greater challenges in balancing work and family commitments, particularly when their partners are also pursuing careers. This can lead to career interruptions or sacrifices that impact their long-term career progression.</a:t>
            </a:r>
            <a:endParaRPr lang="en-US" sz="1450" dirty="0"/>
          </a:p>
        </p:txBody>
      </p:sp>
      <p:sp>
        <p:nvSpPr>
          <p:cNvPr id="6" name="Text 4"/>
          <p:cNvSpPr/>
          <p:nvPr/>
        </p:nvSpPr>
        <p:spPr>
          <a:xfrm>
            <a:off x="663773" y="4572595"/>
            <a:ext cx="6420088" cy="910114"/>
          </a:xfrm>
          <a:prstGeom prst="rect">
            <a:avLst/>
          </a:prstGeom>
          <a:noFill/>
          <a:ln/>
        </p:spPr>
        <p:txBody>
          <a:bodyPr wrap="square" lIns="0" tIns="0" rIns="0" bIns="0" rtlCol="0" anchor="t"/>
          <a:lstStyle/>
          <a:p>
            <a:pPr marL="342900" indent="-342900" algn="l">
              <a:lnSpc>
                <a:spcPts val="2350"/>
              </a:lnSpc>
              <a:buSzPct val="100000"/>
              <a:buFont typeface="+mj-lt"/>
              <a:buAutoNum type="arabicPeriod"/>
            </a:pPr>
            <a:r>
              <a:rPr lang="en-US" sz="1450" dirty="0">
                <a:solidFill>
                  <a:srgbClr val="F4CAB8"/>
                </a:solidFill>
                <a:latin typeface="Montserrat Medium" pitchFamily="34" charset="0"/>
                <a:ea typeface="Montserrat Medium" pitchFamily="34" charset="-122"/>
                <a:cs typeface="Montserrat Medium" pitchFamily="34" charset="-120"/>
              </a:rPr>
              <a:t>Traditional gender roles can influence the decision-making process, leading to women disproportionately taking on more childcare or household responsibilities.</a:t>
            </a:r>
            <a:endParaRPr lang="en-US" sz="1450" dirty="0"/>
          </a:p>
        </p:txBody>
      </p:sp>
      <p:sp>
        <p:nvSpPr>
          <p:cNvPr id="7" name="Text 5"/>
          <p:cNvSpPr/>
          <p:nvPr/>
        </p:nvSpPr>
        <p:spPr>
          <a:xfrm>
            <a:off x="663773" y="5549027"/>
            <a:ext cx="6420088" cy="910114"/>
          </a:xfrm>
          <a:prstGeom prst="rect">
            <a:avLst/>
          </a:prstGeom>
          <a:noFill/>
          <a:ln/>
        </p:spPr>
        <p:txBody>
          <a:bodyPr wrap="square" lIns="0" tIns="0" rIns="0" bIns="0" rtlCol="0" anchor="t"/>
          <a:lstStyle/>
          <a:p>
            <a:pPr marL="342900" indent="-342900" algn="l">
              <a:lnSpc>
                <a:spcPts val="2350"/>
              </a:lnSpc>
              <a:buSzPct val="100000"/>
              <a:buFont typeface="+mj-lt"/>
              <a:buAutoNum type="arabicPeriod" startAt="2"/>
            </a:pPr>
            <a:r>
              <a:rPr lang="en-US" sz="1450" dirty="0">
                <a:solidFill>
                  <a:srgbClr val="F4CAB8"/>
                </a:solidFill>
                <a:latin typeface="Montserrat Medium" pitchFamily="34" charset="0"/>
                <a:ea typeface="Montserrat Medium" pitchFamily="34" charset="-122"/>
                <a:cs typeface="Montserrat Medium" pitchFamily="34" charset="-120"/>
              </a:rPr>
              <a:t>Job opportunities and career advancement may be limited for women in some locations, especially if they are expected to relocate with their partners.</a:t>
            </a:r>
            <a:endParaRPr lang="en-US" sz="1450" dirty="0"/>
          </a:p>
        </p:txBody>
      </p:sp>
      <p:sp>
        <p:nvSpPr>
          <p:cNvPr id="8" name="Text 6"/>
          <p:cNvSpPr/>
          <p:nvPr/>
        </p:nvSpPr>
        <p:spPr>
          <a:xfrm>
            <a:off x="663773" y="6525458"/>
            <a:ext cx="6420088" cy="910114"/>
          </a:xfrm>
          <a:prstGeom prst="rect">
            <a:avLst/>
          </a:prstGeom>
          <a:noFill/>
          <a:ln/>
        </p:spPr>
        <p:txBody>
          <a:bodyPr wrap="square" lIns="0" tIns="0" rIns="0" bIns="0" rtlCol="0" anchor="t"/>
          <a:lstStyle/>
          <a:p>
            <a:pPr marL="342900" indent="-342900" algn="l">
              <a:lnSpc>
                <a:spcPts val="2350"/>
              </a:lnSpc>
              <a:buSzPct val="100000"/>
              <a:buFont typeface="+mj-lt"/>
              <a:buAutoNum type="arabicPeriod" startAt="3"/>
            </a:pPr>
            <a:r>
              <a:rPr lang="en-US" sz="1450" dirty="0">
                <a:solidFill>
                  <a:srgbClr val="F4CAB8"/>
                </a:solidFill>
                <a:latin typeface="Montserrat Medium" pitchFamily="34" charset="0"/>
                <a:ea typeface="Montserrat Medium" pitchFamily="34" charset="-122"/>
                <a:cs typeface="Montserrat Medium" pitchFamily="34" charset="-120"/>
              </a:rPr>
              <a:t>Women may encounter prejudice and discrimination based on their gender, impacting their ability to access the same opportunities as their male counterparts.</a:t>
            </a:r>
            <a:endParaRPr lang="en-US" sz="1450" dirty="0"/>
          </a:p>
        </p:txBody>
      </p:sp>
      <p:sp>
        <p:nvSpPr>
          <p:cNvPr id="9" name="Text 7"/>
          <p:cNvSpPr/>
          <p:nvPr/>
        </p:nvSpPr>
        <p:spPr>
          <a:xfrm>
            <a:off x="7554158" y="2682716"/>
            <a:ext cx="3482935" cy="316111"/>
          </a:xfrm>
          <a:prstGeom prst="rect">
            <a:avLst/>
          </a:prstGeom>
          <a:noFill/>
          <a:ln/>
        </p:spPr>
        <p:txBody>
          <a:bodyPr wrap="none" lIns="0" tIns="0" rIns="0" bIns="0" rtlCol="0" anchor="t"/>
          <a:lstStyle/>
          <a:p>
            <a:pPr marL="0" indent="0">
              <a:lnSpc>
                <a:spcPts val="2450"/>
              </a:lnSpc>
              <a:buNone/>
            </a:pPr>
            <a:r>
              <a:rPr lang="en-US" sz="1950" b="1" dirty="0">
                <a:solidFill>
                  <a:srgbClr val="FFB393"/>
                </a:solidFill>
                <a:latin typeface="Bierstadt" panose="020B0004020202020204" pitchFamily="34" charset="0"/>
                <a:ea typeface="Brygada 1918 Bold" pitchFamily="34" charset="-122"/>
                <a:cs typeface="Brygada 1918 Bold" pitchFamily="34" charset="-120"/>
              </a:rPr>
              <a:t>Addressing the Gender Issue</a:t>
            </a:r>
            <a:endParaRPr lang="en-US" sz="1950" dirty="0">
              <a:latin typeface="Bierstadt" panose="020B0004020202020204" pitchFamily="34" charset="0"/>
            </a:endParaRPr>
          </a:p>
        </p:txBody>
      </p:sp>
      <p:sp>
        <p:nvSpPr>
          <p:cNvPr id="10" name="Text 8"/>
          <p:cNvSpPr/>
          <p:nvPr/>
        </p:nvSpPr>
        <p:spPr>
          <a:xfrm>
            <a:off x="7554158" y="3188494"/>
            <a:ext cx="6420088" cy="1516856"/>
          </a:xfrm>
          <a:prstGeom prst="rect">
            <a:avLst/>
          </a:prstGeom>
          <a:noFill/>
          <a:ln/>
        </p:spPr>
        <p:txBody>
          <a:bodyPr wrap="square" lIns="0" tIns="0" rIns="0" bIns="0" rtlCol="0" anchor="t"/>
          <a:lstStyle/>
          <a:p>
            <a:pPr marL="0" indent="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Organizations have a responsibility to address gender inequality and create a more equitable environment for dual-career couples. This requires proactive measures to ensure that both partners have equal opportunities for career advancement and personal development.</a:t>
            </a:r>
            <a:endParaRPr lang="en-US" sz="1450" dirty="0"/>
          </a:p>
        </p:txBody>
      </p:sp>
      <p:sp>
        <p:nvSpPr>
          <p:cNvPr id="11" name="Text 9"/>
          <p:cNvSpPr/>
          <p:nvPr/>
        </p:nvSpPr>
        <p:spPr>
          <a:xfrm>
            <a:off x="7554158" y="4875967"/>
            <a:ext cx="6420088" cy="606743"/>
          </a:xfrm>
          <a:prstGeom prst="rect">
            <a:avLst/>
          </a:prstGeom>
          <a:noFill/>
          <a:ln/>
        </p:spPr>
        <p:txBody>
          <a:bodyPr wrap="square" lIns="0" tIns="0" rIns="0" bIns="0" rtlCol="0" anchor="t"/>
          <a:lstStyle/>
          <a:p>
            <a:pPr marL="342900" indent="-342900" algn="l">
              <a:lnSpc>
                <a:spcPts val="2350"/>
              </a:lnSpc>
              <a:buSzPct val="100000"/>
              <a:buFont typeface="+mj-lt"/>
              <a:buAutoNum type="arabicPeriod"/>
            </a:pPr>
            <a:r>
              <a:rPr lang="en-US" sz="1450" dirty="0">
                <a:solidFill>
                  <a:srgbClr val="F4CAB8"/>
                </a:solidFill>
                <a:latin typeface="Montserrat Medium" pitchFamily="34" charset="0"/>
                <a:ea typeface="Montserrat Medium" pitchFamily="34" charset="-122"/>
                <a:cs typeface="Montserrat Medium" pitchFamily="34" charset="-120"/>
              </a:rPr>
              <a:t>Promote flexible work arrangements and support for dual-career families.</a:t>
            </a:r>
            <a:endParaRPr lang="en-US" sz="1450" dirty="0"/>
          </a:p>
        </p:txBody>
      </p:sp>
      <p:sp>
        <p:nvSpPr>
          <p:cNvPr id="12" name="Text 10"/>
          <p:cNvSpPr/>
          <p:nvPr/>
        </p:nvSpPr>
        <p:spPr>
          <a:xfrm>
            <a:off x="7554158" y="5549027"/>
            <a:ext cx="6420088" cy="606743"/>
          </a:xfrm>
          <a:prstGeom prst="rect">
            <a:avLst/>
          </a:prstGeom>
          <a:noFill/>
          <a:ln/>
        </p:spPr>
        <p:txBody>
          <a:bodyPr wrap="square" lIns="0" tIns="0" rIns="0" bIns="0" rtlCol="0" anchor="t"/>
          <a:lstStyle/>
          <a:p>
            <a:pPr marL="342900" indent="-342900" algn="l">
              <a:lnSpc>
                <a:spcPts val="2350"/>
              </a:lnSpc>
              <a:buSzPct val="100000"/>
              <a:buFont typeface="+mj-lt"/>
              <a:buAutoNum type="arabicPeriod" startAt="2"/>
            </a:pPr>
            <a:r>
              <a:rPr lang="en-US" sz="1450" dirty="0">
                <a:solidFill>
                  <a:srgbClr val="F4CAB8"/>
                </a:solidFill>
                <a:latin typeface="Montserrat Medium" pitchFamily="34" charset="0"/>
                <a:ea typeface="Montserrat Medium" pitchFamily="34" charset="-122"/>
                <a:cs typeface="Montserrat Medium" pitchFamily="34" charset="-120"/>
              </a:rPr>
              <a:t>Provide equal opportunities for career advancement, regardless of gender.</a:t>
            </a:r>
            <a:endParaRPr lang="en-US" sz="1450" dirty="0"/>
          </a:p>
        </p:txBody>
      </p:sp>
      <p:sp>
        <p:nvSpPr>
          <p:cNvPr id="13" name="Text 11"/>
          <p:cNvSpPr/>
          <p:nvPr/>
        </p:nvSpPr>
        <p:spPr>
          <a:xfrm>
            <a:off x="7554158" y="6222087"/>
            <a:ext cx="6420088" cy="606743"/>
          </a:xfrm>
          <a:prstGeom prst="rect">
            <a:avLst/>
          </a:prstGeom>
          <a:noFill/>
          <a:ln/>
        </p:spPr>
        <p:txBody>
          <a:bodyPr wrap="square" lIns="0" tIns="0" rIns="0" bIns="0" rtlCol="0" anchor="t"/>
          <a:lstStyle/>
          <a:p>
            <a:pPr marL="342900" indent="-342900" algn="l">
              <a:lnSpc>
                <a:spcPts val="2350"/>
              </a:lnSpc>
              <a:buSzPct val="100000"/>
              <a:buFont typeface="+mj-lt"/>
              <a:buAutoNum type="arabicPeriod" startAt="3"/>
            </a:pPr>
            <a:r>
              <a:rPr lang="en-US" sz="1450" dirty="0">
                <a:solidFill>
                  <a:srgbClr val="F4CAB8"/>
                </a:solidFill>
                <a:latin typeface="Montserrat Medium" pitchFamily="34" charset="0"/>
                <a:ea typeface="Montserrat Medium" pitchFamily="34" charset="-122"/>
                <a:cs typeface="Montserrat Medium" pitchFamily="34" charset="-120"/>
              </a:rPr>
              <a:t>Implement diversity and inclusion programs to create a more equitable workplace.</a:t>
            </a:r>
            <a:endParaRPr lang="en-US" sz="1450" dirty="0"/>
          </a:p>
        </p:txBody>
      </p:sp>
      <p:sp>
        <p:nvSpPr>
          <p:cNvPr id="14" name="Text 12"/>
          <p:cNvSpPr/>
          <p:nvPr/>
        </p:nvSpPr>
        <p:spPr>
          <a:xfrm>
            <a:off x="7554158" y="6895148"/>
            <a:ext cx="6420088" cy="606743"/>
          </a:xfrm>
          <a:prstGeom prst="rect">
            <a:avLst/>
          </a:prstGeom>
          <a:noFill/>
          <a:ln/>
        </p:spPr>
        <p:txBody>
          <a:bodyPr wrap="square" lIns="0" tIns="0" rIns="0" bIns="0" rtlCol="0" anchor="t"/>
          <a:lstStyle/>
          <a:p>
            <a:pPr marL="342900" indent="-342900" algn="l">
              <a:lnSpc>
                <a:spcPts val="2350"/>
              </a:lnSpc>
              <a:buSzPct val="100000"/>
              <a:buFont typeface="+mj-lt"/>
              <a:buAutoNum type="arabicPeriod" startAt="4"/>
            </a:pPr>
            <a:r>
              <a:rPr lang="en-US" sz="1450" dirty="0">
                <a:solidFill>
                  <a:srgbClr val="F4CAB8"/>
                </a:solidFill>
                <a:latin typeface="Montserrat Medium" pitchFamily="34" charset="0"/>
                <a:ea typeface="Montserrat Medium" pitchFamily="34" charset="-122"/>
                <a:cs typeface="Montserrat Medium" pitchFamily="34" charset="-120"/>
              </a:rPr>
              <a:t>Offer support services for partners, such as spouse relocation programs and career coaching.</a:t>
            </a:r>
            <a:endParaRPr lang="en-US" sz="1450" dirty="0"/>
          </a:p>
        </p:txBody>
      </p:sp>
      <p:pic>
        <p:nvPicPr>
          <p:cNvPr id="15" name="Picture 14">
            <a:extLst>
              <a:ext uri="{FF2B5EF4-FFF2-40B4-BE49-F238E27FC236}">
                <a16:creationId xmlns:a16="http://schemas.microsoft.com/office/drawing/2014/main" id="{BE85C624-EDCE-29F2-F2B9-5835E94C5A67}"/>
              </a:ext>
            </a:extLst>
          </p:cNvPr>
          <p:cNvPicPr>
            <a:picLocks noChangeAspect="1"/>
          </p:cNvPicPr>
          <p:nvPr/>
        </p:nvPicPr>
        <p:blipFill>
          <a:blip r:embed="rId3"/>
          <a:stretch>
            <a:fillRect/>
          </a:stretch>
        </p:blipFill>
        <p:spPr>
          <a:xfrm>
            <a:off x="11677238" y="7781863"/>
            <a:ext cx="2953162" cy="4477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746</Words>
  <Application>Microsoft Office PowerPoint</Application>
  <PresentationFormat>Custom</PresentationFormat>
  <Paragraphs>54</Paragraphs>
  <Slides>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Aharoni</vt:lpstr>
      <vt:lpstr>Brygada 1918 Bold</vt:lpstr>
      <vt:lpstr>Bierstadt</vt:lpstr>
      <vt:lpstr>Montserrat Bold</vt:lpstr>
      <vt:lpstr>Arial Black</vt:lpstr>
      <vt:lpstr>Arial</vt:lpstr>
      <vt:lpstr>Montserrat Medium</vt:lpstr>
      <vt:lpstr>Office Theme</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2024-11-14T07:12:10Z</dcterms:created>
  <dcterms:modified xsi:type="dcterms:W3CDTF">2024-11-29T08:25:04Z</dcterms:modified>
</cp:coreProperties>
</file>