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anose="02010803020104030203" pitchFamily="2" charset="-79"/>
      <p:bold r:id="rId9"/>
    </p:embeddedFont>
    <p:embeddedFont>
      <p:font typeface="Arial Black" panose="020B0A04020102020204" pitchFamily="34" charset="0"/>
      <p:bold r:id="rId10"/>
    </p:embeddedFont>
    <p:embeddedFont>
      <p:font typeface="DM Sans Semi Bold" panose="020B0604020202020204" charset="0"/>
      <p:regular r:id="rId11"/>
    </p:embeddedFont>
    <p:embeddedFont>
      <p:font typeface="Inter Medium"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35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8196485"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Global Human Resource Management</a:t>
            </a:r>
          </a:p>
          <a:p>
            <a:r>
              <a:rPr lang="en-US" sz="2200" b="1" dirty="0">
                <a:solidFill>
                  <a:srgbClr val="FF0000"/>
                </a:solidFill>
                <a:latin typeface="Arial Black" pitchFamily="34" charset="0"/>
                <a:cs typeface="Aharoni" pitchFamily="2" charset="-79"/>
              </a:rPr>
              <a:t>Course Code : 22HRM4EC5</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657599" y="4742481"/>
            <a:ext cx="7315200" cy="954107"/>
          </a:xfrm>
          <a:prstGeom prst="rect">
            <a:avLst/>
          </a:prstGeom>
        </p:spPr>
        <p:txBody>
          <a:bodyPr>
            <a:spAutoFit/>
          </a:bodyPr>
          <a:lstStyle/>
          <a:p>
            <a:pPr algn="ctr"/>
            <a:r>
              <a:rPr lang="en-US" sz="2800" b="1" dirty="0">
                <a:solidFill>
                  <a:srgbClr val="7030A0"/>
                </a:solidFill>
                <a:latin typeface="Arial Black" pitchFamily="34" charset="0"/>
              </a:rPr>
              <a:t> Unit-I</a:t>
            </a:r>
          </a:p>
          <a:p>
            <a:pPr algn="ctr"/>
            <a:r>
              <a:rPr lang="en-US" sz="2800" b="1" dirty="0">
                <a:solidFill>
                  <a:srgbClr val="7030A0"/>
                </a:solidFill>
                <a:latin typeface="Arial Black" pitchFamily="34" charset="0"/>
              </a:rPr>
              <a:t>Introduction to IHRM</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7803" y="591741"/>
            <a:ext cx="7641193" cy="3703320"/>
          </a:xfrm>
          <a:prstGeom prst="rect">
            <a:avLst/>
          </a:prstGeom>
          <a:noFill/>
          <a:ln/>
        </p:spPr>
        <p:txBody>
          <a:bodyPr wrap="square" lIns="0" tIns="0" rIns="0" bIns="0" rtlCol="0" anchor="t"/>
          <a:lstStyle/>
          <a:p>
            <a:pPr marL="0" indent="0">
              <a:lnSpc>
                <a:spcPts val="7250"/>
              </a:lnSpc>
              <a:buNone/>
            </a:pPr>
            <a:endParaRPr lang="en-US" sz="5800" dirty="0">
              <a:solidFill>
                <a:srgbClr val="030303"/>
              </a:solidFill>
              <a:latin typeface="DM Sans Semi Bold" pitchFamily="34" charset="0"/>
              <a:ea typeface="DM Sans Semi Bold" pitchFamily="34" charset="-122"/>
              <a:cs typeface="DM Sans Semi Bold" pitchFamily="34" charset="-120"/>
            </a:endParaRPr>
          </a:p>
          <a:p>
            <a:pPr marL="0" indent="0">
              <a:lnSpc>
                <a:spcPts val="7250"/>
              </a:lnSpc>
              <a:buNone/>
            </a:pPr>
            <a:endParaRPr lang="en-US" sz="5800" dirty="0">
              <a:solidFill>
                <a:srgbClr val="030303"/>
              </a:solidFill>
              <a:latin typeface="DM Sans Semi Bold" pitchFamily="34" charset="0"/>
              <a:ea typeface="DM Sans Semi Bold" pitchFamily="34" charset="-122"/>
              <a:cs typeface="DM Sans Semi Bold" pitchFamily="34" charset="-120"/>
            </a:endParaRPr>
          </a:p>
          <a:p>
            <a:pPr marL="0" indent="0">
              <a:lnSpc>
                <a:spcPts val="7250"/>
              </a:lnSpc>
              <a:buNone/>
            </a:pPr>
            <a:r>
              <a:rPr lang="en-US" sz="5800" dirty="0">
                <a:solidFill>
                  <a:srgbClr val="030303"/>
                </a:solidFill>
                <a:latin typeface="DM Sans Semi Bold" pitchFamily="34" charset="0"/>
                <a:ea typeface="DM Sans Semi Bold" pitchFamily="34" charset="-122"/>
                <a:cs typeface="DM Sans Semi Bold" pitchFamily="34" charset="-120"/>
              </a:rPr>
              <a:t>Introduction to IHRM</a:t>
            </a:r>
            <a:endParaRPr lang="en-US" sz="5800" dirty="0"/>
          </a:p>
        </p:txBody>
      </p:sp>
      <p:sp>
        <p:nvSpPr>
          <p:cNvPr id="4" name="Text 1"/>
          <p:cNvSpPr/>
          <p:nvPr/>
        </p:nvSpPr>
        <p:spPr>
          <a:xfrm>
            <a:off x="6237803" y="4617006"/>
            <a:ext cx="7641193" cy="2403634"/>
          </a:xfrm>
          <a:prstGeom prst="rect">
            <a:avLst/>
          </a:prstGeom>
          <a:noFill/>
          <a:ln/>
        </p:spPr>
        <p:txBody>
          <a:bodyPr wrap="square" lIns="0" tIns="0" rIns="0" bIns="0" rtlCol="0" anchor="t"/>
          <a:lstStyle/>
          <a:p>
            <a:pPr marL="0" indent="0">
              <a:lnSpc>
                <a:spcPts val="2700"/>
              </a:lnSpc>
              <a:buNone/>
            </a:pPr>
            <a:r>
              <a:rPr lang="en-US" sz="1650" b="1" dirty="0">
                <a:solidFill>
                  <a:srgbClr val="464646"/>
                </a:solidFill>
                <a:latin typeface="Inter Medium" panose="020B0604020202020204" charset="0"/>
                <a:ea typeface="Inter Medium" panose="020B0604020202020204" charset="0"/>
                <a:cs typeface="Inter Medium" pitchFamily="34" charset="-120"/>
              </a:rPr>
              <a:t>International Human Resource Management (IHRM) is a complex and dynamic field that deals with the management of human resources in a global context. It encompasses a wide range of activities, from recruitment and selection to training and development, compensation and benefits, and labor relations. IHRM is essential for organizations that operate in multiple countries, as it helps them to navigate the complexities of different legal, cultural, and economic environments.</a:t>
            </a:r>
            <a:endParaRPr lang="en-US" sz="1650" b="1" dirty="0">
              <a:latin typeface="Inter Medium" panose="020B0604020202020204" charset="0"/>
              <a:ea typeface="Inter Medium" panose="020B0604020202020204" charset="0"/>
            </a:endParaRPr>
          </a:p>
        </p:txBody>
      </p:sp>
      <p:sp>
        <p:nvSpPr>
          <p:cNvPr id="5" name="Shape 2"/>
          <p:cNvSpPr/>
          <p:nvPr/>
        </p:nvSpPr>
        <p:spPr>
          <a:xfrm>
            <a:off x="6237803" y="7278172"/>
            <a:ext cx="343495" cy="343495"/>
          </a:xfrm>
          <a:prstGeom prst="roundRect">
            <a:avLst>
              <a:gd name="adj" fmla="val 26617813"/>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6245423" y="7285792"/>
            <a:ext cx="328255" cy="328255"/>
          </a:xfrm>
          <a:prstGeom prst="rect">
            <a:avLst/>
          </a:prstGeom>
        </p:spPr>
      </p:pic>
      <p:sp>
        <p:nvSpPr>
          <p:cNvPr id="7" name="Text 3"/>
          <p:cNvSpPr/>
          <p:nvPr/>
        </p:nvSpPr>
        <p:spPr>
          <a:xfrm>
            <a:off x="6688574" y="7262098"/>
            <a:ext cx="2061329" cy="375642"/>
          </a:xfrm>
          <a:prstGeom prst="rect">
            <a:avLst/>
          </a:prstGeom>
          <a:noFill/>
          <a:ln/>
        </p:spPr>
        <p:txBody>
          <a:bodyPr wrap="none" lIns="0" tIns="0" rIns="0" bIns="0" rtlCol="0" anchor="t"/>
          <a:lstStyle/>
          <a:p>
            <a:pPr marL="0" indent="0" algn="l">
              <a:lnSpc>
                <a:spcPts val="2950"/>
              </a:lnSpc>
              <a:buNone/>
            </a:pPr>
            <a:r>
              <a:rPr lang="en-US" sz="2100" b="1" dirty="0">
                <a:solidFill>
                  <a:srgbClr val="464646"/>
                </a:solidFill>
                <a:latin typeface="Inter Bold" pitchFamily="34" charset="0"/>
                <a:ea typeface="Inter Bold" pitchFamily="34" charset="-122"/>
                <a:cs typeface="Inter Bold" pitchFamily="34" charset="-120"/>
              </a:rPr>
              <a:t>by Presentation</a:t>
            </a:r>
            <a:endParaRPr lang="en-US" sz="2100" dirty="0"/>
          </a:p>
        </p:txBody>
      </p:sp>
      <p:pic>
        <p:nvPicPr>
          <p:cNvPr id="10" name="Picture 9">
            <a:extLst>
              <a:ext uri="{FF2B5EF4-FFF2-40B4-BE49-F238E27FC236}">
                <a16:creationId xmlns:a16="http://schemas.microsoft.com/office/drawing/2014/main" id="{D6374923-A877-3A09-ACDF-B5F33186E1F3}"/>
              </a:ext>
            </a:extLst>
          </p:cNvPr>
          <p:cNvPicPr>
            <a:picLocks noChangeAspect="1"/>
          </p:cNvPicPr>
          <p:nvPr/>
        </p:nvPicPr>
        <p:blipFill>
          <a:blip r:embed="rId5"/>
          <a:stretch>
            <a:fillRect/>
          </a:stretch>
        </p:blipFill>
        <p:spPr>
          <a:xfrm>
            <a:off x="6245423" y="7239796"/>
            <a:ext cx="2543530" cy="485843"/>
          </a:xfrm>
          <a:prstGeom prst="rect">
            <a:avLst/>
          </a:prstGeom>
        </p:spPr>
      </p:pic>
      <p:pic>
        <p:nvPicPr>
          <p:cNvPr id="12" name="Picture 11">
            <a:extLst>
              <a:ext uri="{FF2B5EF4-FFF2-40B4-BE49-F238E27FC236}">
                <a16:creationId xmlns:a16="http://schemas.microsoft.com/office/drawing/2014/main" id="{5B34E7D6-14E4-C920-A9DF-473117982614}"/>
              </a:ext>
            </a:extLst>
          </p:cNvPr>
          <p:cNvPicPr>
            <a:picLocks noChangeAspect="1"/>
          </p:cNvPicPr>
          <p:nvPr/>
        </p:nvPicPr>
        <p:blipFill>
          <a:blip r:embed="rId5"/>
          <a:stretch>
            <a:fillRect/>
          </a:stretch>
        </p:blipFill>
        <p:spPr>
          <a:xfrm>
            <a:off x="12066646" y="7640053"/>
            <a:ext cx="2543530" cy="4858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77058"/>
            <a:ext cx="8798362" cy="708779"/>
          </a:xfrm>
          <a:prstGeom prst="rect">
            <a:avLst/>
          </a:prstGeom>
          <a:noFill/>
          <a:ln/>
        </p:spPr>
        <p:txBody>
          <a:bodyPr wrap="none" lIns="0" tIns="0" rIns="0" bIns="0" rtlCol="0" anchor="t"/>
          <a:lstStyle/>
          <a:p>
            <a:pPr marL="0" indent="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Domestic and International HRM</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Domestic HRM</a:t>
            </a:r>
            <a:endParaRPr lang="en-US" sz="2200" dirty="0"/>
          </a:p>
        </p:txBody>
      </p:sp>
      <p:sp>
        <p:nvSpPr>
          <p:cNvPr id="4" name="Text 2"/>
          <p:cNvSpPr/>
          <p:nvPr/>
        </p:nvSpPr>
        <p:spPr>
          <a:xfrm>
            <a:off x="793790" y="4033957"/>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Domestic HRM focuses on managing human resources within a single country. It deals with the policies, practices, and procedures that are specific to a particular national context.</a:t>
            </a:r>
            <a:endParaRPr lang="en-US" sz="1750" dirty="0"/>
          </a:p>
        </p:txBody>
      </p:sp>
      <p:sp>
        <p:nvSpPr>
          <p:cNvPr id="5" name="Text 3"/>
          <p:cNvSpPr/>
          <p:nvPr/>
        </p:nvSpPr>
        <p:spPr>
          <a:xfrm>
            <a:off x="7599521"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International HRM</a:t>
            </a:r>
            <a:endParaRPr lang="en-US" sz="2200" dirty="0"/>
          </a:p>
        </p:txBody>
      </p:sp>
      <p:sp>
        <p:nvSpPr>
          <p:cNvPr id="6" name="Text 4"/>
          <p:cNvSpPr/>
          <p:nvPr/>
        </p:nvSpPr>
        <p:spPr>
          <a:xfrm>
            <a:off x="7599521" y="4033957"/>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International HRM encompasses the management of human resources across national borders. It involves dealing with the complexities of different legal, cultural, and economic environments, as well as the challenges of managing a diverse workforce.</a:t>
            </a:r>
            <a:endParaRPr lang="en-US" sz="1750" dirty="0"/>
          </a:p>
        </p:txBody>
      </p:sp>
      <p:pic>
        <p:nvPicPr>
          <p:cNvPr id="7" name="Picture 6">
            <a:extLst>
              <a:ext uri="{FF2B5EF4-FFF2-40B4-BE49-F238E27FC236}">
                <a16:creationId xmlns:a16="http://schemas.microsoft.com/office/drawing/2014/main" id="{BD965948-2ABF-A201-8EA9-EAE9458C1E90}"/>
              </a:ext>
            </a:extLst>
          </p:cNvPr>
          <p:cNvPicPr>
            <a:picLocks noChangeAspect="1"/>
          </p:cNvPicPr>
          <p:nvPr/>
        </p:nvPicPr>
        <p:blipFill>
          <a:blip r:embed="rId3"/>
          <a:stretch>
            <a:fillRect/>
          </a:stretch>
        </p:blipFill>
        <p:spPr>
          <a:xfrm>
            <a:off x="12066646" y="7640053"/>
            <a:ext cx="2543530" cy="4858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678656"/>
            <a:ext cx="5859780" cy="708779"/>
          </a:xfrm>
          <a:prstGeom prst="rect">
            <a:avLst/>
          </a:prstGeom>
          <a:noFill/>
          <a:ln/>
        </p:spPr>
        <p:txBody>
          <a:bodyPr wrap="none" lIns="0" tIns="0" rIns="0" bIns="0" rtlCol="0" anchor="t"/>
          <a:lstStyle/>
          <a:p>
            <a:pPr marL="0" indent="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The Seven Cs of IHRM</a:t>
            </a:r>
            <a:endParaRPr lang="en-US" sz="4450" dirty="0"/>
          </a:p>
        </p:txBody>
      </p:sp>
      <p:sp>
        <p:nvSpPr>
          <p:cNvPr id="3" name="Shape 1"/>
          <p:cNvSpPr/>
          <p:nvPr/>
        </p:nvSpPr>
        <p:spPr>
          <a:xfrm>
            <a:off x="793790" y="2096214"/>
            <a:ext cx="510302" cy="510302"/>
          </a:xfrm>
          <a:prstGeom prst="roundRect">
            <a:avLst>
              <a:gd name="adj" fmla="val 6667"/>
            </a:avLst>
          </a:prstGeom>
          <a:solidFill>
            <a:srgbClr val="F2EEEE"/>
          </a:solidFill>
          <a:ln/>
        </p:spPr>
        <p:txBody>
          <a:bodyPr/>
          <a:lstStyle/>
          <a:p>
            <a:endParaRPr lang="en-US"/>
          </a:p>
        </p:txBody>
      </p:sp>
      <p:sp>
        <p:nvSpPr>
          <p:cNvPr id="4" name="Text 2"/>
          <p:cNvSpPr/>
          <p:nvPr/>
        </p:nvSpPr>
        <p:spPr>
          <a:xfrm>
            <a:off x="989648" y="2181225"/>
            <a:ext cx="118467" cy="34028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1</a:t>
            </a:r>
            <a:endParaRPr lang="en-US" sz="2650" dirty="0"/>
          </a:p>
        </p:txBody>
      </p:sp>
      <p:sp>
        <p:nvSpPr>
          <p:cNvPr id="5" name="Text 3"/>
          <p:cNvSpPr/>
          <p:nvPr/>
        </p:nvSpPr>
        <p:spPr>
          <a:xfrm>
            <a:off x="1530906" y="209621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Cultural Sensitivity</a:t>
            </a:r>
            <a:endParaRPr lang="en-US" sz="2200" dirty="0"/>
          </a:p>
        </p:txBody>
      </p:sp>
      <p:sp>
        <p:nvSpPr>
          <p:cNvPr id="6" name="Text 4"/>
          <p:cNvSpPr/>
          <p:nvPr/>
        </p:nvSpPr>
        <p:spPr>
          <a:xfrm>
            <a:off x="1530906" y="2586633"/>
            <a:ext cx="5670947" cy="1814513"/>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Understanding and respecting cultural differences is crucial for effective IHRM. This includes adapting management styles, communication approaches, and employee motivation strategies to fit the local context.</a:t>
            </a:r>
            <a:endParaRPr lang="en-US" sz="1750" dirty="0"/>
          </a:p>
        </p:txBody>
      </p:sp>
      <p:sp>
        <p:nvSpPr>
          <p:cNvPr id="7" name="Shape 5"/>
          <p:cNvSpPr/>
          <p:nvPr/>
        </p:nvSpPr>
        <p:spPr>
          <a:xfrm>
            <a:off x="7428667" y="2096214"/>
            <a:ext cx="510302" cy="510302"/>
          </a:xfrm>
          <a:prstGeom prst="roundRect">
            <a:avLst>
              <a:gd name="adj" fmla="val 6667"/>
            </a:avLst>
          </a:prstGeom>
          <a:solidFill>
            <a:srgbClr val="F2EEEE"/>
          </a:solidFill>
          <a:ln/>
        </p:spPr>
        <p:txBody>
          <a:bodyPr/>
          <a:lstStyle/>
          <a:p>
            <a:endParaRPr lang="en-US"/>
          </a:p>
        </p:txBody>
      </p:sp>
      <p:sp>
        <p:nvSpPr>
          <p:cNvPr id="8" name="Text 6"/>
          <p:cNvSpPr/>
          <p:nvPr/>
        </p:nvSpPr>
        <p:spPr>
          <a:xfrm>
            <a:off x="7585591" y="2181225"/>
            <a:ext cx="196334" cy="34028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2</a:t>
            </a:r>
            <a:endParaRPr lang="en-US" sz="2650" dirty="0"/>
          </a:p>
        </p:txBody>
      </p:sp>
      <p:sp>
        <p:nvSpPr>
          <p:cNvPr id="9" name="Text 7"/>
          <p:cNvSpPr/>
          <p:nvPr/>
        </p:nvSpPr>
        <p:spPr>
          <a:xfrm>
            <a:off x="8165783" y="209621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Communication</a:t>
            </a:r>
            <a:endParaRPr lang="en-US" sz="2200" dirty="0"/>
          </a:p>
        </p:txBody>
      </p:sp>
      <p:sp>
        <p:nvSpPr>
          <p:cNvPr id="10" name="Text 8"/>
          <p:cNvSpPr/>
          <p:nvPr/>
        </p:nvSpPr>
        <p:spPr>
          <a:xfrm>
            <a:off x="8165783" y="2586633"/>
            <a:ext cx="5670947" cy="2177415"/>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Effective communication is essential for building relationships, conveying information, and resolving conflicts in a global workplace. This includes understanding language barriers, cultural nuances in communication styles, and using appropriate channels for communication.</a:t>
            </a:r>
            <a:endParaRPr lang="en-US" sz="1750" dirty="0"/>
          </a:p>
        </p:txBody>
      </p:sp>
      <p:sp>
        <p:nvSpPr>
          <p:cNvPr id="11" name="Shape 9"/>
          <p:cNvSpPr/>
          <p:nvPr/>
        </p:nvSpPr>
        <p:spPr>
          <a:xfrm>
            <a:off x="793790" y="5246013"/>
            <a:ext cx="510302" cy="510302"/>
          </a:xfrm>
          <a:prstGeom prst="roundRect">
            <a:avLst>
              <a:gd name="adj" fmla="val 6667"/>
            </a:avLst>
          </a:prstGeom>
          <a:solidFill>
            <a:srgbClr val="F2EEEE"/>
          </a:solidFill>
          <a:ln/>
        </p:spPr>
        <p:txBody>
          <a:bodyPr/>
          <a:lstStyle/>
          <a:p>
            <a:endParaRPr lang="en-US"/>
          </a:p>
        </p:txBody>
      </p:sp>
      <p:sp>
        <p:nvSpPr>
          <p:cNvPr id="12" name="Text 10"/>
          <p:cNvSpPr/>
          <p:nvPr/>
        </p:nvSpPr>
        <p:spPr>
          <a:xfrm>
            <a:off x="947023" y="5331023"/>
            <a:ext cx="203835" cy="34028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3</a:t>
            </a:r>
            <a:endParaRPr lang="en-US" sz="2650" dirty="0"/>
          </a:p>
        </p:txBody>
      </p:sp>
      <p:sp>
        <p:nvSpPr>
          <p:cNvPr id="13" name="Text 11"/>
          <p:cNvSpPr/>
          <p:nvPr/>
        </p:nvSpPr>
        <p:spPr>
          <a:xfrm>
            <a:off x="1530906" y="52460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Compensation</a:t>
            </a:r>
            <a:endParaRPr lang="en-US" sz="2200" dirty="0"/>
          </a:p>
        </p:txBody>
      </p:sp>
      <p:sp>
        <p:nvSpPr>
          <p:cNvPr id="14" name="Text 12"/>
          <p:cNvSpPr/>
          <p:nvPr/>
        </p:nvSpPr>
        <p:spPr>
          <a:xfrm>
            <a:off x="1530906" y="5736431"/>
            <a:ext cx="5670947" cy="1814513"/>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Developing competitive compensation packages that are aligned with local market conditions and employee expectations is a key aspect of IHRM. This involves considering factors such as cost of living, salary levels, benefits, and tax implications.</a:t>
            </a:r>
            <a:endParaRPr lang="en-US" sz="1750" dirty="0"/>
          </a:p>
        </p:txBody>
      </p:sp>
      <p:sp>
        <p:nvSpPr>
          <p:cNvPr id="15" name="Shape 13"/>
          <p:cNvSpPr/>
          <p:nvPr/>
        </p:nvSpPr>
        <p:spPr>
          <a:xfrm>
            <a:off x="7428667" y="5246013"/>
            <a:ext cx="510302" cy="510302"/>
          </a:xfrm>
          <a:prstGeom prst="roundRect">
            <a:avLst>
              <a:gd name="adj" fmla="val 6667"/>
            </a:avLst>
          </a:prstGeom>
          <a:solidFill>
            <a:srgbClr val="F2EEEE"/>
          </a:solidFill>
          <a:ln/>
        </p:spPr>
        <p:txBody>
          <a:bodyPr/>
          <a:lstStyle/>
          <a:p>
            <a:endParaRPr lang="en-US"/>
          </a:p>
        </p:txBody>
      </p:sp>
      <p:sp>
        <p:nvSpPr>
          <p:cNvPr id="16" name="Text 14"/>
          <p:cNvSpPr/>
          <p:nvPr/>
        </p:nvSpPr>
        <p:spPr>
          <a:xfrm>
            <a:off x="7575233" y="5331023"/>
            <a:ext cx="217051" cy="34028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4</a:t>
            </a:r>
            <a:endParaRPr lang="en-US" sz="2650" dirty="0"/>
          </a:p>
        </p:txBody>
      </p:sp>
      <p:sp>
        <p:nvSpPr>
          <p:cNvPr id="17" name="Text 15"/>
          <p:cNvSpPr/>
          <p:nvPr/>
        </p:nvSpPr>
        <p:spPr>
          <a:xfrm>
            <a:off x="8165783" y="52460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Compliance</a:t>
            </a:r>
            <a:endParaRPr lang="en-US" sz="2200" dirty="0"/>
          </a:p>
        </p:txBody>
      </p:sp>
      <p:sp>
        <p:nvSpPr>
          <p:cNvPr id="18" name="Text 16"/>
          <p:cNvSpPr/>
          <p:nvPr/>
        </p:nvSpPr>
        <p:spPr>
          <a:xfrm>
            <a:off x="8165783" y="5736431"/>
            <a:ext cx="5670947" cy="1814513"/>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Navigating the legal and regulatory frameworks of different countries is a complex task for IHRM professionals. This includes understanding labor laws, employment regulations, and tax compliance requirements in each country of operation.</a:t>
            </a:r>
            <a:endParaRPr lang="en-US" sz="1750" dirty="0"/>
          </a:p>
        </p:txBody>
      </p:sp>
      <p:pic>
        <p:nvPicPr>
          <p:cNvPr id="19" name="Picture 18">
            <a:extLst>
              <a:ext uri="{FF2B5EF4-FFF2-40B4-BE49-F238E27FC236}">
                <a16:creationId xmlns:a16="http://schemas.microsoft.com/office/drawing/2014/main" id="{6C513357-A731-A0EF-5E5C-649C7C305BFD}"/>
              </a:ext>
            </a:extLst>
          </p:cNvPr>
          <p:cNvPicPr>
            <a:picLocks noChangeAspect="1"/>
          </p:cNvPicPr>
          <p:nvPr/>
        </p:nvPicPr>
        <p:blipFill>
          <a:blip r:embed="rId3"/>
          <a:stretch>
            <a:fillRect/>
          </a:stretch>
        </p:blipFill>
        <p:spPr>
          <a:xfrm>
            <a:off x="12066646" y="7640053"/>
            <a:ext cx="2543530" cy="4858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28901" y="573643"/>
            <a:ext cx="5390793" cy="650796"/>
          </a:xfrm>
          <a:prstGeom prst="rect">
            <a:avLst/>
          </a:prstGeom>
          <a:noFill/>
          <a:ln/>
        </p:spPr>
        <p:txBody>
          <a:bodyPr wrap="none" lIns="0" tIns="0" rIns="0" bIns="0" rtlCol="0" anchor="t"/>
          <a:lstStyle/>
          <a:p>
            <a:pPr marL="0" indent="0">
              <a:lnSpc>
                <a:spcPts val="5100"/>
              </a:lnSpc>
              <a:buNone/>
            </a:pPr>
            <a:r>
              <a:rPr lang="en-US" sz="4050" dirty="0">
                <a:solidFill>
                  <a:srgbClr val="030303"/>
                </a:solidFill>
                <a:latin typeface="DM Sans Semi Bold" pitchFamily="34" charset="0"/>
                <a:ea typeface="DM Sans Semi Bold" pitchFamily="34" charset="-122"/>
                <a:cs typeface="DM Sans Semi Bold" pitchFamily="34" charset="-120"/>
              </a:rPr>
              <a:t>Development of IHRM</a:t>
            </a:r>
            <a:endParaRPr lang="en-US" sz="4050" dirty="0"/>
          </a:p>
        </p:txBody>
      </p:sp>
      <p:sp>
        <p:nvSpPr>
          <p:cNvPr id="3" name="Shape 1"/>
          <p:cNvSpPr/>
          <p:nvPr/>
        </p:nvSpPr>
        <p:spPr>
          <a:xfrm>
            <a:off x="1029772" y="1640919"/>
            <a:ext cx="22860" cy="6015037"/>
          </a:xfrm>
          <a:prstGeom prst="roundRect">
            <a:avLst>
              <a:gd name="adj" fmla="val 136658"/>
            </a:avLst>
          </a:prstGeom>
          <a:solidFill>
            <a:srgbClr val="D8D4D4"/>
          </a:solidFill>
          <a:ln/>
        </p:spPr>
        <p:txBody>
          <a:bodyPr/>
          <a:lstStyle/>
          <a:p>
            <a:endParaRPr lang="en-US"/>
          </a:p>
        </p:txBody>
      </p:sp>
      <p:sp>
        <p:nvSpPr>
          <p:cNvPr id="4" name="Shape 2"/>
          <p:cNvSpPr/>
          <p:nvPr/>
        </p:nvSpPr>
        <p:spPr>
          <a:xfrm>
            <a:off x="1252597" y="2097881"/>
            <a:ext cx="728901" cy="22860"/>
          </a:xfrm>
          <a:prstGeom prst="roundRect">
            <a:avLst>
              <a:gd name="adj" fmla="val 136658"/>
            </a:avLst>
          </a:prstGeom>
          <a:solidFill>
            <a:srgbClr val="D8D4D4"/>
          </a:solidFill>
          <a:ln/>
        </p:spPr>
        <p:txBody>
          <a:bodyPr/>
          <a:lstStyle/>
          <a:p>
            <a:endParaRPr lang="en-US"/>
          </a:p>
        </p:txBody>
      </p:sp>
      <p:sp>
        <p:nvSpPr>
          <p:cNvPr id="5" name="Shape 3"/>
          <p:cNvSpPr/>
          <p:nvPr/>
        </p:nvSpPr>
        <p:spPr>
          <a:xfrm>
            <a:off x="806946" y="1875115"/>
            <a:ext cx="468511" cy="468511"/>
          </a:xfrm>
          <a:prstGeom prst="roundRect">
            <a:avLst>
              <a:gd name="adj" fmla="val 6668"/>
            </a:avLst>
          </a:prstGeom>
          <a:solidFill>
            <a:srgbClr val="F2EEEE"/>
          </a:solidFill>
          <a:ln/>
        </p:spPr>
        <p:txBody>
          <a:bodyPr/>
          <a:lstStyle/>
          <a:p>
            <a:endParaRPr lang="en-US"/>
          </a:p>
        </p:txBody>
      </p:sp>
      <p:sp>
        <p:nvSpPr>
          <p:cNvPr id="6" name="Text 4"/>
          <p:cNvSpPr/>
          <p:nvPr/>
        </p:nvSpPr>
        <p:spPr>
          <a:xfrm>
            <a:off x="986850" y="1953101"/>
            <a:ext cx="108704" cy="312420"/>
          </a:xfrm>
          <a:prstGeom prst="rect">
            <a:avLst/>
          </a:prstGeom>
          <a:noFill/>
          <a:ln/>
        </p:spPr>
        <p:txBody>
          <a:bodyPr wrap="none" lIns="0" tIns="0" rIns="0" bIns="0" rtlCol="0" anchor="t"/>
          <a:lstStyle/>
          <a:p>
            <a:pPr marL="0" indent="0" algn="ctr">
              <a:lnSpc>
                <a:spcPts val="2450"/>
              </a:lnSpc>
              <a:buNone/>
            </a:pPr>
            <a:r>
              <a:rPr lang="en-US" sz="2450" dirty="0">
                <a:solidFill>
                  <a:srgbClr val="464646"/>
                </a:solidFill>
                <a:latin typeface="DM Sans Semi Bold" pitchFamily="34" charset="0"/>
                <a:ea typeface="DM Sans Semi Bold" pitchFamily="34" charset="-122"/>
                <a:cs typeface="DM Sans Semi Bold" pitchFamily="34" charset="-120"/>
              </a:rPr>
              <a:t>1</a:t>
            </a:r>
            <a:endParaRPr lang="en-US" sz="2450" dirty="0"/>
          </a:p>
        </p:txBody>
      </p:sp>
      <p:sp>
        <p:nvSpPr>
          <p:cNvPr id="7" name="Text 5"/>
          <p:cNvSpPr/>
          <p:nvPr/>
        </p:nvSpPr>
        <p:spPr>
          <a:xfrm>
            <a:off x="2186583" y="1849160"/>
            <a:ext cx="2603302" cy="325398"/>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Early Stages</a:t>
            </a:r>
            <a:endParaRPr lang="en-US" sz="2000" dirty="0"/>
          </a:p>
        </p:txBody>
      </p:sp>
      <p:sp>
        <p:nvSpPr>
          <p:cNvPr id="8" name="Text 6"/>
          <p:cNvSpPr/>
          <p:nvPr/>
        </p:nvSpPr>
        <p:spPr>
          <a:xfrm>
            <a:off x="2186583" y="2299454"/>
            <a:ext cx="11714917" cy="999411"/>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The early stages of IHRM were largely focused on the expatriation of employees to overseas locations. This involved managing the challenges of relocating employees and their families, as well as ensuring their cultural adaptation to the new environment.</a:t>
            </a:r>
            <a:endParaRPr lang="en-US" sz="1600" dirty="0"/>
          </a:p>
        </p:txBody>
      </p:sp>
      <p:sp>
        <p:nvSpPr>
          <p:cNvPr id="9" name="Shape 7"/>
          <p:cNvSpPr/>
          <p:nvPr/>
        </p:nvSpPr>
        <p:spPr>
          <a:xfrm>
            <a:off x="1252597" y="4172307"/>
            <a:ext cx="728901" cy="22860"/>
          </a:xfrm>
          <a:prstGeom prst="roundRect">
            <a:avLst>
              <a:gd name="adj" fmla="val 136658"/>
            </a:avLst>
          </a:prstGeom>
          <a:solidFill>
            <a:srgbClr val="D8D4D4"/>
          </a:solidFill>
          <a:ln/>
        </p:spPr>
        <p:txBody>
          <a:bodyPr/>
          <a:lstStyle/>
          <a:p>
            <a:endParaRPr lang="en-US"/>
          </a:p>
        </p:txBody>
      </p:sp>
      <p:sp>
        <p:nvSpPr>
          <p:cNvPr id="10" name="Shape 8"/>
          <p:cNvSpPr/>
          <p:nvPr/>
        </p:nvSpPr>
        <p:spPr>
          <a:xfrm>
            <a:off x="806946" y="3949541"/>
            <a:ext cx="468511" cy="468511"/>
          </a:xfrm>
          <a:prstGeom prst="roundRect">
            <a:avLst>
              <a:gd name="adj" fmla="val 6668"/>
            </a:avLst>
          </a:prstGeom>
          <a:solidFill>
            <a:srgbClr val="F2EEEE"/>
          </a:solidFill>
          <a:ln/>
        </p:spPr>
        <p:txBody>
          <a:bodyPr/>
          <a:lstStyle/>
          <a:p>
            <a:endParaRPr lang="en-US"/>
          </a:p>
        </p:txBody>
      </p:sp>
      <p:sp>
        <p:nvSpPr>
          <p:cNvPr id="11" name="Text 9"/>
          <p:cNvSpPr/>
          <p:nvPr/>
        </p:nvSpPr>
        <p:spPr>
          <a:xfrm>
            <a:off x="951012" y="4027527"/>
            <a:ext cx="180261" cy="312420"/>
          </a:xfrm>
          <a:prstGeom prst="rect">
            <a:avLst/>
          </a:prstGeom>
          <a:noFill/>
          <a:ln/>
        </p:spPr>
        <p:txBody>
          <a:bodyPr wrap="none" lIns="0" tIns="0" rIns="0" bIns="0" rtlCol="0" anchor="t"/>
          <a:lstStyle/>
          <a:p>
            <a:pPr marL="0" indent="0" algn="ctr">
              <a:lnSpc>
                <a:spcPts val="2450"/>
              </a:lnSpc>
              <a:buNone/>
            </a:pPr>
            <a:r>
              <a:rPr lang="en-US" sz="2450" dirty="0">
                <a:solidFill>
                  <a:srgbClr val="464646"/>
                </a:solidFill>
                <a:latin typeface="DM Sans Semi Bold" pitchFamily="34" charset="0"/>
                <a:ea typeface="DM Sans Semi Bold" pitchFamily="34" charset="-122"/>
                <a:cs typeface="DM Sans Semi Bold" pitchFamily="34" charset="-120"/>
              </a:rPr>
              <a:t>2</a:t>
            </a:r>
            <a:endParaRPr lang="en-US" sz="2450" dirty="0"/>
          </a:p>
        </p:txBody>
      </p:sp>
      <p:sp>
        <p:nvSpPr>
          <p:cNvPr id="12" name="Text 10"/>
          <p:cNvSpPr/>
          <p:nvPr/>
        </p:nvSpPr>
        <p:spPr>
          <a:xfrm>
            <a:off x="2186583" y="3923586"/>
            <a:ext cx="6989683" cy="325398"/>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Globalization and the Rise of Multinational Corporations</a:t>
            </a:r>
            <a:endParaRPr lang="en-US" sz="2000" dirty="0"/>
          </a:p>
        </p:txBody>
      </p:sp>
      <p:sp>
        <p:nvSpPr>
          <p:cNvPr id="13" name="Text 11"/>
          <p:cNvSpPr/>
          <p:nvPr/>
        </p:nvSpPr>
        <p:spPr>
          <a:xfrm>
            <a:off x="2186583" y="4373880"/>
            <a:ext cx="11714917" cy="999411"/>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The increasing globalization of business in the latter half of the 20th century led to a significant expansion in the scope of IHRM. Multinational corporations (MNCs) began to operate in a wider range of countries, leading to the need for more sophisticated strategies for managing human resources across diverse cultures.</a:t>
            </a:r>
            <a:endParaRPr lang="en-US" sz="1600" dirty="0"/>
          </a:p>
        </p:txBody>
      </p:sp>
      <p:sp>
        <p:nvSpPr>
          <p:cNvPr id="14" name="Shape 12"/>
          <p:cNvSpPr/>
          <p:nvPr/>
        </p:nvSpPr>
        <p:spPr>
          <a:xfrm>
            <a:off x="1252597" y="6246733"/>
            <a:ext cx="728901" cy="22860"/>
          </a:xfrm>
          <a:prstGeom prst="roundRect">
            <a:avLst>
              <a:gd name="adj" fmla="val 136658"/>
            </a:avLst>
          </a:prstGeom>
          <a:solidFill>
            <a:srgbClr val="D8D4D4"/>
          </a:solidFill>
          <a:ln/>
        </p:spPr>
        <p:txBody>
          <a:bodyPr/>
          <a:lstStyle/>
          <a:p>
            <a:endParaRPr lang="en-US"/>
          </a:p>
        </p:txBody>
      </p:sp>
      <p:sp>
        <p:nvSpPr>
          <p:cNvPr id="15" name="Shape 13"/>
          <p:cNvSpPr/>
          <p:nvPr/>
        </p:nvSpPr>
        <p:spPr>
          <a:xfrm>
            <a:off x="806946" y="6023967"/>
            <a:ext cx="468511" cy="468511"/>
          </a:xfrm>
          <a:prstGeom prst="roundRect">
            <a:avLst>
              <a:gd name="adj" fmla="val 6668"/>
            </a:avLst>
          </a:prstGeom>
          <a:solidFill>
            <a:srgbClr val="F2EEEE"/>
          </a:solidFill>
          <a:ln/>
        </p:spPr>
        <p:txBody>
          <a:bodyPr/>
          <a:lstStyle/>
          <a:p>
            <a:endParaRPr lang="en-US"/>
          </a:p>
        </p:txBody>
      </p:sp>
      <p:sp>
        <p:nvSpPr>
          <p:cNvPr id="16" name="Text 14"/>
          <p:cNvSpPr/>
          <p:nvPr/>
        </p:nvSpPr>
        <p:spPr>
          <a:xfrm>
            <a:off x="947559" y="6101953"/>
            <a:ext cx="187166" cy="312420"/>
          </a:xfrm>
          <a:prstGeom prst="rect">
            <a:avLst/>
          </a:prstGeom>
          <a:noFill/>
          <a:ln/>
        </p:spPr>
        <p:txBody>
          <a:bodyPr wrap="none" lIns="0" tIns="0" rIns="0" bIns="0" rtlCol="0" anchor="t"/>
          <a:lstStyle/>
          <a:p>
            <a:pPr marL="0" indent="0" algn="ctr">
              <a:lnSpc>
                <a:spcPts val="2450"/>
              </a:lnSpc>
              <a:buNone/>
            </a:pPr>
            <a:r>
              <a:rPr lang="en-US" sz="2450" dirty="0">
                <a:solidFill>
                  <a:srgbClr val="464646"/>
                </a:solidFill>
                <a:latin typeface="DM Sans Semi Bold" pitchFamily="34" charset="0"/>
                <a:ea typeface="DM Sans Semi Bold" pitchFamily="34" charset="-122"/>
                <a:cs typeface="DM Sans Semi Bold" pitchFamily="34" charset="-120"/>
              </a:rPr>
              <a:t>3</a:t>
            </a:r>
            <a:endParaRPr lang="en-US" sz="2450" dirty="0"/>
          </a:p>
        </p:txBody>
      </p:sp>
      <p:sp>
        <p:nvSpPr>
          <p:cNvPr id="17" name="Text 15"/>
          <p:cNvSpPr/>
          <p:nvPr/>
        </p:nvSpPr>
        <p:spPr>
          <a:xfrm>
            <a:off x="2186583" y="5998012"/>
            <a:ext cx="4023598" cy="325398"/>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Focus on Diversity and Inclusion</a:t>
            </a:r>
            <a:endParaRPr lang="en-US" sz="2000" dirty="0"/>
          </a:p>
        </p:txBody>
      </p:sp>
      <p:sp>
        <p:nvSpPr>
          <p:cNvPr id="18" name="Text 16"/>
          <p:cNvSpPr/>
          <p:nvPr/>
        </p:nvSpPr>
        <p:spPr>
          <a:xfrm>
            <a:off x="2186583" y="6448306"/>
            <a:ext cx="11714917" cy="999411"/>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In recent years, there has been a growing emphasis on diversity and inclusion in IHRM. Organizations are increasingly recognizing the value of a diverse workforce and are implementing strategies to promote equity and fairness in all aspects of human resource management.</a:t>
            </a:r>
            <a:endParaRPr lang="en-US" sz="1600" dirty="0"/>
          </a:p>
        </p:txBody>
      </p:sp>
      <p:pic>
        <p:nvPicPr>
          <p:cNvPr id="19" name="Picture 18">
            <a:extLst>
              <a:ext uri="{FF2B5EF4-FFF2-40B4-BE49-F238E27FC236}">
                <a16:creationId xmlns:a16="http://schemas.microsoft.com/office/drawing/2014/main" id="{E252FC45-650A-D962-E2D2-652AC63691A2}"/>
              </a:ext>
            </a:extLst>
          </p:cNvPr>
          <p:cNvPicPr>
            <a:picLocks noChangeAspect="1"/>
          </p:cNvPicPr>
          <p:nvPr/>
        </p:nvPicPr>
        <p:blipFill>
          <a:blip r:embed="rId3"/>
          <a:stretch>
            <a:fillRect/>
          </a:stretch>
        </p:blipFill>
        <p:spPr>
          <a:xfrm>
            <a:off x="12066646" y="7640053"/>
            <a:ext cx="2543530" cy="4858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39560"/>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Difference between IHRM and Domestic HRM</a:t>
            </a:r>
            <a:endParaRPr lang="en-US" sz="4450" dirty="0"/>
          </a:p>
        </p:txBody>
      </p:sp>
      <p:sp>
        <p:nvSpPr>
          <p:cNvPr id="4" name="Shape 1"/>
          <p:cNvSpPr/>
          <p:nvPr/>
        </p:nvSpPr>
        <p:spPr>
          <a:xfrm>
            <a:off x="793790" y="2997279"/>
            <a:ext cx="7556421" cy="3992642"/>
          </a:xfrm>
          <a:prstGeom prst="roundRect">
            <a:avLst>
              <a:gd name="adj" fmla="val 852"/>
            </a:avLst>
          </a:prstGeom>
          <a:noFill/>
          <a:ln w="7620">
            <a:solidFill>
              <a:srgbClr val="000000">
                <a:alpha val="8000"/>
              </a:srgbClr>
            </a:solidFill>
            <a:prstDash val="solid"/>
          </a:ln>
        </p:spPr>
        <p:txBody>
          <a:bodyPr/>
          <a:lstStyle/>
          <a:p>
            <a:endParaRPr lang="en-US"/>
          </a:p>
        </p:txBody>
      </p:sp>
      <p:sp>
        <p:nvSpPr>
          <p:cNvPr id="5" name="Shape 2"/>
          <p:cNvSpPr/>
          <p:nvPr/>
        </p:nvSpPr>
        <p:spPr>
          <a:xfrm>
            <a:off x="801410" y="3004899"/>
            <a:ext cx="7540347" cy="650319"/>
          </a:xfrm>
          <a:prstGeom prst="rect">
            <a:avLst/>
          </a:prstGeom>
          <a:solidFill>
            <a:srgbClr val="FFFFFF">
              <a:alpha val="4000"/>
            </a:srgbClr>
          </a:solidFill>
          <a:ln/>
        </p:spPr>
        <p:txBody>
          <a:bodyPr/>
          <a:lstStyle/>
          <a:p>
            <a:endParaRPr lang="en-US"/>
          </a:p>
        </p:txBody>
      </p:sp>
      <p:sp>
        <p:nvSpPr>
          <p:cNvPr id="6" name="Text 3"/>
          <p:cNvSpPr/>
          <p:nvPr/>
        </p:nvSpPr>
        <p:spPr>
          <a:xfrm>
            <a:off x="1029057" y="3148608"/>
            <a:ext cx="2055733" cy="362903"/>
          </a:xfrm>
          <a:prstGeom prst="rect">
            <a:avLst/>
          </a:prstGeom>
          <a:noFill/>
          <a:ln/>
        </p:spPr>
        <p:txBody>
          <a:bodyPr wrap="non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Characteristic</a:t>
            </a:r>
            <a:endParaRPr lang="en-US" sz="1750" dirty="0"/>
          </a:p>
        </p:txBody>
      </p:sp>
      <p:sp>
        <p:nvSpPr>
          <p:cNvPr id="7" name="Text 4"/>
          <p:cNvSpPr/>
          <p:nvPr/>
        </p:nvSpPr>
        <p:spPr>
          <a:xfrm>
            <a:off x="3546038" y="3148608"/>
            <a:ext cx="2051923" cy="362903"/>
          </a:xfrm>
          <a:prstGeom prst="rect">
            <a:avLst/>
          </a:prstGeom>
          <a:noFill/>
          <a:ln/>
        </p:spPr>
        <p:txBody>
          <a:bodyPr wrap="non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Domestic HRM</a:t>
            </a:r>
            <a:endParaRPr lang="en-US" sz="1750" dirty="0"/>
          </a:p>
        </p:txBody>
      </p:sp>
      <p:sp>
        <p:nvSpPr>
          <p:cNvPr id="8" name="Text 5"/>
          <p:cNvSpPr/>
          <p:nvPr/>
        </p:nvSpPr>
        <p:spPr>
          <a:xfrm>
            <a:off x="6059210" y="3148608"/>
            <a:ext cx="2055733" cy="362903"/>
          </a:xfrm>
          <a:prstGeom prst="rect">
            <a:avLst/>
          </a:prstGeom>
          <a:noFill/>
          <a:ln/>
        </p:spPr>
        <p:txBody>
          <a:bodyPr wrap="non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International HRM</a:t>
            </a:r>
            <a:endParaRPr lang="en-US" sz="1750" dirty="0"/>
          </a:p>
        </p:txBody>
      </p:sp>
      <p:sp>
        <p:nvSpPr>
          <p:cNvPr id="9" name="Shape 6"/>
          <p:cNvSpPr/>
          <p:nvPr/>
        </p:nvSpPr>
        <p:spPr>
          <a:xfrm>
            <a:off x="801410" y="3655219"/>
            <a:ext cx="7540347" cy="650319"/>
          </a:xfrm>
          <a:prstGeom prst="rect">
            <a:avLst/>
          </a:prstGeom>
          <a:solidFill>
            <a:srgbClr val="000000">
              <a:alpha val="4000"/>
            </a:srgbClr>
          </a:solidFill>
          <a:ln/>
        </p:spPr>
        <p:txBody>
          <a:bodyPr/>
          <a:lstStyle/>
          <a:p>
            <a:endParaRPr lang="en-US"/>
          </a:p>
        </p:txBody>
      </p:sp>
      <p:sp>
        <p:nvSpPr>
          <p:cNvPr id="10" name="Text 7"/>
          <p:cNvSpPr/>
          <p:nvPr/>
        </p:nvSpPr>
        <p:spPr>
          <a:xfrm>
            <a:off x="1029057" y="3798927"/>
            <a:ext cx="2055733" cy="362903"/>
          </a:xfrm>
          <a:prstGeom prst="rect">
            <a:avLst/>
          </a:prstGeom>
          <a:noFill/>
          <a:ln/>
        </p:spPr>
        <p:txBody>
          <a:bodyPr wrap="non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Scope</a:t>
            </a:r>
            <a:endParaRPr lang="en-US" sz="1750" dirty="0"/>
          </a:p>
        </p:txBody>
      </p:sp>
      <p:sp>
        <p:nvSpPr>
          <p:cNvPr id="11" name="Text 8"/>
          <p:cNvSpPr/>
          <p:nvPr/>
        </p:nvSpPr>
        <p:spPr>
          <a:xfrm>
            <a:off x="3546038" y="3798927"/>
            <a:ext cx="2051923" cy="362903"/>
          </a:xfrm>
          <a:prstGeom prst="rect">
            <a:avLst/>
          </a:prstGeom>
          <a:noFill/>
          <a:ln/>
        </p:spPr>
        <p:txBody>
          <a:bodyPr wrap="non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Single country</a:t>
            </a:r>
            <a:endParaRPr lang="en-US" sz="1750" dirty="0"/>
          </a:p>
        </p:txBody>
      </p:sp>
      <p:sp>
        <p:nvSpPr>
          <p:cNvPr id="12" name="Text 9"/>
          <p:cNvSpPr/>
          <p:nvPr/>
        </p:nvSpPr>
        <p:spPr>
          <a:xfrm>
            <a:off x="6059210" y="3798927"/>
            <a:ext cx="2055733" cy="362903"/>
          </a:xfrm>
          <a:prstGeom prst="rect">
            <a:avLst/>
          </a:prstGeom>
          <a:noFill/>
          <a:ln/>
        </p:spPr>
        <p:txBody>
          <a:bodyPr wrap="non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Multiple countries</a:t>
            </a:r>
            <a:endParaRPr lang="en-US" sz="1750" dirty="0"/>
          </a:p>
        </p:txBody>
      </p:sp>
      <p:sp>
        <p:nvSpPr>
          <p:cNvPr id="13" name="Shape 10"/>
          <p:cNvSpPr/>
          <p:nvPr/>
        </p:nvSpPr>
        <p:spPr>
          <a:xfrm>
            <a:off x="801410" y="4305538"/>
            <a:ext cx="7540347" cy="650319"/>
          </a:xfrm>
          <a:prstGeom prst="rect">
            <a:avLst/>
          </a:prstGeom>
          <a:solidFill>
            <a:srgbClr val="FFFFFF">
              <a:alpha val="4000"/>
            </a:srgbClr>
          </a:solidFill>
          <a:ln/>
        </p:spPr>
        <p:txBody>
          <a:bodyPr/>
          <a:lstStyle/>
          <a:p>
            <a:endParaRPr lang="en-US"/>
          </a:p>
        </p:txBody>
      </p:sp>
      <p:sp>
        <p:nvSpPr>
          <p:cNvPr id="14" name="Text 11"/>
          <p:cNvSpPr/>
          <p:nvPr/>
        </p:nvSpPr>
        <p:spPr>
          <a:xfrm>
            <a:off x="1029057" y="4449247"/>
            <a:ext cx="2055733" cy="362903"/>
          </a:xfrm>
          <a:prstGeom prst="rect">
            <a:avLst/>
          </a:prstGeom>
          <a:noFill/>
          <a:ln/>
        </p:spPr>
        <p:txBody>
          <a:bodyPr wrap="non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Cultural Context</a:t>
            </a:r>
            <a:endParaRPr lang="en-US" sz="1750" dirty="0"/>
          </a:p>
        </p:txBody>
      </p:sp>
      <p:sp>
        <p:nvSpPr>
          <p:cNvPr id="15" name="Text 12"/>
          <p:cNvSpPr/>
          <p:nvPr/>
        </p:nvSpPr>
        <p:spPr>
          <a:xfrm>
            <a:off x="3546038" y="4449247"/>
            <a:ext cx="2051923" cy="362903"/>
          </a:xfrm>
          <a:prstGeom prst="rect">
            <a:avLst/>
          </a:prstGeom>
          <a:noFill/>
          <a:ln/>
        </p:spPr>
        <p:txBody>
          <a:bodyPr wrap="non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Single culture</a:t>
            </a:r>
            <a:endParaRPr lang="en-US" sz="1750" dirty="0"/>
          </a:p>
        </p:txBody>
      </p:sp>
      <p:sp>
        <p:nvSpPr>
          <p:cNvPr id="16" name="Text 13"/>
          <p:cNvSpPr/>
          <p:nvPr/>
        </p:nvSpPr>
        <p:spPr>
          <a:xfrm>
            <a:off x="6059210" y="4449247"/>
            <a:ext cx="2055733" cy="362903"/>
          </a:xfrm>
          <a:prstGeom prst="rect">
            <a:avLst/>
          </a:prstGeom>
          <a:noFill/>
          <a:ln/>
        </p:spPr>
        <p:txBody>
          <a:bodyPr wrap="non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Multiple cultures</a:t>
            </a:r>
            <a:endParaRPr lang="en-US" sz="1750" dirty="0"/>
          </a:p>
        </p:txBody>
      </p:sp>
      <p:sp>
        <p:nvSpPr>
          <p:cNvPr id="17" name="Shape 14"/>
          <p:cNvSpPr/>
          <p:nvPr/>
        </p:nvSpPr>
        <p:spPr>
          <a:xfrm>
            <a:off x="801410" y="4955858"/>
            <a:ext cx="7540347" cy="1013222"/>
          </a:xfrm>
          <a:prstGeom prst="rect">
            <a:avLst/>
          </a:prstGeom>
          <a:solidFill>
            <a:srgbClr val="000000">
              <a:alpha val="4000"/>
            </a:srgbClr>
          </a:solidFill>
          <a:ln/>
        </p:spPr>
        <p:txBody>
          <a:bodyPr/>
          <a:lstStyle/>
          <a:p>
            <a:endParaRPr lang="en-US"/>
          </a:p>
        </p:txBody>
      </p:sp>
      <p:sp>
        <p:nvSpPr>
          <p:cNvPr id="18" name="Text 15"/>
          <p:cNvSpPr/>
          <p:nvPr/>
        </p:nvSpPr>
        <p:spPr>
          <a:xfrm>
            <a:off x="1029057" y="5099566"/>
            <a:ext cx="2055733" cy="362903"/>
          </a:xfrm>
          <a:prstGeom prst="rect">
            <a:avLst/>
          </a:prstGeom>
          <a:noFill/>
          <a:ln/>
        </p:spPr>
        <p:txBody>
          <a:bodyPr wrap="non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Legal Framework</a:t>
            </a:r>
            <a:endParaRPr lang="en-US" sz="1750" dirty="0"/>
          </a:p>
        </p:txBody>
      </p:sp>
      <p:sp>
        <p:nvSpPr>
          <p:cNvPr id="19" name="Text 16"/>
          <p:cNvSpPr/>
          <p:nvPr/>
        </p:nvSpPr>
        <p:spPr>
          <a:xfrm>
            <a:off x="3546038" y="5099566"/>
            <a:ext cx="2051923" cy="725805"/>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Single legal system</a:t>
            </a:r>
            <a:endParaRPr lang="en-US" sz="1750" dirty="0"/>
          </a:p>
        </p:txBody>
      </p:sp>
      <p:sp>
        <p:nvSpPr>
          <p:cNvPr id="20" name="Text 17"/>
          <p:cNvSpPr/>
          <p:nvPr/>
        </p:nvSpPr>
        <p:spPr>
          <a:xfrm>
            <a:off x="6059210" y="5099566"/>
            <a:ext cx="2055733" cy="725805"/>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Multiple legal systems</a:t>
            </a:r>
            <a:endParaRPr lang="en-US" sz="1750" dirty="0"/>
          </a:p>
        </p:txBody>
      </p:sp>
      <p:sp>
        <p:nvSpPr>
          <p:cNvPr id="21" name="Shape 18"/>
          <p:cNvSpPr/>
          <p:nvPr/>
        </p:nvSpPr>
        <p:spPr>
          <a:xfrm>
            <a:off x="801410" y="5969079"/>
            <a:ext cx="7540347" cy="1013222"/>
          </a:xfrm>
          <a:prstGeom prst="rect">
            <a:avLst/>
          </a:prstGeom>
          <a:solidFill>
            <a:srgbClr val="FFFFFF">
              <a:alpha val="4000"/>
            </a:srgbClr>
          </a:solidFill>
          <a:ln/>
        </p:spPr>
        <p:txBody>
          <a:bodyPr/>
          <a:lstStyle/>
          <a:p>
            <a:endParaRPr lang="en-US"/>
          </a:p>
        </p:txBody>
      </p:sp>
      <p:sp>
        <p:nvSpPr>
          <p:cNvPr id="22" name="Text 19"/>
          <p:cNvSpPr/>
          <p:nvPr/>
        </p:nvSpPr>
        <p:spPr>
          <a:xfrm>
            <a:off x="1029057" y="6112788"/>
            <a:ext cx="2055733" cy="725805"/>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Workforce Diversity</a:t>
            </a:r>
            <a:endParaRPr lang="en-US" sz="1750" dirty="0"/>
          </a:p>
        </p:txBody>
      </p:sp>
      <p:sp>
        <p:nvSpPr>
          <p:cNvPr id="23" name="Text 20"/>
          <p:cNvSpPr/>
          <p:nvPr/>
        </p:nvSpPr>
        <p:spPr>
          <a:xfrm>
            <a:off x="3546038" y="6112788"/>
            <a:ext cx="2051923" cy="725805"/>
          </a:xfrm>
          <a:prstGeom prst="rect">
            <a:avLst/>
          </a:prstGeom>
          <a:noFill/>
          <a:ln/>
        </p:spPr>
        <p:txBody>
          <a:bodyPr wrap="squar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Typically less diverse</a:t>
            </a:r>
            <a:endParaRPr lang="en-US" sz="1750" dirty="0"/>
          </a:p>
        </p:txBody>
      </p:sp>
      <p:sp>
        <p:nvSpPr>
          <p:cNvPr id="24" name="Text 21"/>
          <p:cNvSpPr/>
          <p:nvPr/>
        </p:nvSpPr>
        <p:spPr>
          <a:xfrm>
            <a:off x="6059210" y="6112788"/>
            <a:ext cx="2055733" cy="362903"/>
          </a:xfrm>
          <a:prstGeom prst="rect">
            <a:avLst/>
          </a:prstGeom>
          <a:noFill/>
          <a:ln/>
        </p:spPr>
        <p:txBody>
          <a:bodyPr wrap="none" lIns="0" tIns="0" rIns="0" bIns="0" rtlCol="0" anchor="t"/>
          <a:lstStyle/>
          <a:p>
            <a:pPr marL="0" indent="0">
              <a:lnSpc>
                <a:spcPts val="2850"/>
              </a:lnSpc>
              <a:buNone/>
            </a:pPr>
            <a:r>
              <a:rPr lang="en-US" sz="1750" dirty="0">
                <a:solidFill>
                  <a:srgbClr val="464646"/>
                </a:solidFill>
                <a:latin typeface="Inter Medium" pitchFamily="34" charset="0"/>
                <a:ea typeface="Inter Medium" pitchFamily="34" charset="-122"/>
                <a:cs typeface="Inter Medium" pitchFamily="34" charset="-120"/>
              </a:rPr>
              <a:t>Highly diverse</a:t>
            </a:r>
            <a:endParaRPr lang="en-US" sz="1750" dirty="0"/>
          </a:p>
        </p:txBody>
      </p:sp>
      <p:pic>
        <p:nvPicPr>
          <p:cNvPr id="27" name="Picture 26">
            <a:extLst>
              <a:ext uri="{FF2B5EF4-FFF2-40B4-BE49-F238E27FC236}">
                <a16:creationId xmlns:a16="http://schemas.microsoft.com/office/drawing/2014/main" id="{A7B7316A-FBAA-86AE-949B-F02C29226A51}"/>
              </a:ext>
            </a:extLst>
          </p:cNvPr>
          <p:cNvPicPr>
            <a:picLocks noChangeAspect="1"/>
          </p:cNvPicPr>
          <p:nvPr/>
        </p:nvPicPr>
        <p:blipFill>
          <a:blip r:embed="rId4"/>
          <a:stretch>
            <a:fillRect/>
          </a:stretch>
        </p:blipFill>
        <p:spPr>
          <a:xfrm>
            <a:off x="8455116" y="1239560"/>
            <a:ext cx="6175284" cy="11795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573</Words>
  <Application>Microsoft Office PowerPoint</Application>
  <PresentationFormat>Custom</PresentationFormat>
  <Paragraphs>66</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Inter Medium</vt:lpstr>
      <vt:lpstr>Aharoni</vt:lpstr>
      <vt:lpstr>DM Sans Semi Bold</vt:lpstr>
      <vt:lpstr>Inter Bold</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6</cp:revision>
  <dcterms:created xsi:type="dcterms:W3CDTF">2024-11-14T07:08:03Z</dcterms:created>
  <dcterms:modified xsi:type="dcterms:W3CDTF">2024-11-29T08:34:34Z</dcterms:modified>
</cp:coreProperties>
</file>