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anose="02010803020104030203" pitchFamily="2" charset="-79"/>
      <p:bold r:id="rId9"/>
    </p:embeddedFont>
    <p:embeddedFont>
      <p:font typeface="Arial Black" panose="020B0A04020102020204" pitchFamily="34" charset="0"/>
      <p:bold r:id="rId10"/>
    </p:embeddedFont>
    <p:embeddedFont>
      <p:font typeface="Platypi Medium" panose="020B0604020202020204" charset="0"/>
      <p:regular r:id="rId11"/>
    </p:embeddedFont>
    <p:embeddedFont>
      <p:font typeface="Source Serif Pro" panose="02040603050405020204" pitchFamily="18"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69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2" y="3699269"/>
            <a:ext cx="7315200"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Entrepreneurship Development</a:t>
            </a:r>
          </a:p>
          <a:p>
            <a:r>
              <a:rPr lang="en-US" sz="2200" b="1" dirty="0">
                <a:solidFill>
                  <a:srgbClr val="FF0000"/>
                </a:solidFill>
                <a:latin typeface="Arial Black" pitchFamily="34" charset="0"/>
                <a:cs typeface="Aharoni" pitchFamily="2" charset="-79"/>
              </a:rPr>
              <a:t>Course Code : 22HRM4EC4</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2625633" y="4767734"/>
            <a:ext cx="9379132" cy="954107"/>
          </a:xfrm>
          <a:prstGeom prst="rect">
            <a:avLst/>
          </a:prstGeom>
        </p:spPr>
        <p:txBody>
          <a:bodyPr wrap="square">
            <a:spAutoFit/>
          </a:bodyPr>
          <a:lstStyle/>
          <a:p>
            <a:pPr algn="ctr"/>
            <a:r>
              <a:rPr lang="en-US" sz="2800" b="1" dirty="0">
                <a:solidFill>
                  <a:srgbClr val="7030A0"/>
                </a:solidFill>
                <a:latin typeface="Arial Black" pitchFamily="34" charset="0"/>
              </a:rPr>
              <a:t> Unit-V</a:t>
            </a:r>
          </a:p>
          <a:p>
            <a:pPr algn="ctr"/>
            <a:r>
              <a:rPr lang="en-US" sz="2800" b="1" dirty="0">
                <a:solidFill>
                  <a:srgbClr val="7030A0"/>
                </a:solidFill>
                <a:latin typeface="Arial Black" pitchFamily="34" charset="0"/>
              </a:rPr>
              <a:t>Creation the New Venture and Funding Agency</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55746"/>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From Ideas to Ventures: Unlocking New Possibilities</a:t>
            </a:r>
            <a:endParaRPr lang="en-US" sz="4450" dirty="0"/>
          </a:p>
        </p:txBody>
      </p:sp>
      <p:sp>
        <p:nvSpPr>
          <p:cNvPr id="4" name="Text 1"/>
          <p:cNvSpPr/>
          <p:nvPr/>
        </p:nvSpPr>
        <p:spPr>
          <a:xfrm>
            <a:off x="6280190" y="4622244"/>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Entrepreneurship is the foundation for transforming innovative ideas into thriving new ventures. In this presentation, we will explore the key steps and supporting resources needed to successfully navigate the journey from ideation to venture creation and funding.</a:t>
            </a:r>
            <a:endParaRPr lang="en-US" sz="1750" dirty="0"/>
          </a:p>
        </p:txBody>
      </p:sp>
      <p:pic>
        <p:nvPicPr>
          <p:cNvPr id="6" name="Picture 5">
            <a:extLst>
              <a:ext uri="{FF2B5EF4-FFF2-40B4-BE49-F238E27FC236}">
                <a16:creationId xmlns:a16="http://schemas.microsoft.com/office/drawing/2014/main" id="{08CF3635-EE9C-030E-D74E-0156CF089D00}"/>
              </a:ext>
            </a:extLst>
          </p:cNvPr>
          <p:cNvPicPr>
            <a:picLocks noChangeAspect="1"/>
          </p:cNvPicPr>
          <p:nvPr/>
        </p:nvPicPr>
        <p:blipFill>
          <a:blip r:embed="rId4"/>
          <a:stretch>
            <a:fillRect/>
          </a:stretch>
        </p:blipFill>
        <p:spPr>
          <a:xfrm>
            <a:off x="12820397" y="7728464"/>
            <a:ext cx="1810003" cy="4001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58509"/>
            <a:ext cx="12001738" cy="708779"/>
          </a:xfrm>
          <a:prstGeom prst="rect">
            <a:avLst/>
          </a:prstGeom>
          <a:noFill/>
          <a:ln/>
        </p:spPr>
        <p:txBody>
          <a:bodyPr wrap="non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Generating Ideas for Products and Services</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01B18"/>
                </a:solidFill>
                <a:latin typeface="Platypi Medium" pitchFamily="34" charset="0"/>
                <a:ea typeface="Platypi Medium" pitchFamily="34" charset="-122"/>
                <a:cs typeface="Platypi Medium" pitchFamily="34" charset="-120"/>
              </a:rPr>
              <a:t>Ideation Techniques</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Leverage brainstorming, mind mapping, and customer insights to uncover unmet needs and generate novel product and service concepts. Encourage a diverse, collaborative approach to stimulate out-of-the-box thinking.</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01B18"/>
                </a:solidFill>
                <a:latin typeface="Platypi Medium" pitchFamily="34" charset="0"/>
                <a:ea typeface="Platypi Medium" pitchFamily="34" charset="-122"/>
                <a:cs typeface="Platypi Medium" pitchFamily="34" charset="-120"/>
              </a:rPr>
              <a:t>Market Analysis</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Conduct in-depth research to understand the competitive landscape, target audience, and emerging trends. This will help validate the viability of your ideas and inform your go-to-market strategy.</a:t>
            </a:r>
            <a:endParaRPr lang="en-US" sz="1750" dirty="0"/>
          </a:p>
        </p:txBody>
      </p:sp>
      <p:pic>
        <p:nvPicPr>
          <p:cNvPr id="7" name="Picture 6">
            <a:extLst>
              <a:ext uri="{FF2B5EF4-FFF2-40B4-BE49-F238E27FC236}">
                <a16:creationId xmlns:a16="http://schemas.microsoft.com/office/drawing/2014/main" id="{B80134EB-148C-D221-6A0A-94E48EADBC32}"/>
              </a:ext>
            </a:extLst>
          </p:cNvPr>
          <p:cNvPicPr>
            <a:picLocks noChangeAspect="1"/>
          </p:cNvPicPr>
          <p:nvPr/>
        </p:nvPicPr>
        <p:blipFill>
          <a:blip r:embed="rId3"/>
          <a:stretch>
            <a:fillRect/>
          </a:stretch>
        </p:blipFill>
        <p:spPr>
          <a:xfrm>
            <a:off x="12820397" y="7728464"/>
            <a:ext cx="1810003" cy="4001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25354"/>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Recognizing and Seizing Opportunities</a:t>
            </a:r>
            <a:endParaRPr lang="en-US" sz="4450" dirty="0"/>
          </a:p>
        </p:txBody>
      </p:sp>
      <p:sp>
        <p:nvSpPr>
          <p:cNvPr id="4" name="Shape 1"/>
          <p:cNvSpPr/>
          <p:nvPr/>
        </p:nvSpPr>
        <p:spPr>
          <a:xfrm>
            <a:off x="793790" y="2938224"/>
            <a:ext cx="510302" cy="510302"/>
          </a:xfrm>
          <a:prstGeom prst="roundRect">
            <a:avLst>
              <a:gd name="adj" fmla="val 6667"/>
            </a:avLst>
          </a:prstGeom>
          <a:solidFill>
            <a:srgbClr val="F9F7F7"/>
          </a:solidFill>
          <a:ln/>
        </p:spPr>
        <p:txBody>
          <a:bodyPr/>
          <a:lstStyle/>
          <a:p>
            <a:endParaRPr lang="en-US"/>
          </a:p>
        </p:txBody>
      </p:sp>
      <p:sp>
        <p:nvSpPr>
          <p:cNvPr id="5" name="Text 2"/>
          <p:cNvSpPr/>
          <p:nvPr/>
        </p:nvSpPr>
        <p:spPr>
          <a:xfrm>
            <a:off x="972503" y="3023235"/>
            <a:ext cx="152757" cy="340281"/>
          </a:xfrm>
          <a:prstGeom prst="rect">
            <a:avLst/>
          </a:prstGeom>
          <a:noFill/>
          <a:ln/>
        </p:spPr>
        <p:txBody>
          <a:bodyPr wrap="none" lIns="0" tIns="0" rIns="0" bIns="0" rtlCol="0" anchor="t"/>
          <a:lstStyle/>
          <a:p>
            <a:pPr marL="0" indent="0" algn="ctr">
              <a:lnSpc>
                <a:spcPts val="2650"/>
              </a:lnSpc>
              <a:buNone/>
            </a:pPr>
            <a:r>
              <a:rPr lang="en-US" sz="2650" dirty="0">
                <a:solidFill>
                  <a:srgbClr val="504C49"/>
                </a:solidFill>
                <a:latin typeface="Platypi Medium" pitchFamily="34" charset="0"/>
                <a:ea typeface="Platypi Medium" pitchFamily="34" charset="-122"/>
                <a:cs typeface="Platypi Medium" pitchFamily="34" charset="-120"/>
              </a:rPr>
              <a:t>1</a:t>
            </a:r>
            <a:endParaRPr lang="en-US" sz="2650" dirty="0"/>
          </a:p>
        </p:txBody>
      </p:sp>
      <p:sp>
        <p:nvSpPr>
          <p:cNvPr id="6" name="Text 3"/>
          <p:cNvSpPr/>
          <p:nvPr/>
        </p:nvSpPr>
        <p:spPr>
          <a:xfrm>
            <a:off x="1530906" y="2938224"/>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Identify Unmet Needs</a:t>
            </a:r>
            <a:endParaRPr lang="en-US" sz="2200" dirty="0"/>
          </a:p>
        </p:txBody>
      </p:sp>
      <p:sp>
        <p:nvSpPr>
          <p:cNvPr id="7" name="Text 4"/>
          <p:cNvSpPr/>
          <p:nvPr/>
        </p:nvSpPr>
        <p:spPr>
          <a:xfrm>
            <a:off x="1530906" y="3782973"/>
            <a:ext cx="2927747" cy="1814513"/>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Carefully analyze the market to pinpoint underserved customer segments and pain points that your solution can address.</a:t>
            </a:r>
            <a:endParaRPr lang="en-US" sz="1750" dirty="0"/>
          </a:p>
        </p:txBody>
      </p:sp>
      <p:sp>
        <p:nvSpPr>
          <p:cNvPr id="8" name="Shape 5"/>
          <p:cNvSpPr/>
          <p:nvPr/>
        </p:nvSpPr>
        <p:spPr>
          <a:xfrm>
            <a:off x="4685467" y="2938224"/>
            <a:ext cx="510302" cy="510302"/>
          </a:xfrm>
          <a:prstGeom prst="roundRect">
            <a:avLst>
              <a:gd name="adj" fmla="val 6667"/>
            </a:avLst>
          </a:prstGeom>
          <a:solidFill>
            <a:srgbClr val="F9F7F7"/>
          </a:solidFill>
          <a:ln/>
        </p:spPr>
        <p:txBody>
          <a:bodyPr/>
          <a:lstStyle/>
          <a:p>
            <a:endParaRPr lang="en-US"/>
          </a:p>
        </p:txBody>
      </p:sp>
      <p:sp>
        <p:nvSpPr>
          <p:cNvPr id="9" name="Text 6"/>
          <p:cNvSpPr/>
          <p:nvPr/>
        </p:nvSpPr>
        <p:spPr>
          <a:xfrm>
            <a:off x="4830723" y="3023235"/>
            <a:ext cx="219789" cy="340281"/>
          </a:xfrm>
          <a:prstGeom prst="rect">
            <a:avLst/>
          </a:prstGeom>
          <a:noFill/>
          <a:ln/>
        </p:spPr>
        <p:txBody>
          <a:bodyPr wrap="none" lIns="0" tIns="0" rIns="0" bIns="0" rtlCol="0" anchor="t"/>
          <a:lstStyle/>
          <a:p>
            <a:pPr marL="0" indent="0" algn="ctr">
              <a:lnSpc>
                <a:spcPts val="2650"/>
              </a:lnSpc>
              <a:buNone/>
            </a:pPr>
            <a:r>
              <a:rPr lang="en-US" sz="2650" dirty="0">
                <a:solidFill>
                  <a:srgbClr val="504C49"/>
                </a:solidFill>
                <a:latin typeface="Platypi Medium" pitchFamily="34" charset="0"/>
                <a:ea typeface="Platypi Medium" pitchFamily="34" charset="-122"/>
                <a:cs typeface="Platypi Medium" pitchFamily="34" charset="-120"/>
              </a:rPr>
              <a:t>2</a:t>
            </a:r>
            <a:endParaRPr lang="en-US" sz="2650" dirty="0"/>
          </a:p>
        </p:txBody>
      </p:sp>
      <p:sp>
        <p:nvSpPr>
          <p:cNvPr id="10" name="Text 7"/>
          <p:cNvSpPr/>
          <p:nvPr/>
        </p:nvSpPr>
        <p:spPr>
          <a:xfrm>
            <a:off x="5422583" y="293822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Assess Feasibility</a:t>
            </a:r>
            <a:endParaRPr lang="en-US" sz="2200" dirty="0"/>
          </a:p>
        </p:txBody>
      </p:sp>
      <p:sp>
        <p:nvSpPr>
          <p:cNvPr id="11" name="Text 8"/>
          <p:cNvSpPr/>
          <p:nvPr/>
        </p:nvSpPr>
        <p:spPr>
          <a:xfrm>
            <a:off x="5422583" y="3428643"/>
            <a:ext cx="2927747" cy="2177415"/>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Evaluate the technical, financial, and operational feasibility of your venture, and create a detailed business plan to guide your execution.</a:t>
            </a:r>
            <a:endParaRPr lang="en-US" sz="1750" dirty="0"/>
          </a:p>
        </p:txBody>
      </p:sp>
      <p:sp>
        <p:nvSpPr>
          <p:cNvPr id="12" name="Shape 9"/>
          <p:cNvSpPr/>
          <p:nvPr/>
        </p:nvSpPr>
        <p:spPr>
          <a:xfrm>
            <a:off x="793790" y="6088023"/>
            <a:ext cx="510302" cy="510302"/>
          </a:xfrm>
          <a:prstGeom prst="roundRect">
            <a:avLst>
              <a:gd name="adj" fmla="val 6667"/>
            </a:avLst>
          </a:prstGeom>
          <a:solidFill>
            <a:srgbClr val="F9F7F7"/>
          </a:solidFill>
          <a:ln/>
        </p:spPr>
        <p:txBody>
          <a:bodyPr/>
          <a:lstStyle/>
          <a:p>
            <a:endParaRPr lang="en-US"/>
          </a:p>
        </p:txBody>
      </p:sp>
      <p:sp>
        <p:nvSpPr>
          <p:cNvPr id="13" name="Text 10"/>
          <p:cNvSpPr/>
          <p:nvPr/>
        </p:nvSpPr>
        <p:spPr>
          <a:xfrm>
            <a:off x="942737" y="6173033"/>
            <a:ext cx="212288" cy="340281"/>
          </a:xfrm>
          <a:prstGeom prst="rect">
            <a:avLst/>
          </a:prstGeom>
          <a:noFill/>
          <a:ln/>
        </p:spPr>
        <p:txBody>
          <a:bodyPr wrap="none" lIns="0" tIns="0" rIns="0" bIns="0" rtlCol="0" anchor="t"/>
          <a:lstStyle/>
          <a:p>
            <a:pPr marL="0" indent="0" algn="ctr">
              <a:lnSpc>
                <a:spcPts val="2650"/>
              </a:lnSpc>
              <a:buNone/>
            </a:pPr>
            <a:r>
              <a:rPr lang="en-US" sz="2650" dirty="0">
                <a:solidFill>
                  <a:srgbClr val="504C49"/>
                </a:solidFill>
                <a:latin typeface="Platypi Medium" pitchFamily="34" charset="0"/>
                <a:ea typeface="Platypi Medium" pitchFamily="34" charset="-122"/>
                <a:cs typeface="Platypi Medium" pitchFamily="34" charset="-120"/>
              </a:rPr>
              <a:t>3</a:t>
            </a:r>
            <a:endParaRPr lang="en-US" sz="2650" dirty="0"/>
          </a:p>
        </p:txBody>
      </p:sp>
      <p:sp>
        <p:nvSpPr>
          <p:cNvPr id="14" name="Text 11"/>
          <p:cNvSpPr/>
          <p:nvPr/>
        </p:nvSpPr>
        <p:spPr>
          <a:xfrm>
            <a:off x="1530906" y="608802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Protect Your Idea</a:t>
            </a:r>
            <a:endParaRPr lang="en-US" sz="2200" dirty="0"/>
          </a:p>
        </p:txBody>
      </p:sp>
      <p:sp>
        <p:nvSpPr>
          <p:cNvPr id="15" name="Text 12"/>
          <p:cNvSpPr/>
          <p:nvPr/>
        </p:nvSpPr>
        <p:spPr>
          <a:xfrm>
            <a:off x="1530906" y="6578441"/>
            <a:ext cx="6819305" cy="725805"/>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Secure intellectual property rights, such as patents or trademarks, to safeguard your unique innovation and prevent imitation.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0776" y="691753"/>
            <a:ext cx="7695248" cy="1293495"/>
          </a:xfrm>
          <a:prstGeom prst="rect">
            <a:avLst/>
          </a:prstGeom>
          <a:noFill/>
          <a:ln/>
        </p:spPr>
        <p:txBody>
          <a:bodyPr wrap="square" lIns="0" tIns="0" rIns="0" bIns="0" rtlCol="0" anchor="t"/>
          <a:lstStyle/>
          <a:p>
            <a:pPr marL="0" indent="0">
              <a:lnSpc>
                <a:spcPts val="5050"/>
              </a:lnSpc>
              <a:buNone/>
            </a:pPr>
            <a:r>
              <a:rPr lang="en-US" sz="4050" dirty="0">
                <a:solidFill>
                  <a:srgbClr val="201B18"/>
                </a:solidFill>
                <a:latin typeface="Platypi Medium" pitchFamily="34" charset="0"/>
                <a:ea typeface="Platypi Medium" pitchFamily="34" charset="-122"/>
                <a:cs typeface="Platypi Medium" pitchFamily="34" charset="-120"/>
              </a:rPr>
              <a:t>Leveraging Marketing Methods</a:t>
            </a:r>
            <a:endParaRPr lang="en-US" sz="4050" dirty="0"/>
          </a:p>
        </p:txBody>
      </p:sp>
      <p:sp>
        <p:nvSpPr>
          <p:cNvPr id="4" name="Shape 1"/>
          <p:cNvSpPr/>
          <p:nvPr/>
        </p:nvSpPr>
        <p:spPr>
          <a:xfrm>
            <a:off x="6210776" y="2295644"/>
            <a:ext cx="3744158" cy="2517577"/>
          </a:xfrm>
          <a:prstGeom prst="roundRect">
            <a:avLst>
              <a:gd name="adj" fmla="val 1233"/>
            </a:avLst>
          </a:prstGeom>
          <a:solidFill>
            <a:srgbClr val="F9F7F7"/>
          </a:solidFill>
          <a:ln/>
        </p:spPr>
        <p:txBody>
          <a:bodyPr/>
          <a:lstStyle/>
          <a:p>
            <a:endParaRPr lang="en-US"/>
          </a:p>
        </p:txBody>
      </p:sp>
      <p:sp>
        <p:nvSpPr>
          <p:cNvPr id="5" name="Text 2"/>
          <p:cNvSpPr/>
          <p:nvPr/>
        </p:nvSpPr>
        <p:spPr>
          <a:xfrm>
            <a:off x="6417707" y="2502575"/>
            <a:ext cx="2587466" cy="323374"/>
          </a:xfrm>
          <a:prstGeom prst="rect">
            <a:avLst/>
          </a:prstGeom>
          <a:noFill/>
          <a:ln/>
        </p:spPr>
        <p:txBody>
          <a:bodyPr wrap="none" lIns="0" tIns="0" rIns="0" bIns="0" rtlCol="0" anchor="t"/>
          <a:lstStyle/>
          <a:p>
            <a:pPr marL="0" indent="0">
              <a:lnSpc>
                <a:spcPts val="2500"/>
              </a:lnSpc>
              <a:buNone/>
            </a:pPr>
            <a:r>
              <a:rPr lang="en-US" sz="2000" dirty="0">
                <a:solidFill>
                  <a:srgbClr val="504C49"/>
                </a:solidFill>
                <a:latin typeface="Platypi Medium" pitchFamily="34" charset="0"/>
                <a:ea typeface="Platypi Medium" pitchFamily="34" charset="-122"/>
                <a:cs typeface="Platypi Medium" pitchFamily="34" charset="-120"/>
              </a:rPr>
              <a:t>Digital Marketing</a:t>
            </a:r>
            <a:endParaRPr lang="en-US" sz="2000" dirty="0"/>
          </a:p>
        </p:txBody>
      </p:sp>
      <p:sp>
        <p:nvSpPr>
          <p:cNvPr id="6" name="Text 3"/>
          <p:cNvSpPr/>
          <p:nvPr/>
        </p:nvSpPr>
        <p:spPr>
          <a:xfrm>
            <a:off x="6417707" y="2950131"/>
            <a:ext cx="3330297" cy="1656159"/>
          </a:xfrm>
          <a:prstGeom prst="rect">
            <a:avLst/>
          </a:prstGeom>
          <a:noFill/>
          <a:ln/>
        </p:spPr>
        <p:txBody>
          <a:bodyPr wrap="square" lIns="0" tIns="0" rIns="0" bIns="0" rtlCol="0" anchor="t"/>
          <a:lstStyle/>
          <a:p>
            <a:pPr marL="0" indent="0">
              <a:lnSpc>
                <a:spcPts val="2600"/>
              </a:lnSpc>
              <a:buNone/>
            </a:pPr>
            <a:r>
              <a:rPr lang="en-US" sz="1600" dirty="0">
                <a:solidFill>
                  <a:srgbClr val="504C49"/>
                </a:solidFill>
                <a:latin typeface="Source Serif Pro" pitchFamily="34" charset="0"/>
                <a:ea typeface="Source Serif Pro" pitchFamily="34" charset="-122"/>
                <a:cs typeface="Source Serif Pro" pitchFamily="34" charset="-120"/>
              </a:rPr>
              <a:t>Leverage online channels, such as social media, email campaigns, and search engine optimization, to reach and engage your target audience cost-effectively.</a:t>
            </a:r>
            <a:endParaRPr lang="en-US" sz="1600" dirty="0"/>
          </a:p>
        </p:txBody>
      </p:sp>
      <p:sp>
        <p:nvSpPr>
          <p:cNvPr id="7" name="Shape 4"/>
          <p:cNvSpPr/>
          <p:nvPr/>
        </p:nvSpPr>
        <p:spPr>
          <a:xfrm>
            <a:off x="10161865" y="2295644"/>
            <a:ext cx="3744158" cy="2517577"/>
          </a:xfrm>
          <a:prstGeom prst="roundRect">
            <a:avLst>
              <a:gd name="adj" fmla="val 1233"/>
            </a:avLst>
          </a:prstGeom>
          <a:solidFill>
            <a:srgbClr val="F9F7F7"/>
          </a:solidFill>
          <a:ln/>
        </p:spPr>
        <p:txBody>
          <a:bodyPr/>
          <a:lstStyle/>
          <a:p>
            <a:endParaRPr lang="en-US"/>
          </a:p>
        </p:txBody>
      </p:sp>
      <p:sp>
        <p:nvSpPr>
          <p:cNvPr id="8" name="Text 5"/>
          <p:cNvSpPr/>
          <p:nvPr/>
        </p:nvSpPr>
        <p:spPr>
          <a:xfrm>
            <a:off x="10368796" y="2502575"/>
            <a:ext cx="2587466" cy="323374"/>
          </a:xfrm>
          <a:prstGeom prst="rect">
            <a:avLst/>
          </a:prstGeom>
          <a:noFill/>
          <a:ln/>
        </p:spPr>
        <p:txBody>
          <a:bodyPr wrap="none" lIns="0" tIns="0" rIns="0" bIns="0" rtlCol="0" anchor="t"/>
          <a:lstStyle/>
          <a:p>
            <a:pPr marL="0" indent="0">
              <a:lnSpc>
                <a:spcPts val="2500"/>
              </a:lnSpc>
              <a:buNone/>
            </a:pPr>
            <a:r>
              <a:rPr lang="en-US" sz="2000" dirty="0">
                <a:solidFill>
                  <a:srgbClr val="504C49"/>
                </a:solidFill>
                <a:latin typeface="Platypi Medium" pitchFamily="34" charset="0"/>
                <a:ea typeface="Platypi Medium" pitchFamily="34" charset="-122"/>
                <a:cs typeface="Platypi Medium" pitchFamily="34" charset="-120"/>
              </a:rPr>
              <a:t>Content Marketing</a:t>
            </a:r>
            <a:endParaRPr lang="en-US" sz="2000" dirty="0"/>
          </a:p>
        </p:txBody>
      </p:sp>
      <p:sp>
        <p:nvSpPr>
          <p:cNvPr id="9" name="Text 6"/>
          <p:cNvSpPr/>
          <p:nvPr/>
        </p:nvSpPr>
        <p:spPr>
          <a:xfrm>
            <a:off x="10368796" y="2950131"/>
            <a:ext cx="3330297" cy="1656159"/>
          </a:xfrm>
          <a:prstGeom prst="rect">
            <a:avLst/>
          </a:prstGeom>
          <a:noFill/>
          <a:ln/>
        </p:spPr>
        <p:txBody>
          <a:bodyPr wrap="square" lIns="0" tIns="0" rIns="0" bIns="0" rtlCol="0" anchor="t"/>
          <a:lstStyle/>
          <a:p>
            <a:pPr marL="0" indent="0">
              <a:lnSpc>
                <a:spcPts val="2600"/>
              </a:lnSpc>
              <a:buNone/>
            </a:pPr>
            <a:r>
              <a:rPr lang="en-US" sz="1600" dirty="0">
                <a:solidFill>
                  <a:srgbClr val="504C49"/>
                </a:solidFill>
                <a:latin typeface="Source Serif Pro" pitchFamily="34" charset="0"/>
                <a:ea typeface="Source Serif Pro" pitchFamily="34" charset="-122"/>
                <a:cs typeface="Source Serif Pro" pitchFamily="34" charset="-120"/>
              </a:rPr>
              <a:t>Create valuable, informative content that educates and inspires your potential customers, positioning your venture as a trusted industry leader.</a:t>
            </a:r>
            <a:endParaRPr lang="en-US" sz="1600" dirty="0"/>
          </a:p>
        </p:txBody>
      </p:sp>
      <p:sp>
        <p:nvSpPr>
          <p:cNvPr id="10" name="Shape 7"/>
          <p:cNvSpPr/>
          <p:nvPr/>
        </p:nvSpPr>
        <p:spPr>
          <a:xfrm>
            <a:off x="6210776" y="5020151"/>
            <a:ext cx="3744158" cy="2517577"/>
          </a:xfrm>
          <a:prstGeom prst="roundRect">
            <a:avLst>
              <a:gd name="adj" fmla="val 1233"/>
            </a:avLst>
          </a:prstGeom>
          <a:solidFill>
            <a:srgbClr val="F9F7F7"/>
          </a:solidFill>
          <a:ln/>
        </p:spPr>
        <p:txBody>
          <a:bodyPr/>
          <a:lstStyle/>
          <a:p>
            <a:endParaRPr lang="en-US"/>
          </a:p>
        </p:txBody>
      </p:sp>
      <p:sp>
        <p:nvSpPr>
          <p:cNvPr id="11" name="Text 8"/>
          <p:cNvSpPr/>
          <p:nvPr/>
        </p:nvSpPr>
        <p:spPr>
          <a:xfrm>
            <a:off x="6417707" y="5227082"/>
            <a:ext cx="2587466" cy="323374"/>
          </a:xfrm>
          <a:prstGeom prst="rect">
            <a:avLst/>
          </a:prstGeom>
          <a:noFill/>
          <a:ln/>
        </p:spPr>
        <p:txBody>
          <a:bodyPr wrap="none" lIns="0" tIns="0" rIns="0" bIns="0" rtlCol="0" anchor="t"/>
          <a:lstStyle/>
          <a:p>
            <a:pPr marL="0" indent="0">
              <a:lnSpc>
                <a:spcPts val="2500"/>
              </a:lnSpc>
              <a:buNone/>
            </a:pPr>
            <a:r>
              <a:rPr lang="en-US" sz="2000" dirty="0">
                <a:solidFill>
                  <a:srgbClr val="504C49"/>
                </a:solidFill>
                <a:latin typeface="Platypi Medium" pitchFamily="34" charset="0"/>
                <a:ea typeface="Platypi Medium" pitchFamily="34" charset="-122"/>
                <a:cs typeface="Platypi Medium" pitchFamily="34" charset="-120"/>
              </a:rPr>
              <a:t>Guerrilla Marketing</a:t>
            </a:r>
            <a:endParaRPr lang="en-US" sz="2000" dirty="0"/>
          </a:p>
        </p:txBody>
      </p:sp>
      <p:sp>
        <p:nvSpPr>
          <p:cNvPr id="12" name="Text 9"/>
          <p:cNvSpPr/>
          <p:nvPr/>
        </p:nvSpPr>
        <p:spPr>
          <a:xfrm>
            <a:off x="6417707" y="5674638"/>
            <a:ext cx="3330297" cy="1656159"/>
          </a:xfrm>
          <a:prstGeom prst="rect">
            <a:avLst/>
          </a:prstGeom>
          <a:noFill/>
          <a:ln/>
        </p:spPr>
        <p:txBody>
          <a:bodyPr wrap="square" lIns="0" tIns="0" rIns="0" bIns="0" rtlCol="0" anchor="t"/>
          <a:lstStyle/>
          <a:p>
            <a:pPr marL="0" indent="0">
              <a:lnSpc>
                <a:spcPts val="2600"/>
              </a:lnSpc>
              <a:buNone/>
            </a:pPr>
            <a:r>
              <a:rPr lang="en-US" sz="1600" dirty="0">
                <a:solidFill>
                  <a:srgbClr val="504C49"/>
                </a:solidFill>
                <a:latin typeface="Source Serif Pro" pitchFamily="34" charset="0"/>
                <a:ea typeface="Source Serif Pro" pitchFamily="34" charset="-122"/>
                <a:cs typeface="Source Serif Pro" pitchFamily="34" charset="-120"/>
              </a:rPr>
              <a:t>Implement creative, low-cost tactics to generate buzz and visibility, such as viral campaigns, event sponsorships, or strategic partnerships.</a:t>
            </a:r>
            <a:endParaRPr lang="en-US" sz="1600" dirty="0"/>
          </a:p>
        </p:txBody>
      </p:sp>
      <p:sp>
        <p:nvSpPr>
          <p:cNvPr id="13" name="Shape 10"/>
          <p:cNvSpPr/>
          <p:nvPr/>
        </p:nvSpPr>
        <p:spPr>
          <a:xfrm>
            <a:off x="10161865" y="5020151"/>
            <a:ext cx="3744158" cy="2517577"/>
          </a:xfrm>
          <a:prstGeom prst="roundRect">
            <a:avLst>
              <a:gd name="adj" fmla="val 1233"/>
            </a:avLst>
          </a:prstGeom>
          <a:solidFill>
            <a:srgbClr val="F9F7F7"/>
          </a:solidFill>
          <a:ln/>
        </p:spPr>
        <p:txBody>
          <a:bodyPr/>
          <a:lstStyle/>
          <a:p>
            <a:endParaRPr lang="en-US"/>
          </a:p>
        </p:txBody>
      </p:sp>
      <p:sp>
        <p:nvSpPr>
          <p:cNvPr id="14" name="Text 11"/>
          <p:cNvSpPr/>
          <p:nvPr/>
        </p:nvSpPr>
        <p:spPr>
          <a:xfrm>
            <a:off x="10368796" y="5227082"/>
            <a:ext cx="2902863" cy="323374"/>
          </a:xfrm>
          <a:prstGeom prst="rect">
            <a:avLst/>
          </a:prstGeom>
          <a:noFill/>
          <a:ln/>
        </p:spPr>
        <p:txBody>
          <a:bodyPr wrap="none" lIns="0" tIns="0" rIns="0" bIns="0" rtlCol="0" anchor="t"/>
          <a:lstStyle/>
          <a:p>
            <a:pPr marL="0" indent="0">
              <a:lnSpc>
                <a:spcPts val="2500"/>
              </a:lnSpc>
              <a:buNone/>
            </a:pPr>
            <a:r>
              <a:rPr lang="en-US" sz="2000" dirty="0">
                <a:solidFill>
                  <a:srgbClr val="504C49"/>
                </a:solidFill>
                <a:latin typeface="Platypi Medium" pitchFamily="34" charset="0"/>
                <a:ea typeface="Platypi Medium" pitchFamily="34" charset="-122"/>
                <a:cs typeface="Platypi Medium" pitchFamily="34" charset="-120"/>
              </a:rPr>
              <a:t>Customer Engagement</a:t>
            </a:r>
            <a:endParaRPr lang="en-US" sz="2000" dirty="0"/>
          </a:p>
        </p:txBody>
      </p:sp>
      <p:sp>
        <p:nvSpPr>
          <p:cNvPr id="15" name="Text 12"/>
          <p:cNvSpPr/>
          <p:nvPr/>
        </p:nvSpPr>
        <p:spPr>
          <a:xfrm>
            <a:off x="10368796" y="5674638"/>
            <a:ext cx="3330297" cy="1656159"/>
          </a:xfrm>
          <a:prstGeom prst="rect">
            <a:avLst/>
          </a:prstGeom>
          <a:noFill/>
          <a:ln/>
        </p:spPr>
        <p:txBody>
          <a:bodyPr wrap="square" lIns="0" tIns="0" rIns="0" bIns="0" rtlCol="0" anchor="t"/>
          <a:lstStyle/>
          <a:p>
            <a:pPr marL="0" indent="0">
              <a:lnSpc>
                <a:spcPts val="2600"/>
              </a:lnSpc>
              <a:buNone/>
            </a:pPr>
            <a:r>
              <a:rPr lang="en-US" sz="1600" dirty="0">
                <a:solidFill>
                  <a:srgbClr val="504C49"/>
                </a:solidFill>
                <a:latin typeface="Source Serif Pro" pitchFamily="34" charset="0"/>
                <a:ea typeface="Source Serif Pro" pitchFamily="34" charset="-122"/>
                <a:cs typeface="Source Serif Pro" pitchFamily="34" charset="-120"/>
              </a:rPr>
              <a:t>Foster strong relationships with your customers through personalized interactions, responsive customer service, and an exceptional user experience.</a:t>
            </a:r>
            <a:endParaRPr lang="en-US" sz="1600" dirty="0"/>
          </a:p>
        </p:txBody>
      </p:sp>
      <p:pic>
        <p:nvPicPr>
          <p:cNvPr id="16" name="Picture 15">
            <a:extLst>
              <a:ext uri="{FF2B5EF4-FFF2-40B4-BE49-F238E27FC236}">
                <a16:creationId xmlns:a16="http://schemas.microsoft.com/office/drawing/2014/main" id="{67D84CDA-E683-729A-047C-B6E7B6B3B336}"/>
              </a:ext>
            </a:extLst>
          </p:cNvPr>
          <p:cNvPicPr>
            <a:picLocks noChangeAspect="1"/>
          </p:cNvPicPr>
          <p:nvPr/>
        </p:nvPicPr>
        <p:blipFill>
          <a:blip r:embed="rId4"/>
          <a:stretch>
            <a:fillRect/>
          </a:stretch>
        </p:blipFill>
        <p:spPr>
          <a:xfrm>
            <a:off x="12820397" y="7728464"/>
            <a:ext cx="1810003" cy="4001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35437" y="644247"/>
            <a:ext cx="7873127" cy="1134666"/>
          </a:xfrm>
          <a:prstGeom prst="rect">
            <a:avLst/>
          </a:prstGeom>
          <a:noFill/>
          <a:ln/>
        </p:spPr>
        <p:txBody>
          <a:bodyPr wrap="square" lIns="0" tIns="0" rIns="0" bIns="0" rtlCol="0" anchor="t"/>
          <a:lstStyle/>
          <a:p>
            <a:pPr marL="0" indent="0">
              <a:lnSpc>
                <a:spcPts val="4450"/>
              </a:lnSpc>
              <a:buNone/>
            </a:pPr>
            <a:r>
              <a:rPr lang="en-US" sz="3550" dirty="0">
                <a:solidFill>
                  <a:srgbClr val="201B18"/>
                </a:solidFill>
                <a:latin typeface="Platypi Medium" pitchFamily="34" charset="0"/>
                <a:ea typeface="Platypi Medium" pitchFamily="34" charset="-122"/>
                <a:cs typeface="Platypi Medium" pitchFamily="34" charset="-120"/>
              </a:rPr>
              <a:t>Support from Government Institutions</a:t>
            </a:r>
            <a:endParaRPr lang="en-US" sz="3550" dirty="0"/>
          </a:p>
        </p:txBody>
      </p:sp>
      <p:sp>
        <p:nvSpPr>
          <p:cNvPr id="4" name="Shape 1"/>
          <p:cNvSpPr/>
          <p:nvPr/>
        </p:nvSpPr>
        <p:spPr>
          <a:xfrm>
            <a:off x="896302" y="2051209"/>
            <a:ext cx="22860" cy="5534025"/>
          </a:xfrm>
          <a:prstGeom prst="roundRect">
            <a:avLst>
              <a:gd name="adj" fmla="val 119140"/>
            </a:avLst>
          </a:prstGeom>
          <a:solidFill>
            <a:srgbClr val="D8D4D4"/>
          </a:solidFill>
          <a:ln/>
        </p:spPr>
        <p:txBody>
          <a:bodyPr/>
          <a:lstStyle/>
          <a:p>
            <a:endParaRPr lang="en-US"/>
          </a:p>
        </p:txBody>
      </p:sp>
      <p:sp>
        <p:nvSpPr>
          <p:cNvPr id="5" name="Shape 2"/>
          <p:cNvSpPr/>
          <p:nvPr/>
        </p:nvSpPr>
        <p:spPr>
          <a:xfrm>
            <a:off x="1089124" y="2448163"/>
            <a:ext cx="635437" cy="22860"/>
          </a:xfrm>
          <a:prstGeom prst="roundRect">
            <a:avLst>
              <a:gd name="adj" fmla="val 119140"/>
            </a:avLst>
          </a:prstGeom>
          <a:solidFill>
            <a:srgbClr val="D8D4D4"/>
          </a:solidFill>
          <a:ln/>
        </p:spPr>
        <p:txBody>
          <a:bodyPr/>
          <a:lstStyle/>
          <a:p>
            <a:endParaRPr lang="en-US"/>
          </a:p>
        </p:txBody>
      </p:sp>
      <p:sp>
        <p:nvSpPr>
          <p:cNvPr id="6" name="Shape 3"/>
          <p:cNvSpPr/>
          <p:nvPr/>
        </p:nvSpPr>
        <p:spPr>
          <a:xfrm>
            <a:off x="703481" y="2255401"/>
            <a:ext cx="408503" cy="408503"/>
          </a:xfrm>
          <a:prstGeom prst="roundRect">
            <a:avLst>
              <a:gd name="adj" fmla="val 6667"/>
            </a:avLst>
          </a:prstGeom>
          <a:solidFill>
            <a:srgbClr val="F9F7F7"/>
          </a:solidFill>
          <a:ln/>
        </p:spPr>
        <p:txBody>
          <a:bodyPr/>
          <a:lstStyle/>
          <a:p>
            <a:endParaRPr lang="en-US"/>
          </a:p>
        </p:txBody>
      </p:sp>
      <p:sp>
        <p:nvSpPr>
          <p:cNvPr id="7" name="Text 4"/>
          <p:cNvSpPr/>
          <p:nvPr/>
        </p:nvSpPr>
        <p:spPr>
          <a:xfrm>
            <a:off x="846594" y="2323505"/>
            <a:ext cx="122277" cy="272296"/>
          </a:xfrm>
          <a:prstGeom prst="rect">
            <a:avLst/>
          </a:prstGeom>
          <a:noFill/>
          <a:ln/>
        </p:spPr>
        <p:txBody>
          <a:bodyPr wrap="none" lIns="0" tIns="0" rIns="0" bIns="0" rtlCol="0" anchor="t"/>
          <a:lstStyle/>
          <a:p>
            <a:pPr marL="0" indent="0" algn="ctr">
              <a:lnSpc>
                <a:spcPts val="2100"/>
              </a:lnSpc>
              <a:buNone/>
            </a:pPr>
            <a:r>
              <a:rPr lang="en-US" sz="2100" dirty="0">
                <a:solidFill>
                  <a:srgbClr val="504C49"/>
                </a:solidFill>
                <a:latin typeface="Platypi Medium" pitchFamily="34" charset="0"/>
                <a:ea typeface="Platypi Medium" pitchFamily="34" charset="-122"/>
                <a:cs typeface="Platypi Medium" pitchFamily="34" charset="-120"/>
              </a:rPr>
              <a:t>1</a:t>
            </a:r>
            <a:endParaRPr lang="en-US" sz="2100" dirty="0"/>
          </a:p>
        </p:txBody>
      </p:sp>
      <p:sp>
        <p:nvSpPr>
          <p:cNvPr id="8" name="Text 5"/>
          <p:cNvSpPr/>
          <p:nvPr/>
        </p:nvSpPr>
        <p:spPr>
          <a:xfrm>
            <a:off x="1906310" y="2232660"/>
            <a:ext cx="2269569" cy="283607"/>
          </a:xfrm>
          <a:prstGeom prst="rect">
            <a:avLst/>
          </a:prstGeom>
          <a:noFill/>
          <a:ln/>
        </p:spPr>
        <p:txBody>
          <a:bodyPr wrap="none" lIns="0" tIns="0" rIns="0" bIns="0" rtlCol="0" anchor="t"/>
          <a:lstStyle/>
          <a:p>
            <a:pPr marL="0" indent="0" algn="l">
              <a:lnSpc>
                <a:spcPts val="2200"/>
              </a:lnSpc>
              <a:buNone/>
            </a:pPr>
            <a:r>
              <a:rPr lang="en-US" sz="1750" dirty="0">
                <a:solidFill>
                  <a:srgbClr val="504C49"/>
                </a:solidFill>
                <a:latin typeface="Platypi Medium" pitchFamily="34" charset="0"/>
                <a:ea typeface="Platypi Medium" pitchFamily="34" charset="-122"/>
                <a:cs typeface="Platypi Medium" pitchFamily="34" charset="-120"/>
              </a:rPr>
              <a:t>Central Institutions</a:t>
            </a:r>
            <a:endParaRPr lang="en-US" sz="1750" dirty="0"/>
          </a:p>
        </p:txBody>
      </p:sp>
      <p:sp>
        <p:nvSpPr>
          <p:cNvPr id="9" name="Text 6"/>
          <p:cNvSpPr/>
          <p:nvPr/>
        </p:nvSpPr>
        <p:spPr>
          <a:xfrm>
            <a:off x="1906310" y="2625090"/>
            <a:ext cx="6602254" cy="1162050"/>
          </a:xfrm>
          <a:prstGeom prst="rect">
            <a:avLst/>
          </a:prstGeom>
          <a:noFill/>
          <a:ln/>
        </p:spPr>
        <p:txBody>
          <a:bodyPr wrap="square" lIns="0" tIns="0" rIns="0" bIns="0" rtlCol="0" anchor="t"/>
          <a:lstStyle/>
          <a:p>
            <a:pPr marL="0" indent="0" algn="l">
              <a:lnSpc>
                <a:spcPts val="2250"/>
              </a:lnSpc>
              <a:buNone/>
            </a:pPr>
            <a:r>
              <a:rPr lang="en-US" sz="1400" dirty="0">
                <a:solidFill>
                  <a:srgbClr val="504C49"/>
                </a:solidFill>
                <a:latin typeface="Source Serif Pro" pitchFamily="34" charset="0"/>
                <a:ea typeface="Source Serif Pro" pitchFamily="34" charset="-122"/>
                <a:cs typeface="Source Serif Pro" pitchFamily="34" charset="-120"/>
              </a:rPr>
              <a:t>Explore the support and resources offered by government bodies like the Ministry of Micro, Small and Medium Enterprises (MSME), the Small Industries Development Bank of India (SIDBI), and the National Small Industries Corporation (NSIC).</a:t>
            </a:r>
            <a:endParaRPr lang="en-US" sz="1400" dirty="0"/>
          </a:p>
        </p:txBody>
      </p:sp>
      <p:sp>
        <p:nvSpPr>
          <p:cNvPr id="10" name="Shape 7"/>
          <p:cNvSpPr/>
          <p:nvPr/>
        </p:nvSpPr>
        <p:spPr>
          <a:xfrm>
            <a:off x="1089124" y="4546997"/>
            <a:ext cx="635437" cy="22860"/>
          </a:xfrm>
          <a:prstGeom prst="roundRect">
            <a:avLst>
              <a:gd name="adj" fmla="val 119140"/>
            </a:avLst>
          </a:prstGeom>
          <a:solidFill>
            <a:srgbClr val="D8D4D4"/>
          </a:solidFill>
          <a:ln/>
        </p:spPr>
        <p:txBody>
          <a:bodyPr/>
          <a:lstStyle/>
          <a:p>
            <a:endParaRPr lang="en-US"/>
          </a:p>
        </p:txBody>
      </p:sp>
      <p:sp>
        <p:nvSpPr>
          <p:cNvPr id="11" name="Shape 8"/>
          <p:cNvSpPr/>
          <p:nvPr/>
        </p:nvSpPr>
        <p:spPr>
          <a:xfrm>
            <a:off x="703481" y="4354235"/>
            <a:ext cx="408503" cy="408503"/>
          </a:xfrm>
          <a:prstGeom prst="roundRect">
            <a:avLst>
              <a:gd name="adj" fmla="val 6667"/>
            </a:avLst>
          </a:prstGeom>
          <a:solidFill>
            <a:srgbClr val="F9F7F7"/>
          </a:solidFill>
          <a:ln/>
        </p:spPr>
        <p:txBody>
          <a:bodyPr/>
          <a:lstStyle/>
          <a:p>
            <a:endParaRPr lang="en-US"/>
          </a:p>
        </p:txBody>
      </p:sp>
      <p:sp>
        <p:nvSpPr>
          <p:cNvPr id="12" name="Text 9"/>
          <p:cNvSpPr/>
          <p:nvPr/>
        </p:nvSpPr>
        <p:spPr>
          <a:xfrm>
            <a:off x="819686" y="4422338"/>
            <a:ext cx="175974" cy="272296"/>
          </a:xfrm>
          <a:prstGeom prst="rect">
            <a:avLst/>
          </a:prstGeom>
          <a:noFill/>
          <a:ln/>
        </p:spPr>
        <p:txBody>
          <a:bodyPr wrap="none" lIns="0" tIns="0" rIns="0" bIns="0" rtlCol="0" anchor="t"/>
          <a:lstStyle/>
          <a:p>
            <a:pPr marL="0" indent="0" algn="ctr">
              <a:lnSpc>
                <a:spcPts val="2100"/>
              </a:lnSpc>
              <a:buNone/>
            </a:pPr>
            <a:r>
              <a:rPr lang="en-US" sz="2100" dirty="0">
                <a:solidFill>
                  <a:srgbClr val="504C49"/>
                </a:solidFill>
                <a:latin typeface="Platypi Medium" pitchFamily="34" charset="0"/>
                <a:ea typeface="Platypi Medium" pitchFamily="34" charset="-122"/>
                <a:cs typeface="Platypi Medium" pitchFamily="34" charset="-120"/>
              </a:rPr>
              <a:t>2</a:t>
            </a:r>
            <a:endParaRPr lang="en-US" sz="2100" dirty="0"/>
          </a:p>
        </p:txBody>
      </p:sp>
      <p:sp>
        <p:nvSpPr>
          <p:cNvPr id="13" name="Text 10"/>
          <p:cNvSpPr/>
          <p:nvPr/>
        </p:nvSpPr>
        <p:spPr>
          <a:xfrm>
            <a:off x="1906310" y="4331494"/>
            <a:ext cx="2419945" cy="283607"/>
          </a:xfrm>
          <a:prstGeom prst="rect">
            <a:avLst/>
          </a:prstGeom>
          <a:noFill/>
          <a:ln/>
        </p:spPr>
        <p:txBody>
          <a:bodyPr wrap="none" lIns="0" tIns="0" rIns="0" bIns="0" rtlCol="0" anchor="t"/>
          <a:lstStyle/>
          <a:p>
            <a:pPr marL="0" indent="0" algn="l">
              <a:lnSpc>
                <a:spcPts val="2200"/>
              </a:lnSpc>
              <a:buNone/>
            </a:pPr>
            <a:r>
              <a:rPr lang="en-US" sz="1750" dirty="0">
                <a:solidFill>
                  <a:srgbClr val="504C49"/>
                </a:solidFill>
                <a:latin typeface="Platypi Medium" pitchFamily="34" charset="0"/>
                <a:ea typeface="Platypi Medium" pitchFamily="34" charset="-122"/>
                <a:cs typeface="Platypi Medium" pitchFamily="34" charset="-120"/>
              </a:rPr>
              <a:t>State-Level Initiatives</a:t>
            </a:r>
            <a:endParaRPr lang="en-US" sz="1750" dirty="0"/>
          </a:p>
        </p:txBody>
      </p:sp>
      <p:sp>
        <p:nvSpPr>
          <p:cNvPr id="14" name="Text 11"/>
          <p:cNvSpPr/>
          <p:nvPr/>
        </p:nvSpPr>
        <p:spPr>
          <a:xfrm>
            <a:off x="1906310" y="4723924"/>
            <a:ext cx="6602254" cy="871538"/>
          </a:xfrm>
          <a:prstGeom prst="rect">
            <a:avLst/>
          </a:prstGeom>
          <a:noFill/>
          <a:ln/>
        </p:spPr>
        <p:txBody>
          <a:bodyPr wrap="square" lIns="0" tIns="0" rIns="0" bIns="0" rtlCol="0" anchor="t"/>
          <a:lstStyle/>
          <a:p>
            <a:pPr marL="0" indent="0" algn="l">
              <a:lnSpc>
                <a:spcPts val="2250"/>
              </a:lnSpc>
              <a:buNone/>
            </a:pPr>
            <a:r>
              <a:rPr lang="en-US" sz="1400" dirty="0">
                <a:solidFill>
                  <a:srgbClr val="504C49"/>
                </a:solidFill>
                <a:latin typeface="Source Serif Pro" pitchFamily="34" charset="0"/>
                <a:ea typeface="Source Serif Pro" pitchFamily="34" charset="-122"/>
                <a:cs typeface="Source Serif Pro" pitchFamily="34" charset="-120"/>
              </a:rPr>
              <a:t>Many state governments have established dedicated entrepreneurship development and startup support programs, providing access to funding, mentorship, and incubation facilities to help new ventures thrive.</a:t>
            </a:r>
            <a:endParaRPr lang="en-US" sz="1400" dirty="0"/>
          </a:p>
        </p:txBody>
      </p:sp>
      <p:sp>
        <p:nvSpPr>
          <p:cNvPr id="15" name="Shape 12"/>
          <p:cNvSpPr/>
          <p:nvPr/>
        </p:nvSpPr>
        <p:spPr>
          <a:xfrm>
            <a:off x="1089124" y="6355318"/>
            <a:ext cx="635437" cy="22860"/>
          </a:xfrm>
          <a:prstGeom prst="roundRect">
            <a:avLst>
              <a:gd name="adj" fmla="val 119140"/>
            </a:avLst>
          </a:prstGeom>
          <a:solidFill>
            <a:srgbClr val="D8D4D4"/>
          </a:solidFill>
          <a:ln/>
        </p:spPr>
        <p:txBody>
          <a:bodyPr/>
          <a:lstStyle/>
          <a:p>
            <a:endParaRPr lang="en-US"/>
          </a:p>
        </p:txBody>
      </p:sp>
      <p:sp>
        <p:nvSpPr>
          <p:cNvPr id="16" name="Shape 13"/>
          <p:cNvSpPr/>
          <p:nvPr/>
        </p:nvSpPr>
        <p:spPr>
          <a:xfrm>
            <a:off x="703481" y="6162556"/>
            <a:ext cx="408503" cy="408503"/>
          </a:xfrm>
          <a:prstGeom prst="roundRect">
            <a:avLst>
              <a:gd name="adj" fmla="val 6667"/>
            </a:avLst>
          </a:prstGeom>
          <a:solidFill>
            <a:srgbClr val="F9F7F7"/>
          </a:solidFill>
          <a:ln/>
        </p:spPr>
        <p:txBody>
          <a:bodyPr/>
          <a:lstStyle/>
          <a:p>
            <a:endParaRPr lang="en-US"/>
          </a:p>
        </p:txBody>
      </p:sp>
      <p:sp>
        <p:nvSpPr>
          <p:cNvPr id="17" name="Text 14"/>
          <p:cNvSpPr/>
          <p:nvPr/>
        </p:nvSpPr>
        <p:spPr>
          <a:xfrm>
            <a:off x="822662" y="6230660"/>
            <a:ext cx="170021" cy="272296"/>
          </a:xfrm>
          <a:prstGeom prst="rect">
            <a:avLst/>
          </a:prstGeom>
          <a:noFill/>
          <a:ln/>
        </p:spPr>
        <p:txBody>
          <a:bodyPr wrap="none" lIns="0" tIns="0" rIns="0" bIns="0" rtlCol="0" anchor="t"/>
          <a:lstStyle/>
          <a:p>
            <a:pPr marL="0" indent="0" algn="ctr">
              <a:lnSpc>
                <a:spcPts val="2100"/>
              </a:lnSpc>
              <a:buNone/>
            </a:pPr>
            <a:r>
              <a:rPr lang="en-US" sz="2100" dirty="0">
                <a:solidFill>
                  <a:srgbClr val="504C49"/>
                </a:solidFill>
                <a:latin typeface="Platypi Medium" pitchFamily="34" charset="0"/>
                <a:ea typeface="Platypi Medium" pitchFamily="34" charset="-122"/>
                <a:cs typeface="Platypi Medium" pitchFamily="34" charset="-120"/>
              </a:rPr>
              <a:t>3</a:t>
            </a:r>
            <a:endParaRPr lang="en-US" sz="2100" dirty="0"/>
          </a:p>
        </p:txBody>
      </p:sp>
      <p:sp>
        <p:nvSpPr>
          <p:cNvPr id="18" name="Text 15"/>
          <p:cNvSpPr/>
          <p:nvPr/>
        </p:nvSpPr>
        <p:spPr>
          <a:xfrm>
            <a:off x="1906310" y="6139815"/>
            <a:ext cx="2552819" cy="283607"/>
          </a:xfrm>
          <a:prstGeom prst="rect">
            <a:avLst/>
          </a:prstGeom>
          <a:noFill/>
          <a:ln/>
        </p:spPr>
        <p:txBody>
          <a:bodyPr wrap="none" lIns="0" tIns="0" rIns="0" bIns="0" rtlCol="0" anchor="t"/>
          <a:lstStyle/>
          <a:p>
            <a:pPr marL="0" indent="0" algn="l">
              <a:lnSpc>
                <a:spcPts val="2200"/>
              </a:lnSpc>
              <a:buNone/>
            </a:pPr>
            <a:r>
              <a:rPr lang="en-US" sz="1750" dirty="0">
                <a:solidFill>
                  <a:srgbClr val="504C49"/>
                </a:solidFill>
                <a:latin typeface="Platypi Medium" pitchFamily="34" charset="0"/>
                <a:ea typeface="Platypi Medium" pitchFamily="34" charset="-122"/>
                <a:cs typeface="Platypi Medium" pitchFamily="34" charset="-120"/>
              </a:rPr>
              <a:t>Funding Opportunities</a:t>
            </a:r>
            <a:endParaRPr lang="en-US" sz="1750" dirty="0"/>
          </a:p>
        </p:txBody>
      </p:sp>
      <p:sp>
        <p:nvSpPr>
          <p:cNvPr id="19" name="Text 16"/>
          <p:cNvSpPr/>
          <p:nvPr/>
        </p:nvSpPr>
        <p:spPr>
          <a:xfrm>
            <a:off x="1906310" y="6532245"/>
            <a:ext cx="6602254" cy="871538"/>
          </a:xfrm>
          <a:prstGeom prst="rect">
            <a:avLst/>
          </a:prstGeom>
          <a:noFill/>
          <a:ln/>
        </p:spPr>
        <p:txBody>
          <a:bodyPr wrap="square" lIns="0" tIns="0" rIns="0" bIns="0" rtlCol="0" anchor="t"/>
          <a:lstStyle/>
          <a:p>
            <a:pPr marL="0" indent="0" algn="l">
              <a:lnSpc>
                <a:spcPts val="2250"/>
              </a:lnSpc>
              <a:buNone/>
            </a:pPr>
            <a:r>
              <a:rPr lang="en-US" sz="1400" dirty="0">
                <a:solidFill>
                  <a:srgbClr val="504C49"/>
                </a:solidFill>
                <a:latin typeface="Source Serif Pro" pitchFamily="34" charset="0"/>
                <a:ea typeface="Source Serif Pro" pitchFamily="34" charset="-122"/>
                <a:cs typeface="Source Serif Pro" pitchFamily="34" charset="-120"/>
              </a:rPr>
              <a:t>Government-backed schemes, such as the Stand-Up India program and the Pradhan Mantri Mudra Yojana, offer collateral-free loans and credit guarantees to support entrepreneurial aspirations and enable access to capital.</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472</Words>
  <Application>Microsoft Office PowerPoint</Application>
  <PresentationFormat>Custom</PresentationFormat>
  <Paragraphs>53</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Aharoni</vt:lpstr>
      <vt:lpstr>Platypi Medium</vt:lpstr>
      <vt:lpstr>Source Serif Pro</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3</cp:revision>
  <dcterms:created xsi:type="dcterms:W3CDTF">2024-11-16T13:06:40Z</dcterms:created>
  <dcterms:modified xsi:type="dcterms:W3CDTF">2024-11-29T08:13:08Z</dcterms:modified>
</cp:coreProperties>
</file>