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anose="02010803020104030203" pitchFamily="2" charset="-79"/>
      <p:bold r:id="rId9"/>
    </p:embeddedFont>
    <p:embeddedFont>
      <p:font typeface="Arial Black" panose="020B0A04020102020204" pitchFamily="34" charset="0"/>
      <p:bold r:id="rId10"/>
    </p:embeddedFont>
    <p:embeddedFont>
      <p:font typeface="DM Sans" panose="020F0502020204030204" pitchFamily="2" charset="0"/>
      <p:regular r:id="rId11"/>
      <p:bold r:id="rId12"/>
      <p:italic r:id="rId13"/>
      <p:boldItalic r:id="rId14"/>
    </p:embeddedFont>
    <p:embeddedFont>
      <p:font typeface="PT Serif" panose="020F0502020204030204" pitchFamily="18"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95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2" y="3699269"/>
            <a:ext cx="7315200"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Entrepreneurship Development</a:t>
            </a:r>
          </a:p>
          <a:p>
            <a:r>
              <a:rPr lang="en-US" sz="2200" b="1" dirty="0">
                <a:solidFill>
                  <a:srgbClr val="FF0000"/>
                </a:solidFill>
                <a:latin typeface="Arial Black" pitchFamily="34" charset="0"/>
                <a:cs typeface="Aharoni" pitchFamily="2" charset="-79"/>
              </a:rPr>
              <a:t>Course Code : 22HRM4EC4</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657599" y="4742481"/>
            <a:ext cx="7315200" cy="954107"/>
          </a:xfrm>
          <a:prstGeom prst="rect">
            <a:avLst/>
          </a:prstGeom>
        </p:spPr>
        <p:txBody>
          <a:bodyPr>
            <a:spAutoFit/>
          </a:bodyPr>
          <a:lstStyle/>
          <a:p>
            <a:pPr algn="ctr"/>
            <a:r>
              <a:rPr lang="en-US" sz="2800" b="1">
                <a:solidFill>
                  <a:srgbClr val="7030A0"/>
                </a:solidFill>
                <a:latin typeface="Arial Black" pitchFamily="34" charset="0"/>
              </a:rPr>
              <a:t> Unit-II </a:t>
            </a:r>
            <a:endParaRPr lang="en-US" sz="2800" b="1" dirty="0">
              <a:solidFill>
                <a:srgbClr val="7030A0"/>
              </a:solidFill>
              <a:latin typeface="Arial Black" pitchFamily="34" charset="0"/>
            </a:endParaRPr>
          </a:p>
          <a:p>
            <a:pPr algn="ctr"/>
            <a:r>
              <a:rPr lang="en-US" sz="2800" b="1" dirty="0">
                <a:solidFill>
                  <a:srgbClr val="7030A0"/>
                </a:solidFill>
                <a:latin typeface="Arial Black" pitchFamily="34" charset="0"/>
              </a:rPr>
              <a:t>Innovation and Skill Development</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293144"/>
            <a:ext cx="7556421" cy="1488519"/>
          </a:xfrm>
          <a:prstGeom prst="rect">
            <a:avLst/>
          </a:prstGeom>
          <a:noFill/>
          <a:ln/>
        </p:spPr>
        <p:txBody>
          <a:bodyPr wrap="square" lIns="0" tIns="0" rIns="0" bIns="0" rtlCol="0" anchor="t"/>
          <a:lstStyle/>
          <a:p>
            <a:pPr marL="0" indent="0">
              <a:lnSpc>
                <a:spcPts val="5850"/>
              </a:lnSpc>
              <a:buNone/>
            </a:pPr>
            <a:r>
              <a:rPr lang="en-US" sz="4650" dirty="0">
                <a:solidFill>
                  <a:srgbClr val="020202"/>
                </a:solidFill>
                <a:latin typeface="PT Serif" pitchFamily="34" charset="0"/>
                <a:ea typeface="PT Serif" pitchFamily="34" charset="-122"/>
                <a:cs typeface="PT Serif" pitchFamily="34" charset="-120"/>
              </a:rPr>
              <a:t>Innovation and Skill Development</a:t>
            </a:r>
            <a:endParaRPr lang="en-US" sz="4650" dirty="0"/>
          </a:p>
        </p:txBody>
      </p:sp>
      <p:sp>
        <p:nvSpPr>
          <p:cNvPr id="4" name="Text 1"/>
          <p:cNvSpPr/>
          <p:nvPr/>
        </p:nvSpPr>
        <p:spPr>
          <a:xfrm>
            <a:off x="793790" y="4121825"/>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Innovation is the lifeblood of modern business, driving growth, competitiveness, and success. In this presentation, we'll explore the key types of innovation, how to create opportunities for innovation, and the important role of entrepreneurship and the environment in fostering innovative thinking and skills.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420058"/>
            <a:ext cx="5954197" cy="744260"/>
          </a:xfrm>
          <a:prstGeom prst="rect">
            <a:avLst/>
          </a:prstGeom>
          <a:noFill/>
          <a:ln/>
        </p:spPr>
        <p:txBody>
          <a:bodyPr wrap="none" lIns="0" tIns="0" rIns="0" bIns="0" rtlCol="0" anchor="t"/>
          <a:lstStyle/>
          <a:p>
            <a:pPr marL="0" indent="0">
              <a:lnSpc>
                <a:spcPts val="5850"/>
              </a:lnSpc>
              <a:buNone/>
            </a:pPr>
            <a:r>
              <a:rPr lang="en-US" sz="4650" dirty="0">
                <a:solidFill>
                  <a:srgbClr val="020202"/>
                </a:solidFill>
                <a:latin typeface="PT Serif" pitchFamily="34" charset="0"/>
                <a:ea typeface="PT Serif" pitchFamily="34" charset="-122"/>
                <a:cs typeface="PT Serif" pitchFamily="34" charset="-120"/>
              </a:rPr>
              <a:t>Types of Innovation</a:t>
            </a:r>
            <a:endParaRPr lang="en-US" sz="4650" dirty="0"/>
          </a:p>
        </p:txBody>
      </p:sp>
      <p:sp>
        <p:nvSpPr>
          <p:cNvPr id="3" name="Text 1"/>
          <p:cNvSpPr/>
          <p:nvPr/>
        </p:nvSpPr>
        <p:spPr>
          <a:xfrm>
            <a:off x="793790" y="2731294"/>
            <a:ext cx="2845594" cy="372070"/>
          </a:xfrm>
          <a:prstGeom prst="rect">
            <a:avLst/>
          </a:prstGeom>
          <a:noFill/>
          <a:ln/>
        </p:spPr>
        <p:txBody>
          <a:bodyPr wrap="none" lIns="0" tIns="0" rIns="0" bIns="0" rtlCol="0" anchor="t"/>
          <a:lstStyle/>
          <a:p>
            <a:pPr marL="0" indent="0">
              <a:lnSpc>
                <a:spcPts val="2900"/>
              </a:lnSpc>
              <a:buNone/>
            </a:pPr>
            <a:r>
              <a:rPr lang="en-US" sz="2300" dirty="0">
                <a:solidFill>
                  <a:srgbClr val="020202"/>
                </a:solidFill>
                <a:latin typeface="PT Serif" pitchFamily="34" charset="0"/>
                <a:ea typeface="PT Serif" pitchFamily="34" charset="-122"/>
                <a:cs typeface="PT Serif" pitchFamily="34" charset="-120"/>
              </a:rPr>
              <a:t>Product Innovation</a:t>
            </a:r>
            <a:endParaRPr lang="en-US" sz="2300" dirty="0"/>
          </a:p>
        </p:txBody>
      </p:sp>
      <p:sp>
        <p:nvSpPr>
          <p:cNvPr id="4" name="Text 2"/>
          <p:cNvSpPr/>
          <p:nvPr/>
        </p:nvSpPr>
        <p:spPr>
          <a:xfrm>
            <a:off x="793790" y="3330178"/>
            <a:ext cx="2845594" cy="2540318"/>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Developing new products or improving existing ones to better meet customer needs. Examples include the smartphone, electric vehicles, and voice assistants.</a:t>
            </a:r>
            <a:endParaRPr lang="en-US" sz="1750" dirty="0"/>
          </a:p>
        </p:txBody>
      </p:sp>
      <p:sp>
        <p:nvSpPr>
          <p:cNvPr id="5" name="Text 3"/>
          <p:cNvSpPr/>
          <p:nvPr/>
        </p:nvSpPr>
        <p:spPr>
          <a:xfrm>
            <a:off x="4200406" y="2731294"/>
            <a:ext cx="2845594" cy="372070"/>
          </a:xfrm>
          <a:prstGeom prst="rect">
            <a:avLst/>
          </a:prstGeom>
          <a:noFill/>
          <a:ln/>
        </p:spPr>
        <p:txBody>
          <a:bodyPr wrap="none" lIns="0" tIns="0" rIns="0" bIns="0" rtlCol="0" anchor="t"/>
          <a:lstStyle/>
          <a:p>
            <a:pPr marL="0" indent="0">
              <a:lnSpc>
                <a:spcPts val="2900"/>
              </a:lnSpc>
              <a:buNone/>
            </a:pPr>
            <a:r>
              <a:rPr lang="en-US" sz="2300" dirty="0">
                <a:solidFill>
                  <a:srgbClr val="020202"/>
                </a:solidFill>
                <a:latin typeface="PT Serif" pitchFamily="34" charset="0"/>
                <a:ea typeface="PT Serif" pitchFamily="34" charset="-122"/>
                <a:cs typeface="PT Serif" pitchFamily="34" charset="-120"/>
              </a:rPr>
              <a:t>Process Innovation</a:t>
            </a:r>
            <a:endParaRPr lang="en-US" sz="2300" dirty="0"/>
          </a:p>
        </p:txBody>
      </p:sp>
      <p:sp>
        <p:nvSpPr>
          <p:cNvPr id="6" name="Text 4"/>
          <p:cNvSpPr/>
          <p:nvPr/>
        </p:nvSpPr>
        <p:spPr>
          <a:xfrm>
            <a:off x="4200406" y="3330178"/>
            <a:ext cx="2845594" cy="2177415"/>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Improving how products or services are created and delivered. Examples include automation, 3D printing, and lean manufacturing.</a:t>
            </a:r>
            <a:endParaRPr lang="en-US" sz="1750" dirty="0"/>
          </a:p>
        </p:txBody>
      </p:sp>
      <p:sp>
        <p:nvSpPr>
          <p:cNvPr id="7" name="Text 5"/>
          <p:cNvSpPr/>
          <p:nvPr/>
        </p:nvSpPr>
        <p:spPr>
          <a:xfrm>
            <a:off x="7607022" y="2731294"/>
            <a:ext cx="2845594" cy="744141"/>
          </a:xfrm>
          <a:prstGeom prst="rect">
            <a:avLst/>
          </a:prstGeom>
          <a:noFill/>
          <a:ln/>
        </p:spPr>
        <p:txBody>
          <a:bodyPr wrap="square" lIns="0" tIns="0" rIns="0" bIns="0" rtlCol="0" anchor="t"/>
          <a:lstStyle/>
          <a:p>
            <a:pPr marL="0" indent="0">
              <a:lnSpc>
                <a:spcPts val="2900"/>
              </a:lnSpc>
              <a:buNone/>
            </a:pPr>
            <a:r>
              <a:rPr lang="en-US" sz="2300" dirty="0">
                <a:solidFill>
                  <a:srgbClr val="020202"/>
                </a:solidFill>
                <a:latin typeface="PT Serif" pitchFamily="34" charset="0"/>
                <a:ea typeface="PT Serif" pitchFamily="34" charset="-122"/>
                <a:cs typeface="PT Serif" pitchFamily="34" charset="-120"/>
              </a:rPr>
              <a:t>Business Model Innovation</a:t>
            </a:r>
            <a:endParaRPr lang="en-US" sz="2300" dirty="0"/>
          </a:p>
        </p:txBody>
      </p:sp>
      <p:sp>
        <p:nvSpPr>
          <p:cNvPr id="8" name="Text 6"/>
          <p:cNvSpPr/>
          <p:nvPr/>
        </p:nvSpPr>
        <p:spPr>
          <a:xfrm>
            <a:off x="7607022" y="3702248"/>
            <a:ext cx="2845594" cy="2177415"/>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Creating new ways of generating value, like subscription services, the sharing economy, and direct-to-consumer models.</a:t>
            </a:r>
            <a:endParaRPr lang="en-US" sz="1750" dirty="0"/>
          </a:p>
        </p:txBody>
      </p:sp>
      <p:sp>
        <p:nvSpPr>
          <p:cNvPr id="9" name="Text 7"/>
          <p:cNvSpPr/>
          <p:nvPr/>
        </p:nvSpPr>
        <p:spPr>
          <a:xfrm>
            <a:off x="11013638" y="2731294"/>
            <a:ext cx="2845594" cy="744141"/>
          </a:xfrm>
          <a:prstGeom prst="rect">
            <a:avLst/>
          </a:prstGeom>
          <a:noFill/>
          <a:ln/>
        </p:spPr>
        <p:txBody>
          <a:bodyPr wrap="square" lIns="0" tIns="0" rIns="0" bIns="0" rtlCol="0" anchor="t"/>
          <a:lstStyle/>
          <a:p>
            <a:pPr marL="0" indent="0">
              <a:lnSpc>
                <a:spcPts val="2900"/>
              </a:lnSpc>
              <a:buNone/>
            </a:pPr>
            <a:r>
              <a:rPr lang="en-US" sz="2300" dirty="0">
                <a:solidFill>
                  <a:srgbClr val="020202"/>
                </a:solidFill>
                <a:latin typeface="PT Serif" pitchFamily="34" charset="0"/>
                <a:ea typeface="PT Serif" pitchFamily="34" charset="-122"/>
                <a:cs typeface="PT Serif" pitchFamily="34" charset="-120"/>
              </a:rPr>
              <a:t>Organizational Innovation</a:t>
            </a:r>
            <a:endParaRPr lang="en-US" sz="2300" dirty="0"/>
          </a:p>
        </p:txBody>
      </p:sp>
      <p:sp>
        <p:nvSpPr>
          <p:cNvPr id="10" name="Text 8"/>
          <p:cNvSpPr/>
          <p:nvPr/>
        </p:nvSpPr>
        <p:spPr>
          <a:xfrm>
            <a:off x="11013638" y="3702248"/>
            <a:ext cx="2845594" cy="2903220"/>
          </a:xfrm>
          <a:prstGeom prst="rect">
            <a:avLst/>
          </a:prstGeom>
          <a:noFill/>
          <a:ln/>
        </p:spPr>
        <p:txBody>
          <a:bodyPr wrap="square" lIns="0" tIns="0" rIns="0" bIns="0" rtlCol="0" anchor="t"/>
          <a:lstStyle/>
          <a:p>
            <a:pPr marL="0" indent="0">
              <a:lnSpc>
                <a:spcPts val="2850"/>
              </a:lnSpc>
              <a:buNone/>
            </a:pPr>
            <a:r>
              <a:rPr lang="en-US" sz="1750" dirty="0">
                <a:solidFill>
                  <a:srgbClr val="383838"/>
                </a:solidFill>
                <a:latin typeface="DM Sans" pitchFamily="34" charset="0"/>
                <a:ea typeface="DM Sans" pitchFamily="34" charset="-122"/>
                <a:cs typeface="DM Sans" pitchFamily="34" charset="-120"/>
              </a:rPr>
              <a:t>Changing how a company is structured and managed to enhance efficiency and responsiveness. Examples include remote work, agile methodologies, and decentralized decision-making.</a:t>
            </a:r>
            <a:endParaRPr lang="en-US" sz="1750" dirty="0"/>
          </a:p>
        </p:txBody>
      </p:sp>
      <p:pic>
        <p:nvPicPr>
          <p:cNvPr id="12" name="Picture 11">
            <a:extLst>
              <a:ext uri="{FF2B5EF4-FFF2-40B4-BE49-F238E27FC236}">
                <a16:creationId xmlns:a16="http://schemas.microsoft.com/office/drawing/2014/main" id="{86D2639E-0372-4068-FDDD-906070380883}"/>
              </a:ext>
            </a:extLst>
          </p:cNvPr>
          <p:cNvPicPr>
            <a:picLocks noChangeAspect="1"/>
          </p:cNvPicPr>
          <p:nvPr/>
        </p:nvPicPr>
        <p:blipFill>
          <a:blip r:embed="rId3"/>
          <a:stretch>
            <a:fillRect/>
          </a:stretch>
        </p:blipFill>
        <p:spPr>
          <a:xfrm>
            <a:off x="12382186" y="7698259"/>
            <a:ext cx="2248214" cy="4382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6628" y="1173956"/>
            <a:ext cx="7850743" cy="1212532"/>
          </a:xfrm>
          <a:prstGeom prst="rect">
            <a:avLst/>
          </a:prstGeom>
          <a:noFill/>
          <a:ln/>
        </p:spPr>
        <p:txBody>
          <a:bodyPr wrap="square" lIns="0" tIns="0" rIns="0" bIns="0" rtlCol="0" anchor="t"/>
          <a:lstStyle/>
          <a:p>
            <a:pPr marL="0" indent="0">
              <a:lnSpc>
                <a:spcPts val="4750"/>
              </a:lnSpc>
              <a:buNone/>
            </a:pPr>
            <a:r>
              <a:rPr lang="en-US" sz="3800" dirty="0">
                <a:solidFill>
                  <a:srgbClr val="020202"/>
                </a:solidFill>
                <a:latin typeface="PT Serif" pitchFamily="34" charset="0"/>
                <a:ea typeface="PT Serif" pitchFamily="34" charset="-122"/>
                <a:cs typeface="PT Serif" pitchFamily="34" charset="-120"/>
              </a:rPr>
              <a:t>Creating and Identifying Opportunities for Innovation</a:t>
            </a:r>
            <a:endParaRPr lang="en-US" sz="3800" dirty="0"/>
          </a:p>
        </p:txBody>
      </p:sp>
      <p:sp>
        <p:nvSpPr>
          <p:cNvPr id="4" name="Shape 1"/>
          <p:cNvSpPr/>
          <p:nvPr/>
        </p:nvSpPr>
        <p:spPr>
          <a:xfrm>
            <a:off x="646628" y="2871311"/>
            <a:ext cx="415647" cy="415647"/>
          </a:xfrm>
          <a:prstGeom prst="roundRect">
            <a:avLst>
              <a:gd name="adj" fmla="val 6668"/>
            </a:avLst>
          </a:prstGeom>
          <a:solidFill>
            <a:srgbClr val="F2EEEE"/>
          </a:solidFill>
          <a:ln/>
        </p:spPr>
        <p:txBody>
          <a:bodyPr/>
          <a:lstStyle/>
          <a:p>
            <a:endParaRPr lang="en-US"/>
          </a:p>
        </p:txBody>
      </p:sp>
      <p:sp>
        <p:nvSpPr>
          <p:cNvPr id="5" name="Text 2"/>
          <p:cNvSpPr/>
          <p:nvPr/>
        </p:nvSpPr>
        <p:spPr>
          <a:xfrm>
            <a:off x="776883" y="2933581"/>
            <a:ext cx="155138" cy="290989"/>
          </a:xfrm>
          <a:prstGeom prst="rect">
            <a:avLst/>
          </a:prstGeom>
          <a:noFill/>
          <a:ln/>
        </p:spPr>
        <p:txBody>
          <a:bodyPr wrap="none" lIns="0" tIns="0" rIns="0" bIns="0" rtlCol="0" anchor="t"/>
          <a:lstStyle/>
          <a:p>
            <a:pPr marL="0" indent="0" algn="ctr">
              <a:lnSpc>
                <a:spcPts val="2250"/>
              </a:lnSpc>
              <a:buNone/>
            </a:pPr>
            <a:r>
              <a:rPr lang="en-US" sz="2250" dirty="0">
                <a:solidFill>
                  <a:srgbClr val="383838"/>
                </a:solidFill>
                <a:latin typeface="PT Serif" pitchFamily="34" charset="0"/>
                <a:ea typeface="PT Serif" pitchFamily="34" charset="-122"/>
                <a:cs typeface="PT Serif" pitchFamily="34" charset="-120"/>
              </a:rPr>
              <a:t>1</a:t>
            </a:r>
            <a:endParaRPr lang="en-US" sz="2250" dirty="0"/>
          </a:p>
        </p:txBody>
      </p:sp>
      <p:sp>
        <p:nvSpPr>
          <p:cNvPr id="6" name="Text 3"/>
          <p:cNvSpPr/>
          <p:nvPr/>
        </p:nvSpPr>
        <p:spPr>
          <a:xfrm>
            <a:off x="1246942" y="2871311"/>
            <a:ext cx="3079433" cy="303133"/>
          </a:xfrm>
          <a:prstGeom prst="rect">
            <a:avLst/>
          </a:prstGeom>
          <a:noFill/>
          <a:ln/>
        </p:spPr>
        <p:txBody>
          <a:bodyPr wrap="none" lIns="0" tIns="0" rIns="0" bIns="0" rtlCol="0" anchor="t"/>
          <a:lstStyle/>
          <a:p>
            <a:pPr marL="0" indent="0">
              <a:lnSpc>
                <a:spcPts val="2350"/>
              </a:lnSpc>
              <a:buNone/>
            </a:pPr>
            <a:r>
              <a:rPr lang="en-US" sz="1900" dirty="0">
                <a:solidFill>
                  <a:srgbClr val="383838"/>
                </a:solidFill>
                <a:latin typeface="PT Serif" pitchFamily="34" charset="0"/>
                <a:ea typeface="PT Serif" pitchFamily="34" charset="-122"/>
                <a:cs typeface="PT Serif" pitchFamily="34" charset="-120"/>
              </a:rPr>
              <a:t>Understand Customer Needs</a:t>
            </a:r>
            <a:endParaRPr lang="en-US" sz="1900" dirty="0"/>
          </a:p>
        </p:txBody>
      </p:sp>
      <p:sp>
        <p:nvSpPr>
          <p:cNvPr id="7" name="Text 4"/>
          <p:cNvSpPr/>
          <p:nvPr/>
        </p:nvSpPr>
        <p:spPr>
          <a:xfrm>
            <a:off x="1246942" y="3285292"/>
            <a:ext cx="3232785" cy="1182529"/>
          </a:xfrm>
          <a:prstGeom prst="rect">
            <a:avLst/>
          </a:prstGeom>
          <a:noFill/>
          <a:ln/>
        </p:spPr>
        <p:txBody>
          <a:bodyPr wrap="square" lIns="0" tIns="0" rIns="0" bIns="0" rtlCol="0" anchor="t"/>
          <a:lstStyle/>
          <a:p>
            <a:pPr marL="0" indent="0">
              <a:lnSpc>
                <a:spcPts val="2300"/>
              </a:lnSpc>
              <a:buNone/>
            </a:pPr>
            <a:r>
              <a:rPr lang="en-US" sz="1450" dirty="0">
                <a:solidFill>
                  <a:srgbClr val="383838"/>
                </a:solidFill>
                <a:latin typeface="DM Sans" pitchFamily="34" charset="0"/>
                <a:ea typeface="DM Sans" pitchFamily="34" charset="-122"/>
                <a:cs typeface="DM Sans" pitchFamily="34" charset="-120"/>
              </a:rPr>
              <a:t>Closely observe customers, gather feedback, and identify unmet needs or pain points that can be addressed through innovation.</a:t>
            </a:r>
            <a:endParaRPr lang="en-US" sz="1450" dirty="0"/>
          </a:p>
        </p:txBody>
      </p:sp>
      <p:sp>
        <p:nvSpPr>
          <p:cNvPr id="8" name="Shape 5"/>
          <p:cNvSpPr/>
          <p:nvPr/>
        </p:nvSpPr>
        <p:spPr>
          <a:xfrm>
            <a:off x="4664393" y="2871311"/>
            <a:ext cx="415647" cy="415647"/>
          </a:xfrm>
          <a:prstGeom prst="roundRect">
            <a:avLst>
              <a:gd name="adj" fmla="val 6668"/>
            </a:avLst>
          </a:prstGeom>
          <a:solidFill>
            <a:srgbClr val="F2EEEE"/>
          </a:solidFill>
          <a:ln/>
        </p:spPr>
        <p:txBody>
          <a:bodyPr/>
          <a:lstStyle/>
          <a:p>
            <a:endParaRPr lang="en-US"/>
          </a:p>
        </p:txBody>
      </p:sp>
      <p:sp>
        <p:nvSpPr>
          <p:cNvPr id="9" name="Text 6"/>
          <p:cNvSpPr/>
          <p:nvPr/>
        </p:nvSpPr>
        <p:spPr>
          <a:xfrm>
            <a:off x="4794647" y="2933581"/>
            <a:ext cx="155138" cy="290989"/>
          </a:xfrm>
          <a:prstGeom prst="rect">
            <a:avLst/>
          </a:prstGeom>
          <a:noFill/>
          <a:ln/>
        </p:spPr>
        <p:txBody>
          <a:bodyPr wrap="none" lIns="0" tIns="0" rIns="0" bIns="0" rtlCol="0" anchor="t"/>
          <a:lstStyle/>
          <a:p>
            <a:pPr marL="0" indent="0" algn="ctr">
              <a:lnSpc>
                <a:spcPts val="2250"/>
              </a:lnSpc>
              <a:buNone/>
            </a:pPr>
            <a:r>
              <a:rPr lang="en-US" sz="2250" dirty="0">
                <a:solidFill>
                  <a:srgbClr val="383838"/>
                </a:solidFill>
                <a:latin typeface="PT Serif" pitchFamily="34" charset="0"/>
                <a:ea typeface="PT Serif" pitchFamily="34" charset="-122"/>
                <a:cs typeface="PT Serif" pitchFamily="34" charset="-120"/>
              </a:rPr>
              <a:t>2</a:t>
            </a:r>
            <a:endParaRPr lang="en-US" sz="2250" dirty="0"/>
          </a:p>
        </p:txBody>
      </p:sp>
      <p:sp>
        <p:nvSpPr>
          <p:cNvPr id="10" name="Text 7"/>
          <p:cNvSpPr/>
          <p:nvPr/>
        </p:nvSpPr>
        <p:spPr>
          <a:xfrm>
            <a:off x="5264706" y="2871311"/>
            <a:ext cx="2654975" cy="303133"/>
          </a:xfrm>
          <a:prstGeom prst="rect">
            <a:avLst/>
          </a:prstGeom>
          <a:noFill/>
          <a:ln/>
        </p:spPr>
        <p:txBody>
          <a:bodyPr wrap="none" lIns="0" tIns="0" rIns="0" bIns="0" rtlCol="0" anchor="t"/>
          <a:lstStyle/>
          <a:p>
            <a:pPr marL="0" indent="0">
              <a:lnSpc>
                <a:spcPts val="2350"/>
              </a:lnSpc>
              <a:buNone/>
            </a:pPr>
            <a:r>
              <a:rPr lang="en-US" sz="1900" dirty="0">
                <a:solidFill>
                  <a:srgbClr val="383838"/>
                </a:solidFill>
                <a:latin typeface="PT Serif" pitchFamily="34" charset="0"/>
                <a:ea typeface="PT Serif" pitchFamily="34" charset="-122"/>
                <a:cs typeface="PT Serif" pitchFamily="34" charset="-120"/>
              </a:rPr>
              <a:t>Monitor Industry Trends</a:t>
            </a:r>
            <a:endParaRPr lang="en-US" sz="1900" dirty="0"/>
          </a:p>
        </p:txBody>
      </p:sp>
      <p:sp>
        <p:nvSpPr>
          <p:cNvPr id="11" name="Text 8"/>
          <p:cNvSpPr/>
          <p:nvPr/>
        </p:nvSpPr>
        <p:spPr>
          <a:xfrm>
            <a:off x="5264706" y="3285292"/>
            <a:ext cx="3232785" cy="1182529"/>
          </a:xfrm>
          <a:prstGeom prst="rect">
            <a:avLst/>
          </a:prstGeom>
          <a:noFill/>
          <a:ln/>
        </p:spPr>
        <p:txBody>
          <a:bodyPr wrap="square" lIns="0" tIns="0" rIns="0" bIns="0" rtlCol="0" anchor="t"/>
          <a:lstStyle/>
          <a:p>
            <a:pPr marL="0" indent="0">
              <a:lnSpc>
                <a:spcPts val="2300"/>
              </a:lnSpc>
              <a:buNone/>
            </a:pPr>
            <a:r>
              <a:rPr lang="en-US" sz="1450" dirty="0">
                <a:solidFill>
                  <a:srgbClr val="383838"/>
                </a:solidFill>
                <a:latin typeface="DM Sans" pitchFamily="34" charset="0"/>
                <a:ea typeface="DM Sans" pitchFamily="34" charset="-122"/>
                <a:cs typeface="DM Sans" pitchFamily="34" charset="-120"/>
              </a:rPr>
              <a:t>Stay up-to-date on technological advancements, changing consumer preferences, and competitive moves that may create new opportunities.</a:t>
            </a:r>
            <a:endParaRPr lang="en-US" sz="1450" dirty="0"/>
          </a:p>
        </p:txBody>
      </p:sp>
      <p:sp>
        <p:nvSpPr>
          <p:cNvPr id="12" name="Shape 9"/>
          <p:cNvSpPr/>
          <p:nvPr/>
        </p:nvSpPr>
        <p:spPr>
          <a:xfrm>
            <a:off x="646628" y="4860250"/>
            <a:ext cx="415647" cy="415647"/>
          </a:xfrm>
          <a:prstGeom prst="roundRect">
            <a:avLst>
              <a:gd name="adj" fmla="val 6668"/>
            </a:avLst>
          </a:prstGeom>
          <a:solidFill>
            <a:srgbClr val="F2EEEE"/>
          </a:solidFill>
          <a:ln/>
        </p:spPr>
        <p:txBody>
          <a:bodyPr/>
          <a:lstStyle/>
          <a:p>
            <a:endParaRPr lang="en-US"/>
          </a:p>
        </p:txBody>
      </p:sp>
      <p:sp>
        <p:nvSpPr>
          <p:cNvPr id="13" name="Text 10"/>
          <p:cNvSpPr/>
          <p:nvPr/>
        </p:nvSpPr>
        <p:spPr>
          <a:xfrm>
            <a:off x="776883" y="4922520"/>
            <a:ext cx="155138" cy="290989"/>
          </a:xfrm>
          <a:prstGeom prst="rect">
            <a:avLst/>
          </a:prstGeom>
          <a:noFill/>
          <a:ln/>
        </p:spPr>
        <p:txBody>
          <a:bodyPr wrap="none" lIns="0" tIns="0" rIns="0" bIns="0" rtlCol="0" anchor="t"/>
          <a:lstStyle/>
          <a:p>
            <a:pPr marL="0" indent="0" algn="ctr">
              <a:lnSpc>
                <a:spcPts val="2250"/>
              </a:lnSpc>
              <a:buNone/>
            </a:pPr>
            <a:r>
              <a:rPr lang="en-US" sz="2250" dirty="0">
                <a:solidFill>
                  <a:srgbClr val="383838"/>
                </a:solidFill>
                <a:latin typeface="PT Serif" pitchFamily="34" charset="0"/>
                <a:ea typeface="PT Serif" pitchFamily="34" charset="-122"/>
                <a:cs typeface="PT Serif" pitchFamily="34" charset="-120"/>
              </a:rPr>
              <a:t>3</a:t>
            </a:r>
            <a:endParaRPr lang="en-US" sz="2250" dirty="0"/>
          </a:p>
        </p:txBody>
      </p:sp>
      <p:sp>
        <p:nvSpPr>
          <p:cNvPr id="14" name="Text 11"/>
          <p:cNvSpPr/>
          <p:nvPr/>
        </p:nvSpPr>
        <p:spPr>
          <a:xfrm>
            <a:off x="1246942" y="4860250"/>
            <a:ext cx="3232785" cy="606266"/>
          </a:xfrm>
          <a:prstGeom prst="rect">
            <a:avLst/>
          </a:prstGeom>
          <a:noFill/>
          <a:ln/>
        </p:spPr>
        <p:txBody>
          <a:bodyPr wrap="square" lIns="0" tIns="0" rIns="0" bIns="0" rtlCol="0" anchor="t"/>
          <a:lstStyle/>
          <a:p>
            <a:pPr marL="0" indent="0">
              <a:lnSpc>
                <a:spcPts val="2350"/>
              </a:lnSpc>
              <a:buNone/>
            </a:pPr>
            <a:r>
              <a:rPr lang="en-US" sz="1900" dirty="0">
                <a:solidFill>
                  <a:srgbClr val="383838"/>
                </a:solidFill>
                <a:latin typeface="PT Serif" pitchFamily="34" charset="0"/>
                <a:ea typeface="PT Serif" pitchFamily="34" charset="-122"/>
                <a:cs typeface="PT Serif" pitchFamily="34" charset="-120"/>
              </a:rPr>
              <a:t>Foster a Culture of Experimentation</a:t>
            </a:r>
            <a:endParaRPr lang="en-US" sz="1900" dirty="0"/>
          </a:p>
        </p:txBody>
      </p:sp>
      <p:sp>
        <p:nvSpPr>
          <p:cNvPr id="15" name="Text 12"/>
          <p:cNvSpPr/>
          <p:nvPr/>
        </p:nvSpPr>
        <p:spPr>
          <a:xfrm>
            <a:off x="1246942" y="5577364"/>
            <a:ext cx="3232785" cy="1478161"/>
          </a:xfrm>
          <a:prstGeom prst="rect">
            <a:avLst/>
          </a:prstGeom>
          <a:noFill/>
          <a:ln/>
        </p:spPr>
        <p:txBody>
          <a:bodyPr wrap="square" lIns="0" tIns="0" rIns="0" bIns="0" rtlCol="0" anchor="t"/>
          <a:lstStyle/>
          <a:p>
            <a:pPr marL="0" indent="0">
              <a:lnSpc>
                <a:spcPts val="2300"/>
              </a:lnSpc>
              <a:buNone/>
            </a:pPr>
            <a:r>
              <a:rPr lang="en-US" sz="1450" dirty="0">
                <a:solidFill>
                  <a:srgbClr val="383838"/>
                </a:solidFill>
                <a:latin typeface="DM Sans" pitchFamily="34" charset="0"/>
                <a:ea typeface="DM Sans" pitchFamily="34" charset="-122"/>
                <a:cs typeface="DM Sans" pitchFamily="34" charset="-120"/>
              </a:rPr>
              <a:t>Encourage employees to try new ideas, take calculated risks, and learn from failures. Provide the resources and support to turn concepts into tangible innovations.</a:t>
            </a:r>
            <a:endParaRPr lang="en-US" sz="1450" dirty="0"/>
          </a:p>
        </p:txBody>
      </p:sp>
      <p:sp>
        <p:nvSpPr>
          <p:cNvPr id="16" name="Shape 13"/>
          <p:cNvSpPr/>
          <p:nvPr/>
        </p:nvSpPr>
        <p:spPr>
          <a:xfrm>
            <a:off x="4664393" y="4860250"/>
            <a:ext cx="415647" cy="415647"/>
          </a:xfrm>
          <a:prstGeom prst="roundRect">
            <a:avLst>
              <a:gd name="adj" fmla="val 6668"/>
            </a:avLst>
          </a:prstGeom>
          <a:solidFill>
            <a:srgbClr val="F2EEEE"/>
          </a:solidFill>
          <a:ln/>
        </p:spPr>
        <p:txBody>
          <a:bodyPr/>
          <a:lstStyle/>
          <a:p>
            <a:endParaRPr lang="en-US"/>
          </a:p>
        </p:txBody>
      </p:sp>
      <p:sp>
        <p:nvSpPr>
          <p:cNvPr id="17" name="Text 14"/>
          <p:cNvSpPr/>
          <p:nvPr/>
        </p:nvSpPr>
        <p:spPr>
          <a:xfrm>
            <a:off x="4794647" y="4922520"/>
            <a:ext cx="155138" cy="290989"/>
          </a:xfrm>
          <a:prstGeom prst="rect">
            <a:avLst/>
          </a:prstGeom>
          <a:noFill/>
          <a:ln/>
        </p:spPr>
        <p:txBody>
          <a:bodyPr wrap="none" lIns="0" tIns="0" rIns="0" bIns="0" rtlCol="0" anchor="t"/>
          <a:lstStyle/>
          <a:p>
            <a:pPr marL="0" indent="0" algn="ctr">
              <a:lnSpc>
                <a:spcPts val="2250"/>
              </a:lnSpc>
              <a:buNone/>
            </a:pPr>
            <a:r>
              <a:rPr lang="en-US" sz="2250" dirty="0">
                <a:solidFill>
                  <a:srgbClr val="383838"/>
                </a:solidFill>
                <a:latin typeface="PT Serif" pitchFamily="34" charset="0"/>
                <a:ea typeface="PT Serif" pitchFamily="34" charset="-122"/>
                <a:cs typeface="PT Serif" pitchFamily="34" charset="-120"/>
              </a:rPr>
              <a:t>4</a:t>
            </a:r>
            <a:endParaRPr lang="en-US" sz="2250" dirty="0"/>
          </a:p>
        </p:txBody>
      </p:sp>
      <p:sp>
        <p:nvSpPr>
          <p:cNvPr id="18" name="Text 15"/>
          <p:cNvSpPr/>
          <p:nvPr/>
        </p:nvSpPr>
        <p:spPr>
          <a:xfrm>
            <a:off x="5264706" y="4860250"/>
            <a:ext cx="3232785" cy="606266"/>
          </a:xfrm>
          <a:prstGeom prst="rect">
            <a:avLst/>
          </a:prstGeom>
          <a:noFill/>
          <a:ln/>
        </p:spPr>
        <p:txBody>
          <a:bodyPr wrap="square" lIns="0" tIns="0" rIns="0" bIns="0" rtlCol="0" anchor="t"/>
          <a:lstStyle/>
          <a:p>
            <a:pPr marL="0" indent="0">
              <a:lnSpc>
                <a:spcPts val="2350"/>
              </a:lnSpc>
              <a:buNone/>
            </a:pPr>
            <a:r>
              <a:rPr lang="en-US" sz="1900" dirty="0">
                <a:solidFill>
                  <a:srgbClr val="383838"/>
                </a:solidFill>
                <a:latin typeface="PT Serif" pitchFamily="34" charset="0"/>
                <a:ea typeface="PT Serif" pitchFamily="34" charset="-122"/>
                <a:cs typeface="PT Serif" pitchFamily="34" charset="-120"/>
              </a:rPr>
              <a:t>Collaborate Across Disciplines</a:t>
            </a:r>
            <a:endParaRPr lang="en-US" sz="1900" dirty="0"/>
          </a:p>
        </p:txBody>
      </p:sp>
      <p:sp>
        <p:nvSpPr>
          <p:cNvPr id="19" name="Text 16"/>
          <p:cNvSpPr/>
          <p:nvPr/>
        </p:nvSpPr>
        <p:spPr>
          <a:xfrm>
            <a:off x="5264706" y="5577364"/>
            <a:ext cx="3232785" cy="1478161"/>
          </a:xfrm>
          <a:prstGeom prst="rect">
            <a:avLst/>
          </a:prstGeom>
          <a:noFill/>
          <a:ln/>
        </p:spPr>
        <p:txBody>
          <a:bodyPr wrap="square" lIns="0" tIns="0" rIns="0" bIns="0" rtlCol="0" anchor="t"/>
          <a:lstStyle/>
          <a:p>
            <a:pPr marL="0" indent="0">
              <a:lnSpc>
                <a:spcPts val="2300"/>
              </a:lnSpc>
              <a:buNone/>
            </a:pPr>
            <a:r>
              <a:rPr lang="en-US" sz="1450" dirty="0">
                <a:solidFill>
                  <a:srgbClr val="383838"/>
                </a:solidFill>
                <a:latin typeface="DM Sans" pitchFamily="34" charset="0"/>
                <a:ea typeface="DM Sans" pitchFamily="34" charset="-122"/>
                <a:cs typeface="DM Sans" pitchFamily="34" charset="-120"/>
              </a:rPr>
              <a:t>Bring together diverse perspectives and expertise to generate novel solutions. Cross-pollination of ideas often sparks groundbreaking innovations.</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672"/>
          </a:xfrm>
          <a:prstGeom prst="rect">
            <a:avLst/>
          </a:prstGeom>
        </p:spPr>
      </p:pic>
      <p:sp>
        <p:nvSpPr>
          <p:cNvPr id="3" name="Text 0"/>
          <p:cNvSpPr/>
          <p:nvPr/>
        </p:nvSpPr>
        <p:spPr>
          <a:xfrm>
            <a:off x="621983" y="488633"/>
            <a:ext cx="7900035" cy="1166098"/>
          </a:xfrm>
          <a:prstGeom prst="rect">
            <a:avLst/>
          </a:prstGeom>
          <a:noFill/>
          <a:ln/>
        </p:spPr>
        <p:txBody>
          <a:bodyPr wrap="square" lIns="0" tIns="0" rIns="0" bIns="0" rtlCol="0" anchor="t"/>
          <a:lstStyle/>
          <a:p>
            <a:pPr marL="0" indent="0">
              <a:lnSpc>
                <a:spcPts val="4550"/>
              </a:lnSpc>
              <a:buNone/>
            </a:pPr>
            <a:r>
              <a:rPr lang="en-US" sz="3650" dirty="0">
                <a:solidFill>
                  <a:srgbClr val="020202"/>
                </a:solidFill>
                <a:latin typeface="PT Serif" pitchFamily="34" charset="0"/>
                <a:ea typeface="PT Serif" pitchFamily="34" charset="-122"/>
                <a:cs typeface="PT Serif" pitchFamily="34" charset="-120"/>
              </a:rPr>
              <a:t>Entrepreneurship and the Environment</a:t>
            </a:r>
            <a:endParaRPr lang="en-US" sz="3650" dirty="0"/>
          </a:p>
        </p:txBody>
      </p:sp>
      <p:sp>
        <p:nvSpPr>
          <p:cNvPr id="4" name="Shape 1"/>
          <p:cNvSpPr/>
          <p:nvPr/>
        </p:nvSpPr>
        <p:spPr>
          <a:xfrm>
            <a:off x="877133" y="1921312"/>
            <a:ext cx="22860" cy="5820728"/>
          </a:xfrm>
          <a:prstGeom prst="roundRect">
            <a:avLst>
              <a:gd name="adj" fmla="val 116617"/>
            </a:avLst>
          </a:prstGeom>
          <a:solidFill>
            <a:srgbClr val="D8D4D4"/>
          </a:solidFill>
          <a:ln/>
        </p:spPr>
        <p:txBody>
          <a:bodyPr/>
          <a:lstStyle/>
          <a:p>
            <a:endParaRPr lang="en-US"/>
          </a:p>
        </p:txBody>
      </p:sp>
      <p:sp>
        <p:nvSpPr>
          <p:cNvPr id="5" name="Shape 2"/>
          <p:cNvSpPr/>
          <p:nvPr/>
        </p:nvSpPr>
        <p:spPr>
          <a:xfrm>
            <a:off x="1065609" y="2309693"/>
            <a:ext cx="621983" cy="22860"/>
          </a:xfrm>
          <a:prstGeom prst="roundRect">
            <a:avLst>
              <a:gd name="adj" fmla="val 116617"/>
            </a:avLst>
          </a:prstGeom>
          <a:solidFill>
            <a:srgbClr val="D8D4D4"/>
          </a:solidFill>
          <a:ln/>
        </p:spPr>
        <p:txBody>
          <a:bodyPr/>
          <a:lstStyle/>
          <a:p>
            <a:endParaRPr lang="en-US"/>
          </a:p>
        </p:txBody>
      </p:sp>
      <p:sp>
        <p:nvSpPr>
          <p:cNvPr id="6" name="Shape 3"/>
          <p:cNvSpPr/>
          <p:nvPr/>
        </p:nvSpPr>
        <p:spPr>
          <a:xfrm>
            <a:off x="688658" y="2121218"/>
            <a:ext cx="399812" cy="399812"/>
          </a:xfrm>
          <a:prstGeom prst="roundRect">
            <a:avLst>
              <a:gd name="adj" fmla="val 6668"/>
            </a:avLst>
          </a:prstGeom>
          <a:solidFill>
            <a:srgbClr val="F2EEEE"/>
          </a:solidFill>
          <a:ln/>
        </p:spPr>
        <p:txBody>
          <a:bodyPr/>
          <a:lstStyle/>
          <a:p>
            <a:endParaRPr lang="en-US"/>
          </a:p>
        </p:txBody>
      </p:sp>
      <p:sp>
        <p:nvSpPr>
          <p:cNvPr id="7" name="Text 4"/>
          <p:cNvSpPr/>
          <p:nvPr/>
        </p:nvSpPr>
        <p:spPr>
          <a:xfrm>
            <a:off x="813911" y="2181106"/>
            <a:ext cx="149185" cy="279916"/>
          </a:xfrm>
          <a:prstGeom prst="rect">
            <a:avLst/>
          </a:prstGeom>
          <a:noFill/>
          <a:ln/>
        </p:spPr>
        <p:txBody>
          <a:bodyPr wrap="none" lIns="0" tIns="0" rIns="0" bIns="0" rtlCol="0" anchor="t"/>
          <a:lstStyle/>
          <a:p>
            <a:pPr marL="0" indent="0" algn="ctr">
              <a:lnSpc>
                <a:spcPts val="2200"/>
              </a:lnSpc>
              <a:buNone/>
            </a:pPr>
            <a:r>
              <a:rPr lang="en-US" sz="2200" dirty="0">
                <a:solidFill>
                  <a:srgbClr val="383838"/>
                </a:solidFill>
                <a:latin typeface="PT Serif" pitchFamily="34" charset="0"/>
                <a:ea typeface="PT Serif" pitchFamily="34" charset="-122"/>
                <a:cs typeface="PT Serif" pitchFamily="34" charset="-120"/>
              </a:rPr>
              <a:t>1</a:t>
            </a:r>
            <a:endParaRPr lang="en-US" sz="2200" dirty="0"/>
          </a:p>
        </p:txBody>
      </p:sp>
      <p:sp>
        <p:nvSpPr>
          <p:cNvPr id="8" name="Text 5"/>
          <p:cNvSpPr/>
          <p:nvPr/>
        </p:nvSpPr>
        <p:spPr>
          <a:xfrm>
            <a:off x="1865948" y="2098953"/>
            <a:ext cx="2332553" cy="291465"/>
          </a:xfrm>
          <a:prstGeom prst="rect">
            <a:avLst/>
          </a:prstGeom>
          <a:noFill/>
          <a:ln/>
        </p:spPr>
        <p:txBody>
          <a:bodyPr wrap="none" lIns="0" tIns="0" rIns="0" bIns="0" rtlCol="0" anchor="t"/>
          <a:lstStyle/>
          <a:p>
            <a:pPr marL="0" indent="0" algn="l">
              <a:lnSpc>
                <a:spcPts val="2250"/>
              </a:lnSpc>
              <a:buNone/>
            </a:pPr>
            <a:r>
              <a:rPr lang="en-US" sz="1800" dirty="0">
                <a:solidFill>
                  <a:srgbClr val="383838"/>
                </a:solidFill>
                <a:latin typeface="PT Serif" pitchFamily="34" charset="0"/>
                <a:ea typeface="PT Serif" pitchFamily="34" charset="-122"/>
                <a:cs typeface="PT Serif" pitchFamily="34" charset="-120"/>
              </a:rPr>
              <a:t>Identify Unmet Needs</a:t>
            </a:r>
            <a:endParaRPr lang="en-US" sz="1800" dirty="0"/>
          </a:p>
        </p:txBody>
      </p:sp>
      <p:sp>
        <p:nvSpPr>
          <p:cNvPr id="9" name="Text 6"/>
          <p:cNvSpPr/>
          <p:nvPr/>
        </p:nvSpPr>
        <p:spPr>
          <a:xfrm>
            <a:off x="1865948" y="2496979"/>
            <a:ext cx="6656070" cy="568643"/>
          </a:xfrm>
          <a:prstGeom prst="rect">
            <a:avLst/>
          </a:prstGeom>
          <a:noFill/>
          <a:ln/>
        </p:spPr>
        <p:txBody>
          <a:bodyPr wrap="square" lIns="0" tIns="0" rIns="0" bIns="0" rtlCol="0" anchor="t"/>
          <a:lstStyle/>
          <a:p>
            <a:pPr marL="0" indent="0" algn="l">
              <a:lnSpc>
                <a:spcPts val="2200"/>
              </a:lnSpc>
              <a:buNone/>
            </a:pPr>
            <a:r>
              <a:rPr lang="en-US" sz="1350" dirty="0">
                <a:solidFill>
                  <a:srgbClr val="383838"/>
                </a:solidFill>
                <a:latin typeface="DM Sans" pitchFamily="34" charset="0"/>
                <a:ea typeface="DM Sans" pitchFamily="34" charset="-122"/>
                <a:cs typeface="DM Sans" pitchFamily="34" charset="-120"/>
              </a:rPr>
              <a:t>Successful entrepreneurs start by deeply understanding their target market and identifying pain points that are not being adequately addressed.</a:t>
            </a:r>
            <a:endParaRPr lang="en-US" sz="1350" dirty="0"/>
          </a:p>
        </p:txBody>
      </p:sp>
      <p:sp>
        <p:nvSpPr>
          <p:cNvPr id="10" name="Shape 7"/>
          <p:cNvSpPr/>
          <p:nvPr/>
        </p:nvSpPr>
        <p:spPr>
          <a:xfrm>
            <a:off x="1065609" y="3809286"/>
            <a:ext cx="621983" cy="22860"/>
          </a:xfrm>
          <a:prstGeom prst="roundRect">
            <a:avLst>
              <a:gd name="adj" fmla="val 116617"/>
            </a:avLst>
          </a:prstGeom>
          <a:solidFill>
            <a:srgbClr val="D8D4D4"/>
          </a:solidFill>
          <a:ln/>
        </p:spPr>
        <p:txBody>
          <a:bodyPr/>
          <a:lstStyle/>
          <a:p>
            <a:endParaRPr lang="en-US"/>
          </a:p>
        </p:txBody>
      </p:sp>
      <p:sp>
        <p:nvSpPr>
          <p:cNvPr id="11" name="Shape 8"/>
          <p:cNvSpPr/>
          <p:nvPr/>
        </p:nvSpPr>
        <p:spPr>
          <a:xfrm>
            <a:off x="688658" y="3620810"/>
            <a:ext cx="399812" cy="399812"/>
          </a:xfrm>
          <a:prstGeom prst="roundRect">
            <a:avLst>
              <a:gd name="adj" fmla="val 6668"/>
            </a:avLst>
          </a:prstGeom>
          <a:solidFill>
            <a:srgbClr val="F2EEEE"/>
          </a:solidFill>
          <a:ln/>
        </p:spPr>
        <p:txBody>
          <a:bodyPr/>
          <a:lstStyle/>
          <a:p>
            <a:endParaRPr lang="en-US"/>
          </a:p>
        </p:txBody>
      </p:sp>
      <p:sp>
        <p:nvSpPr>
          <p:cNvPr id="12" name="Text 9"/>
          <p:cNvSpPr/>
          <p:nvPr/>
        </p:nvSpPr>
        <p:spPr>
          <a:xfrm>
            <a:off x="813911" y="3680698"/>
            <a:ext cx="149185" cy="279916"/>
          </a:xfrm>
          <a:prstGeom prst="rect">
            <a:avLst/>
          </a:prstGeom>
          <a:noFill/>
          <a:ln/>
        </p:spPr>
        <p:txBody>
          <a:bodyPr wrap="none" lIns="0" tIns="0" rIns="0" bIns="0" rtlCol="0" anchor="t"/>
          <a:lstStyle/>
          <a:p>
            <a:pPr marL="0" indent="0" algn="ctr">
              <a:lnSpc>
                <a:spcPts val="2200"/>
              </a:lnSpc>
              <a:buNone/>
            </a:pPr>
            <a:r>
              <a:rPr lang="en-US" sz="2200" dirty="0">
                <a:solidFill>
                  <a:srgbClr val="383838"/>
                </a:solidFill>
                <a:latin typeface="PT Serif" pitchFamily="34" charset="0"/>
                <a:ea typeface="PT Serif" pitchFamily="34" charset="-122"/>
                <a:cs typeface="PT Serif" pitchFamily="34" charset="-120"/>
              </a:rPr>
              <a:t>2</a:t>
            </a:r>
            <a:endParaRPr lang="en-US" sz="2200" dirty="0"/>
          </a:p>
        </p:txBody>
      </p:sp>
      <p:sp>
        <p:nvSpPr>
          <p:cNvPr id="13" name="Text 10"/>
          <p:cNvSpPr/>
          <p:nvPr/>
        </p:nvSpPr>
        <p:spPr>
          <a:xfrm>
            <a:off x="1865948" y="3598545"/>
            <a:ext cx="3045738" cy="291465"/>
          </a:xfrm>
          <a:prstGeom prst="rect">
            <a:avLst/>
          </a:prstGeom>
          <a:noFill/>
          <a:ln/>
        </p:spPr>
        <p:txBody>
          <a:bodyPr wrap="none" lIns="0" tIns="0" rIns="0" bIns="0" rtlCol="0" anchor="t"/>
          <a:lstStyle/>
          <a:p>
            <a:pPr marL="0" indent="0" algn="l">
              <a:lnSpc>
                <a:spcPts val="2250"/>
              </a:lnSpc>
              <a:buNone/>
            </a:pPr>
            <a:r>
              <a:rPr lang="en-US" sz="1800" dirty="0">
                <a:solidFill>
                  <a:srgbClr val="383838"/>
                </a:solidFill>
                <a:latin typeface="PT Serif" pitchFamily="34" charset="0"/>
                <a:ea typeface="PT Serif" pitchFamily="34" charset="-122"/>
                <a:cs typeface="PT Serif" pitchFamily="34" charset="-120"/>
              </a:rPr>
              <a:t>Develop Innovative Solutions</a:t>
            </a:r>
            <a:endParaRPr lang="en-US" sz="1800" dirty="0"/>
          </a:p>
        </p:txBody>
      </p:sp>
      <p:sp>
        <p:nvSpPr>
          <p:cNvPr id="14" name="Text 11"/>
          <p:cNvSpPr/>
          <p:nvPr/>
        </p:nvSpPr>
        <p:spPr>
          <a:xfrm>
            <a:off x="1865948" y="3996571"/>
            <a:ext cx="6656070" cy="568643"/>
          </a:xfrm>
          <a:prstGeom prst="rect">
            <a:avLst/>
          </a:prstGeom>
          <a:noFill/>
          <a:ln/>
        </p:spPr>
        <p:txBody>
          <a:bodyPr wrap="square" lIns="0" tIns="0" rIns="0" bIns="0" rtlCol="0" anchor="t"/>
          <a:lstStyle/>
          <a:p>
            <a:pPr marL="0" indent="0" algn="l">
              <a:lnSpc>
                <a:spcPts val="2200"/>
              </a:lnSpc>
              <a:buNone/>
            </a:pPr>
            <a:r>
              <a:rPr lang="en-US" sz="1350" dirty="0">
                <a:solidFill>
                  <a:srgbClr val="383838"/>
                </a:solidFill>
                <a:latin typeface="DM Sans" pitchFamily="34" charset="0"/>
                <a:ea typeface="DM Sans" pitchFamily="34" charset="-122"/>
                <a:cs typeface="DM Sans" pitchFamily="34" charset="-120"/>
              </a:rPr>
              <a:t>Entrepreneurs leverage their creativity and problem-solving skills to design novel products, services, or business models that meet those unmet needs.</a:t>
            </a:r>
            <a:endParaRPr lang="en-US" sz="1350" dirty="0"/>
          </a:p>
        </p:txBody>
      </p:sp>
      <p:sp>
        <p:nvSpPr>
          <p:cNvPr id="15" name="Shape 12"/>
          <p:cNvSpPr/>
          <p:nvPr/>
        </p:nvSpPr>
        <p:spPr>
          <a:xfrm>
            <a:off x="1065609" y="5308878"/>
            <a:ext cx="621983" cy="22860"/>
          </a:xfrm>
          <a:prstGeom prst="roundRect">
            <a:avLst>
              <a:gd name="adj" fmla="val 116617"/>
            </a:avLst>
          </a:prstGeom>
          <a:solidFill>
            <a:srgbClr val="D8D4D4"/>
          </a:solidFill>
          <a:ln/>
        </p:spPr>
        <p:txBody>
          <a:bodyPr/>
          <a:lstStyle/>
          <a:p>
            <a:endParaRPr lang="en-US"/>
          </a:p>
        </p:txBody>
      </p:sp>
      <p:sp>
        <p:nvSpPr>
          <p:cNvPr id="16" name="Shape 13"/>
          <p:cNvSpPr/>
          <p:nvPr/>
        </p:nvSpPr>
        <p:spPr>
          <a:xfrm>
            <a:off x="688658" y="5120402"/>
            <a:ext cx="399812" cy="399812"/>
          </a:xfrm>
          <a:prstGeom prst="roundRect">
            <a:avLst>
              <a:gd name="adj" fmla="val 6668"/>
            </a:avLst>
          </a:prstGeom>
          <a:solidFill>
            <a:srgbClr val="F2EEEE"/>
          </a:solidFill>
          <a:ln/>
        </p:spPr>
        <p:txBody>
          <a:bodyPr/>
          <a:lstStyle/>
          <a:p>
            <a:endParaRPr lang="en-US"/>
          </a:p>
        </p:txBody>
      </p:sp>
      <p:sp>
        <p:nvSpPr>
          <p:cNvPr id="17" name="Text 14"/>
          <p:cNvSpPr/>
          <p:nvPr/>
        </p:nvSpPr>
        <p:spPr>
          <a:xfrm>
            <a:off x="813911" y="5180290"/>
            <a:ext cx="149185" cy="279916"/>
          </a:xfrm>
          <a:prstGeom prst="rect">
            <a:avLst/>
          </a:prstGeom>
          <a:noFill/>
          <a:ln/>
        </p:spPr>
        <p:txBody>
          <a:bodyPr wrap="none" lIns="0" tIns="0" rIns="0" bIns="0" rtlCol="0" anchor="t"/>
          <a:lstStyle/>
          <a:p>
            <a:pPr marL="0" indent="0" algn="ctr">
              <a:lnSpc>
                <a:spcPts val="2200"/>
              </a:lnSpc>
              <a:buNone/>
            </a:pPr>
            <a:r>
              <a:rPr lang="en-US" sz="2200" dirty="0">
                <a:solidFill>
                  <a:srgbClr val="383838"/>
                </a:solidFill>
                <a:latin typeface="PT Serif" pitchFamily="34" charset="0"/>
                <a:ea typeface="PT Serif" pitchFamily="34" charset="-122"/>
                <a:cs typeface="PT Serif" pitchFamily="34" charset="-120"/>
              </a:rPr>
              <a:t>3</a:t>
            </a:r>
            <a:endParaRPr lang="en-US" sz="2200" dirty="0"/>
          </a:p>
        </p:txBody>
      </p:sp>
      <p:sp>
        <p:nvSpPr>
          <p:cNvPr id="18" name="Text 15"/>
          <p:cNvSpPr/>
          <p:nvPr/>
        </p:nvSpPr>
        <p:spPr>
          <a:xfrm>
            <a:off x="1865948" y="5098137"/>
            <a:ext cx="3145631" cy="291465"/>
          </a:xfrm>
          <a:prstGeom prst="rect">
            <a:avLst/>
          </a:prstGeom>
          <a:noFill/>
          <a:ln/>
        </p:spPr>
        <p:txBody>
          <a:bodyPr wrap="none" lIns="0" tIns="0" rIns="0" bIns="0" rtlCol="0" anchor="t"/>
          <a:lstStyle/>
          <a:p>
            <a:pPr marL="0" indent="0" algn="l">
              <a:lnSpc>
                <a:spcPts val="2250"/>
              </a:lnSpc>
              <a:buNone/>
            </a:pPr>
            <a:r>
              <a:rPr lang="en-US" sz="1800" dirty="0">
                <a:solidFill>
                  <a:srgbClr val="383838"/>
                </a:solidFill>
                <a:latin typeface="PT Serif" pitchFamily="34" charset="0"/>
                <a:ea typeface="PT Serif" pitchFamily="34" charset="-122"/>
                <a:cs typeface="PT Serif" pitchFamily="34" charset="-120"/>
              </a:rPr>
              <a:t>Secure Funding and Resources</a:t>
            </a:r>
            <a:endParaRPr lang="en-US" sz="1800" dirty="0"/>
          </a:p>
        </p:txBody>
      </p:sp>
      <p:sp>
        <p:nvSpPr>
          <p:cNvPr id="19" name="Text 16"/>
          <p:cNvSpPr/>
          <p:nvPr/>
        </p:nvSpPr>
        <p:spPr>
          <a:xfrm>
            <a:off x="1865948" y="5496163"/>
            <a:ext cx="6656070" cy="568643"/>
          </a:xfrm>
          <a:prstGeom prst="rect">
            <a:avLst/>
          </a:prstGeom>
          <a:noFill/>
          <a:ln/>
        </p:spPr>
        <p:txBody>
          <a:bodyPr wrap="square" lIns="0" tIns="0" rIns="0" bIns="0" rtlCol="0" anchor="t"/>
          <a:lstStyle/>
          <a:p>
            <a:pPr marL="0" indent="0" algn="l">
              <a:lnSpc>
                <a:spcPts val="2200"/>
              </a:lnSpc>
              <a:buNone/>
            </a:pPr>
            <a:r>
              <a:rPr lang="en-US" sz="1350" dirty="0">
                <a:solidFill>
                  <a:srgbClr val="383838"/>
                </a:solidFill>
                <a:latin typeface="DM Sans" pitchFamily="34" charset="0"/>
                <a:ea typeface="DM Sans" pitchFamily="34" charset="-122"/>
                <a:cs typeface="DM Sans" pitchFamily="34" charset="-120"/>
              </a:rPr>
              <a:t>Entrepreneurs must obtain the necessary funding, talent, and other resources to transform their ideas into a viable, scalable business.</a:t>
            </a:r>
            <a:endParaRPr lang="en-US" sz="1350" dirty="0"/>
          </a:p>
        </p:txBody>
      </p:sp>
      <p:sp>
        <p:nvSpPr>
          <p:cNvPr id="20" name="Shape 17"/>
          <p:cNvSpPr/>
          <p:nvPr/>
        </p:nvSpPr>
        <p:spPr>
          <a:xfrm>
            <a:off x="1065609" y="6808470"/>
            <a:ext cx="621983" cy="22860"/>
          </a:xfrm>
          <a:prstGeom prst="roundRect">
            <a:avLst>
              <a:gd name="adj" fmla="val 116617"/>
            </a:avLst>
          </a:prstGeom>
          <a:solidFill>
            <a:srgbClr val="D8D4D4"/>
          </a:solidFill>
          <a:ln/>
        </p:spPr>
        <p:txBody>
          <a:bodyPr/>
          <a:lstStyle/>
          <a:p>
            <a:endParaRPr lang="en-US"/>
          </a:p>
        </p:txBody>
      </p:sp>
      <p:sp>
        <p:nvSpPr>
          <p:cNvPr id="21" name="Shape 18"/>
          <p:cNvSpPr/>
          <p:nvPr/>
        </p:nvSpPr>
        <p:spPr>
          <a:xfrm>
            <a:off x="688658" y="6619994"/>
            <a:ext cx="399812" cy="399812"/>
          </a:xfrm>
          <a:prstGeom prst="roundRect">
            <a:avLst>
              <a:gd name="adj" fmla="val 6668"/>
            </a:avLst>
          </a:prstGeom>
          <a:solidFill>
            <a:srgbClr val="F2EEEE"/>
          </a:solidFill>
          <a:ln/>
        </p:spPr>
        <p:txBody>
          <a:bodyPr/>
          <a:lstStyle/>
          <a:p>
            <a:endParaRPr lang="en-US"/>
          </a:p>
        </p:txBody>
      </p:sp>
      <p:sp>
        <p:nvSpPr>
          <p:cNvPr id="22" name="Text 19"/>
          <p:cNvSpPr/>
          <p:nvPr/>
        </p:nvSpPr>
        <p:spPr>
          <a:xfrm>
            <a:off x="813911" y="6679883"/>
            <a:ext cx="149185" cy="279916"/>
          </a:xfrm>
          <a:prstGeom prst="rect">
            <a:avLst/>
          </a:prstGeom>
          <a:noFill/>
          <a:ln/>
        </p:spPr>
        <p:txBody>
          <a:bodyPr wrap="none" lIns="0" tIns="0" rIns="0" bIns="0" rtlCol="0" anchor="t"/>
          <a:lstStyle/>
          <a:p>
            <a:pPr marL="0" indent="0" algn="ctr">
              <a:lnSpc>
                <a:spcPts val="2200"/>
              </a:lnSpc>
              <a:buNone/>
            </a:pPr>
            <a:r>
              <a:rPr lang="en-US" sz="2200" dirty="0">
                <a:solidFill>
                  <a:srgbClr val="383838"/>
                </a:solidFill>
                <a:latin typeface="PT Serif" pitchFamily="34" charset="0"/>
                <a:ea typeface="PT Serif" pitchFamily="34" charset="-122"/>
                <a:cs typeface="PT Serif" pitchFamily="34" charset="-120"/>
              </a:rPr>
              <a:t>4</a:t>
            </a:r>
            <a:endParaRPr lang="en-US" sz="2200" dirty="0"/>
          </a:p>
        </p:txBody>
      </p:sp>
      <p:sp>
        <p:nvSpPr>
          <p:cNvPr id="23" name="Text 20"/>
          <p:cNvSpPr/>
          <p:nvPr/>
        </p:nvSpPr>
        <p:spPr>
          <a:xfrm>
            <a:off x="1865948" y="6597729"/>
            <a:ext cx="3632121" cy="291465"/>
          </a:xfrm>
          <a:prstGeom prst="rect">
            <a:avLst/>
          </a:prstGeom>
          <a:noFill/>
          <a:ln/>
        </p:spPr>
        <p:txBody>
          <a:bodyPr wrap="none" lIns="0" tIns="0" rIns="0" bIns="0" rtlCol="0" anchor="t"/>
          <a:lstStyle/>
          <a:p>
            <a:pPr marL="0" indent="0" algn="l">
              <a:lnSpc>
                <a:spcPts val="2250"/>
              </a:lnSpc>
              <a:buNone/>
            </a:pPr>
            <a:r>
              <a:rPr lang="en-US" sz="1800" dirty="0">
                <a:solidFill>
                  <a:srgbClr val="383838"/>
                </a:solidFill>
                <a:latin typeface="PT Serif" pitchFamily="34" charset="0"/>
                <a:ea typeface="PT Serif" pitchFamily="34" charset="-122"/>
                <a:cs typeface="PT Serif" pitchFamily="34" charset="-120"/>
              </a:rPr>
              <a:t>Navigate Regulatory Environments</a:t>
            </a:r>
            <a:endParaRPr lang="en-US" sz="1800" dirty="0"/>
          </a:p>
        </p:txBody>
      </p:sp>
      <p:sp>
        <p:nvSpPr>
          <p:cNvPr id="24" name="Text 21"/>
          <p:cNvSpPr/>
          <p:nvPr/>
        </p:nvSpPr>
        <p:spPr>
          <a:xfrm>
            <a:off x="1865948" y="6995755"/>
            <a:ext cx="6656070" cy="568643"/>
          </a:xfrm>
          <a:prstGeom prst="rect">
            <a:avLst/>
          </a:prstGeom>
          <a:noFill/>
          <a:ln/>
        </p:spPr>
        <p:txBody>
          <a:bodyPr wrap="square" lIns="0" tIns="0" rIns="0" bIns="0" rtlCol="0" anchor="t"/>
          <a:lstStyle/>
          <a:p>
            <a:pPr marL="0" indent="0" algn="l">
              <a:lnSpc>
                <a:spcPts val="2200"/>
              </a:lnSpc>
              <a:buNone/>
            </a:pPr>
            <a:r>
              <a:rPr lang="en-US" sz="1350" dirty="0">
                <a:solidFill>
                  <a:srgbClr val="383838"/>
                </a:solidFill>
                <a:latin typeface="DM Sans" pitchFamily="34" charset="0"/>
                <a:ea typeface="DM Sans" pitchFamily="34" charset="-122"/>
                <a:cs typeface="DM Sans" pitchFamily="34" charset="-120"/>
              </a:rPr>
              <a:t>Successful entrepreneurs understand and navigate the legal, financial, and political landscapes to ensure their innovations can thrive.</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2588" y="917258"/>
            <a:ext cx="5269825" cy="658654"/>
          </a:xfrm>
          <a:prstGeom prst="rect">
            <a:avLst/>
          </a:prstGeom>
          <a:noFill/>
          <a:ln/>
        </p:spPr>
        <p:txBody>
          <a:bodyPr wrap="none" lIns="0" tIns="0" rIns="0" bIns="0" rtlCol="0" anchor="t"/>
          <a:lstStyle/>
          <a:p>
            <a:pPr marL="0" indent="0">
              <a:lnSpc>
                <a:spcPts val="5150"/>
              </a:lnSpc>
              <a:buNone/>
            </a:pPr>
            <a:r>
              <a:rPr lang="en-US" sz="4100" dirty="0">
                <a:solidFill>
                  <a:srgbClr val="020202"/>
                </a:solidFill>
                <a:latin typeface="PT Serif" pitchFamily="34" charset="0"/>
                <a:ea typeface="PT Serif" pitchFamily="34" charset="-122"/>
                <a:cs typeface="PT Serif" pitchFamily="34" charset="-120"/>
              </a:rPr>
              <a:t>Key Takeaways</a:t>
            </a:r>
            <a:endParaRPr lang="en-US" sz="4100" dirty="0"/>
          </a:p>
        </p:txBody>
      </p:sp>
      <p:sp>
        <p:nvSpPr>
          <p:cNvPr id="4" name="Shape 1"/>
          <p:cNvSpPr/>
          <p:nvPr/>
        </p:nvSpPr>
        <p:spPr>
          <a:xfrm>
            <a:off x="702588" y="1877020"/>
            <a:ext cx="3769043" cy="2777847"/>
          </a:xfrm>
          <a:prstGeom prst="roundRect">
            <a:avLst>
              <a:gd name="adj" fmla="val 1084"/>
            </a:avLst>
          </a:prstGeom>
          <a:solidFill>
            <a:srgbClr val="F2EEEE"/>
          </a:solidFill>
          <a:ln/>
        </p:spPr>
        <p:txBody>
          <a:bodyPr/>
          <a:lstStyle/>
          <a:p>
            <a:endParaRPr lang="en-US"/>
          </a:p>
        </p:txBody>
      </p:sp>
      <p:sp>
        <p:nvSpPr>
          <p:cNvPr id="5" name="Text 2"/>
          <p:cNvSpPr/>
          <p:nvPr/>
        </p:nvSpPr>
        <p:spPr>
          <a:xfrm>
            <a:off x="903327" y="2077760"/>
            <a:ext cx="2909530" cy="329327"/>
          </a:xfrm>
          <a:prstGeom prst="rect">
            <a:avLst/>
          </a:prstGeom>
          <a:noFill/>
          <a:ln/>
        </p:spPr>
        <p:txBody>
          <a:bodyPr wrap="none" lIns="0" tIns="0" rIns="0" bIns="0" rtlCol="0" anchor="t"/>
          <a:lstStyle/>
          <a:p>
            <a:pPr marL="0" indent="0">
              <a:lnSpc>
                <a:spcPts val="2550"/>
              </a:lnSpc>
              <a:buNone/>
            </a:pPr>
            <a:r>
              <a:rPr lang="en-US" sz="2050" dirty="0">
                <a:solidFill>
                  <a:srgbClr val="383838"/>
                </a:solidFill>
                <a:latin typeface="PT Serif" pitchFamily="34" charset="0"/>
                <a:ea typeface="PT Serif" pitchFamily="34" charset="-122"/>
                <a:cs typeface="PT Serif" pitchFamily="34" charset="-120"/>
              </a:rPr>
              <a:t>Innovation Fuels Growth</a:t>
            </a:r>
            <a:endParaRPr lang="en-US" sz="2050" dirty="0"/>
          </a:p>
        </p:txBody>
      </p:sp>
      <p:sp>
        <p:nvSpPr>
          <p:cNvPr id="6" name="Text 3"/>
          <p:cNvSpPr/>
          <p:nvPr/>
        </p:nvSpPr>
        <p:spPr>
          <a:xfrm>
            <a:off x="903327" y="2527459"/>
            <a:ext cx="3367564" cy="1926669"/>
          </a:xfrm>
          <a:prstGeom prst="rect">
            <a:avLst/>
          </a:prstGeom>
          <a:noFill/>
          <a:ln/>
        </p:spPr>
        <p:txBody>
          <a:bodyPr wrap="square" lIns="0" tIns="0" rIns="0" bIns="0" rtlCol="0" anchor="t"/>
          <a:lstStyle/>
          <a:p>
            <a:pPr marL="0" indent="0">
              <a:lnSpc>
                <a:spcPts val="2500"/>
              </a:lnSpc>
              <a:buNone/>
            </a:pPr>
            <a:r>
              <a:rPr lang="en-US" sz="1550" dirty="0">
                <a:solidFill>
                  <a:srgbClr val="383838"/>
                </a:solidFill>
                <a:latin typeface="DM Sans" pitchFamily="34" charset="0"/>
                <a:ea typeface="DM Sans" pitchFamily="34" charset="-122"/>
                <a:cs typeface="DM Sans" pitchFamily="34" charset="-120"/>
              </a:rPr>
              <a:t>Successful businesses must continually innovate to stay competitive and meet evolving customer needs. Innovation can take many forms, from new products to improved processes.</a:t>
            </a:r>
            <a:endParaRPr lang="en-US" sz="1550" dirty="0"/>
          </a:p>
        </p:txBody>
      </p:sp>
      <p:sp>
        <p:nvSpPr>
          <p:cNvPr id="7" name="Shape 4"/>
          <p:cNvSpPr/>
          <p:nvPr/>
        </p:nvSpPr>
        <p:spPr>
          <a:xfrm>
            <a:off x="4672370" y="1877020"/>
            <a:ext cx="3769043" cy="2777847"/>
          </a:xfrm>
          <a:prstGeom prst="roundRect">
            <a:avLst>
              <a:gd name="adj" fmla="val 1084"/>
            </a:avLst>
          </a:prstGeom>
          <a:solidFill>
            <a:srgbClr val="F2EEEE"/>
          </a:solidFill>
          <a:ln/>
        </p:spPr>
        <p:txBody>
          <a:bodyPr/>
          <a:lstStyle/>
          <a:p>
            <a:endParaRPr lang="en-US"/>
          </a:p>
        </p:txBody>
      </p:sp>
      <p:sp>
        <p:nvSpPr>
          <p:cNvPr id="8" name="Text 5"/>
          <p:cNvSpPr/>
          <p:nvPr/>
        </p:nvSpPr>
        <p:spPr>
          <a:xfrm>
            <a:off x="4873109" y="2077760"/>
            <a:ext cx="2639735" cy="329327"/>
          </a:xfrm>
          <a:prstGeom prst="rect">
            <a:avLst/>
          </a:prstGeom>
          <a:noFill/>
          <a:ln/>
        </p:spPr>
        <p:txBody>
          <a:bodyPr wrap="none" lIns="0" tIns="0" rIns="0" bIns="0" rtlCol="0" anchor="t"/>
          <a:lstStyle/>
          <a:p>
            <a:pPr marL="0" indent="0">
              <a:lnSpc>
                <a:spcPts val="2550"/>
              </a:lnSpc>
              <a:buNone/>
            </a:pPr>
            <a:r>
              <a:rPr lang="en-US" sz="2050" dirty="0">
                <a:solidFill>
                  <a:srgbClr val="383838"/>
                </a:solidFill>
                <a:latin typeface="PT Serif" pitchFamily="34" charset="0"/>
                <a:ea typeface="PT Serif" pitchFamily="34" charset="-122"/>
                <a:cs typeface="PT Serif" pitchFamily="34" charset="-120"/>
              </a:rPr>
              <a:t>Identify Opportunities</a:t>
            </a:r>
            <a:endParaRPr lang="en-US" sz="2050" dirty="0"/>
          </a:p>
        </p:txBody>
      </p:sp>
      <p:sp>
        <p:nvSpPr>
          <p:cNvPr id="9" name="Text 6"/>
          <p:cNvSpPr/>
          <p:nvPr/>
        </p:nvSpPr>
        <p:spPr>
          <a:xfrm>
            <a:off x="4873109" y="2527459"/>
            <a:ext cx="3367564" cy="1605558"/>
          </a:xfrm>
          <a:prstGeom prst="rect">
            <a:avLst/>
          </a:prstGeom>
          <a:noFill/>
          <a:ln/>
        </p:spPr>
        <p:txBody>
          <a:bodyPr wrap="square" lIns="0" tIns="0" rIns="0" bIns="0" rtlCol="0" anchor="t"/>
          <a:lstStyle/>
          <a:p>
            <a:pPr marL="0" indent="0">
              <a:lnSpc>
                <a:spcPts val="2500"/>
              </a:lnSpc>
              <a:buNone/>
            </a:pPr>
            <a:r>
              <a:rPr lang="en-US" sz="1550" dirty="0">
                <a:solidFill>
                  <a:srgbClr val="383838"/>
                </a:solidFill>
                <a:latin typeface="DM Sans" pitchFamily="34" charset="0"/>
                <a:ea typeface="DM Sans" pitchFamily="34" charset="-122"/>
                <a:cs typeface="DM Sans" pitchFamily="34" charset="-120"/>
              </a:rPr>
              <a:t>Innovators must carefully observe customer behavior, industry trends, and their own organization to uncover opportunities for meaningful innovation.</a:t>
            </a:r>
            <a:endParaRPr lang="en-US" sz="1550" dirty="0"/>
          </a:p>
        </p:txBody>
      </p:sp>
      <p:sp>
        <p:nvSpPr>
          <p:cNvPr id="10" name="Shape 7"/>
          <p:cNvSpPr/>
          <p:nvPr/>
        </p:nvSpPr>
        <p:spPr>
          <a:xfrm>
            <a:off x="702588" y="4855607"/>
            <a:ext cx="3769043" cy="2456736"/>
          </a:xfrm>
          <a:prstGeom prst="roundRect">
            <a:avLst>
              <a:gd name="adj" fmla="val 1226"/>
            </a:avLst>
          </a:prstGeom>
          <a:solidFill>
            <a:srgbClr val="F2EEEE"/>
          </a:solidFill>
          <a:ln/>
        </p:spPr>
        <p:txBody>
          <a:bodyPr/>
          <a:lstStyle/>
          <a:p>
            <a:endParaRPr lang="en-US"/>
          </a:p>
        </p:txBody>
      </p:sp>
      <p:sp>
        <p:nvSpPr>
          <p:cNvPr id="11" name="Text 8"/>
          <p:cNvSpPr/>
          <p:nvPr/>
        </p:nvSpPr>
        <p:spPr>
          <a:xfrm>
            <a:off x="903327" y="5056346"/>
            <a:ext cx="2875002" cy="329327"/>
          </a:xfrm>
          <a:prstGeom prst="rect">
            <a:avLst/>
          </a:prstGeom>
          <a:noFill/>
          <a:ln/>
        </p:spPr>
        <p:txBody>
          <a:bodyPr wrap="none" lIns="0" tIns="0" rIns="0" bIns="0" rtlCol="0" anchor="t"/>
          <a:lstStyle/>
          <a:p>
            <a:pPr marL="0" indent="0">
              <a:lnSpc>
                <a:spcPts val="2550"/>
              </a:lnSpc>
              <a:buNone/>
            </a:pPr>
            <a:r>
              <a:rPr lang="en-US" sz="2050" dirty="0">
                <a:solidFill>
                  <a:srgbClr val="383838"/>
                </a:solidFill>
                <a:latin typeface="PT Serif" pitchFamily="34" charset="0"/>
                <a:ea typeface="PT Serif" pitchFamily="34" charset="-122"/>
                <a:cs typeface="PT Serif" pitchFamily="34" charset="-120"/>
              </a:rPr>
              <a:t>Entrepreneurial Mindset</a:t>
            </a:r>
            <a:endParaRPr lang="en-US" sz="2050" dirty="0"/>
          </a:p>
        </p:txBody>
      </p:sp>
      <p:sp>
        <p:nvSpPr>
          <p:cNvPr id="12" name="Text 9"/>
          <p:cNvSpPr/>
          <p:nvPr/>
        </p:nvSpPr>
        <p:spPr>
          <a:xfrm>
            <a:off x="903327" y="5506045"/>
            <a:ext cx="3367564" cy="1605558"/>
          </a:xfrm>
          <a:prstGeom prst="rect">
            <a:avLst/>
          </a:prstGeom>
          <a:noFill/>
          <a:ln/>
        </p:spPr>
        <p:txBody>
          <a:bodyPr wrap="square" lIns="0" tIns="0" rIns="0" bIns="0" rtlCol="0" anchor="t"/>
          <a:lstStyle/>
          <a:p>
            <a:pPr marL="0" indent="0">
              <a:lnSpc>
                <a:spcPts val="2500"/>
              </a:lnSpc>
              <a:buNone/>
            </a:pPr>
            <a:r>
              <a:rPr lang="en-US" sz="1550" dirty="0">
                <a:solidFill>
                  <a:srgbClr val="383838"/>
                </a:solidFill>
                <a:latin typeface="DM Sans" pitchFamily="34" charset="0"/>
                <a:ea typeface="DM Sans" pitchFamily="34" charset="-122"/>
                <a:cs typeface="DM Sans" pitchFamily="34" charset="-120"/>
              </a:rPr>
              <a:t>An entrepreneurial mindset, characterized by creativity, risk-taking, and a problem-solving orientation, is crucial for driving innovation within organizations.</a:t>
            </a:r>
            <a:endParaRPr lang="en-US" sz="1550" dirty="0"/>
          </a:p>
        </p:txBody>
      </p:sp>
      <p:sp>
        <p:nvSpPr>
          <p:cNvPr id="13" name="Shape 10"/>
          <p:cNvSpPr/>
          <p:nvPr/>
        </p:nvSpPr>
        <p:spPr>
          <a:xfrm>
            <a:off x="4672370" y="4855607"/>
            <a:ext cx="3769043" cy="2456736"/>
          </a:xfrm>
          <a:prstGeom prst="roundRect">
            <a:avLst>
              <a:gd name="adj" fmla="val 1226"/>
            </a:avLst>
          </a:prstGeom>
          <a:solidFill>
            <a:srgbClr val="F2EEEE"/>
          </a:solidFill>
          <a:ln/>
        </p:spPr>
        <p:txBody>
          <a:bodyPr/>
          <a:lstStyle/>
          <a:p>
            <a:endParaRPr lang="en-US"/>
          </a:p>
        </p:txBody>
      </p:sp>
      <p:sp>
        <p:nvSpPr>
          <p:cNvPr id="14" name="Text 11"/>
          <p:cNvSpPr/>
          <p:nvPr/>
        </p:nvSpPr>
        <p:spPr>
          <a:xfrm>
            <a:off x="4873109" y="5056346"/>
            <a:ext cx="2879169" cy="329327"/>
          </a:xfrm>
          <a:prstGeom prst="rect">
            <a:avLst/>
          </a:prstGeom>
          <a:noFill/>
          <a:ln/>
        </p:spPr>
        <p:txBody>
          <a:bodyPr wrap="none" lIns="0" tIns="0" rIns="0" bIns="0" rtlCol="0" anchor="t"/>
          <a:lstStyle/>
          <a:p>
            <a:pPr marL="0" indent="0">
              <a:lnSpc>
                <a:spcPts val="2550"/>
              </a:lnSpc>
              <a:buNone/>
            </a:pPr>
            <a:r>
              <a:rPr lang="en-US" sz="2050" dirty="0">
                <a:solidFill>
                  <a:srgbClr val="383838"/>
                </a:solidFill>
                <a:latin typeface="PT Serif" pitchFamily="34" charset="0"/>
                <a:ea typeface="PT Serif" pitchFamily="34" charset="-122"/>
                <a:cs typeface="PT Serif" pitchFamily="34" charset="-120"/>
              </a:rPr>
              <a:t>Supportive Environment</a:t>
            </a:r>
            <a:endParaRPr lang="en-US" sz="2050" dirty="0"/>
          </a:p>
        </p:txBody>
      </p:sp>
      <p:sp>
        <p:nvSpPr>
          <p:cNvPr id="15" name="Text 12"/>
          <p:cNvSpPr/>
          <p:nvPr/>
        </p:nvSpPr>
        <p:spPr>
          <a:xfrm>
            <a:off x="4873109" y="5506045"/>
            <a:ext cx="3367564" cy="1605558"/>
          </a:xfrm>
          <a:prstGeom prst="rect">
            <a:avLst/>
          </a:prstGeom>
          <a:noFill/>
          <a:ln/>
        </p:spPr>
        <p:txBody>
          <a:bodyPr wrap="square" lIns="0" tIns="0" rIns="0" bIns="0" rtlCol="0" anchor="t"/>
          <a:lstStyle/>
          <a:p>
            <a:pPr marL="0" indent="0">
              <a:lnSpc>
                <a:spcPts val="2500"/>
              </a:lnSpc>
              <a:buNone/>
            </a:pPr>
            <a:r>
              <a:rPr lang="en-US" sz="1550" dirty="0">
                <a:solidFill>
                  <a:srgbClr val="383838"/>
                </a:solidFill>
                <a:latin typeface="DM Sans" pitchFamily="34" charset="0"/>
                <a:ea typeface="DM Sans" pitchFamily="34" charset="-122"/>
                <a:cs typeface="DM Sans" pitchFamily="34" charset="-120"/>
              </a:rPr>
              <a:t>Fostering a culture of experimentation, collaboration, and continuous learning is essential for nurturing innovative thinking and skill development.</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533</Words>
  <Application>Microsoft Office PowerPoint</Application>
  <PresentationFormat>Custom</PresentationFormat>
  <Paragraphs>63</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Aharoni</vt:lpstr>
      <vt:lpstr>PT Serif</vt:lpstr>
      <vt:lpstr>DM Sans</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3</cp:revision>
  <dcterms:created xsi:type="dcterms:W3CDTF">2024-11-16T09:20:33Z</dcterms:created>
  <dcterms:modified xsi:type="dcterms:W3CDTF">2024-11-29T08:14:11Z</dcterms:modified>
</cp:coreProperties>
</file>