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Instrument Sans Medium" panose="020B0604020202020204" charset="0"/>
      <p:regular r:id="rId11"/>
    </p:embeddedFont>
    <p:embeddedFont>
      <p:font typeface="Open Sans" panose="020B0606030504020204"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7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00000"/>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00000"/>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00000"/>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00000"/>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00000"/>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2" y="3699269"/>
            <a:ext cx="7315200"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Entrepreneurship Development</a:t>
            </a:r>
          </a:p>
          <a:p>
            <a:r>
              <a:rPr lang="en-US" sz="2200" b="1" dirty="0">
                <a:solidFill>
                  <a:srgbClr val="FF0000"/>
                </a:solidFill>
                <a:latin typeface="Arial Black" pitchFamily="34" charset="0"/>
                <a:cs typeface="Aharoni" pitchFamily="2" charset="-79"/>
              </a:rPr>
              <a:t>Course Code : 22HRM4EC4</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553095" y="4742481"/>
            <a:ext cx="7524207" cy="954107"/>
          </a:xfrm>
          <a:prstGeom prst="rect">
            <a:avLst/>
          </a:prstGeom>
        </p:spPr>
        <p:txBody>
          <a:bodyPr wrap="square">
            <a:spAutoFit/>
          </a:bodyPr>
          <a:lstStyle/>
          <a:p>
            <a:pPr algn="ctr"/>
            <a:r>
              <a:rPr lang="en-US" sz="2800" b="1" dirty="0">
                <a:solidFill>
                  <a:srgbClr val="7030A0"/>
                </a:solidFill>
                <a:latin typeface="Arial Black" pitchFamily="34" charset="0"/>
              </a:rPr>
              <a:t> Unit-III</a:t>
            </a:r>
          </a:p>
          <a:p>
            <a:pPr algn="ctr"/>
            <a:r>
              <a:rPr lang="en-US" sz="2800" b="1" dirty="0">
                <a:solidFill>
                  <a:srgbClr val="7030A0"/>
                </a:solidFill>
                <a:latin typeface="Arial Black" pitchFamily="34" charset="0"/>
              </a:rPr>
              <a:t>Family and Women </a:t>
            </a:r>
            <a:r>
              <a:rPr lang="en-US" sz="2800" b="1" dirty="0" err="1">
                <a:solidFill>
                  <a:srgbClr val="7030A0"/>
                </a:solidFill>
                <a:latin typeface="Arial Black" pitchFamily="34" charset="0"/>
              </a:rPr>
              <a:t>Enterpreneurship</a:t>
            </a:r>
            <a:endParaRPr lang="en-US" sz="2800" b="1" dirty="0">
              <a:solidFill>
                <a:srgbClr val="7030A0"/>
              </a:solidFill>
              <a:latin typeface="Arial Black" pitchFamily="34" charset="0"/>
            </a:endParaRP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0281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FEFEFE"/>
                </a:solidFill>
                <a:latin typeface="Instrument Sans Medium" pitchFamily="34" charset="0"/>
                <a:ea typeface="Instrument Sans Medium" pitchFamily="34" charset="-122"/>
                <a:cs typeface="Instrument Sans Medium" pitchFamily="34" charset="-120"/>
              </a:rPr>
              <a:t>Family and Women Entrepreneurship</a:t>
            </a:r>
            <a:endParaRPr lang="en-US" sz="4450" dirty="0"/>
          </a:p>
        </p:txBody>
      </p:sp>
      <p:sp>
        <p:nvSpPr>
          <p:cNvPr id="4" name="Text 1"/>
          <p:cNvSpPr/>
          <p:nvPr/>
        </p:nvSpPr>
        <p:spPr>
          <a:xfrm>
            <a:off x="6280190" y="3360539"/>
            <a:ext cx="7556421" cy="3266123"/>
          </a:xfrm>
          <a:prstGeom prst="rect">
            <a:avLst/>
          </a:prstGeom>
          <a:noFill/>
          <a:ln/>
        </p:spPr>
        <p:txBody>
          <a:bodyPr wrap="square" lIns="0" tIns="0" rIns="0" bIns="0" rtlCol="0" anchor="t"/>
          <a:lstStyle/>
          <a:p>
            <a:pPr marL="0" indent="0">
              <a:lnSpc>
                <a:spcPts val="2850"/>
              </a:lnSpc>
              <a:buNone/>
            </a:pPr>
            <a:r>
              <a:rPr lang="en-US" sz="1750" dirty="0">
                <a:solidFill>
                  <a:srgbClr val="BFBFBF"/>
                </a:solidFill>
                <a:latin typeface="Open Sans" pitchFamily="34" charset="0"/>
                <a:ea typeface="Open Sans" pitchFamily="34" charset="-122"/>
                <a:cs typeface="Open Sans" pitchFamily="34" charset="-120"/>
              </a:rPr>
              <a:t>Family businesses are the backbone of many economies, accounting for a majority of businesses worldwide. These enterprises not only provide livelihoods but also foster intergenerational wealth and values. As women take on increasingly prominent roles in business, the intersection of family enterprises and female entrepreneurship is an important area of study. In this presentation, we will explore the historical significance, unique characteristics, and future trends of family businesses, as well as the growing impact of women in entrepreneurship globally.</a:t>
            </a:r>
            <a:endParaRPr lang="en-US" sz="1750" dirty="0"/>
          </a:p>
        </p:txBody>
      </p:sp>
      <p:pic>
        <p:nvPicPr>
          <p:cNvPr id="6" name="Picture 5">
            <a:extLst>
              <a:ext uri="{FF2B5EF4-FFF2-40B4-BE49-F238E27FC236}">
                <a16:creationId xmlns:a16="http://schemas.microsoft.com/office/drawing/2014/main" id="{2512F208-3225-8AD7-26A4-326FA1F20D2C}"/>
              </a:ext>
            </a:extLst>
          </p:cNvPr>
          <p:cNvPicPr>
            <a:picLocks noChangeAspect="1"/>
          </p:cNvPicPr>
          <p:nvPr/>
        </p:nvPicPr>
        <p:blipFill>
          <a:blip r:embed="rId4"/>
          <a:stretch>
            <a:fillRect/>
          </a:stretch>
        </p:blipFill>
        <p:spPr>
          <a:xfrm>
            <a:off x="12793348" y="7726838"/>
            <a:ext cx="1733792" cy="381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EFEFE"/>
                </a:solidFill>
                <a:latin typeface="Instrument Sans Medium" pitchFamily="34" charset="0"/>
                <a:ea typeface="Instrument Sans Medium" pitchFamily="34" charset="-122"/>
                <a:cs typeface="Instrument Sans Medium" pitchFamily="34" charset="-120"/>
              </a:rPr>
              <a:t>Women Empowerment Through Entrepreneurship</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EFEFE"/>
                </a:solidFill>
                <a:latin typeface="Instrument Sans Medium" pitchFamily="34" charset="0"/>
                <a:ea typeface="Instrument Sans Medium" pitchFamily="34" charset="-122"/>
                <a:cs typeface="Instrument Sans Medium" pitchFamily="34" charset="-120"/>
              </a:rPr>
              <a:t>Unleashing Potential</a:t>
            </a:r>
            <a:endParaRPr lang="en-US" sz="2200" dirty="0"/>
          </a:p>
        </p:txBody>
      </p:sp>
      <p:sp>
        <p:nvSpPr>
          <p:cNvPr id="4" name="Text 2"/>
          <p:cNvSpPr/>
          <p:nvPr/>
        </p:nvSpPr>
        <p:spPr>
          <a:xfrm>
            <a:off x="793790" y="4206835"/>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BFBFBF"/>
                </a:solidFill>
                <a:latin typeface="Open Sans" pitchFamily="34" charset="0"/>
                <a:ea typeface="Open Sans" pitchFamily="34" charset="-122"/>
                <a:cs typeface="Open Sans" pitchFamily="34" charset="-120"/>
              </a:rPr>
              <a:t>Entrepreneurship has become a powerful vehicle for women's economic and social empowerment. By starting and growing their own businesses, women are able to overcome traditional barriers, build financial independence, and contribute to their communities in meaningful ways.</a:t>
            </a:r>
            <a:endParaRPr lang="en-US" sz="1750" dirty="0"/>
          </a:p>
        </p:txBody>
      </p:sp>
      <p:sp>
        <p:nvSpPr>
          <p:cNvPr id="5" name="Text 3"/>
          <p:cNvSpPr/>
          <p:nvPr/>
        </p:nvSpPr>
        <p:spPr>
          <a:xfrm>
            <a:off x="7599521"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EFEFE"/>
                </a:solidFill>
                <a:latin typeface="Instrument Sans Medium" pitchFamily="34" charset="0"/>
                <a:ea typeface="Instrument Sans Medium" pitchFamily="34" charset="-122"/>
                <a:cs typeface="Instrument Sans Medium" pitchFamily="34" charset="-120"/>
              </a:rPr>
              <a:t>Diverse Perspectives</a:t>
            </a:r>
            <a:endParaRPr lang="en-US" sz="2200" dirty="0"/>
          </a:p>
        </p:txBody>
      </p:sp>
      <p:sp>
        <p:nvSpPr>
          <p:cNvPr id="6" name="Text 4"/>
          <p:cNvSpPr/>
          <p:nvPr/>
        </p:nvSpPr>
        <p:spPr>
          <a:xfrm>
            <a:off x="7599521" y="4206835"/>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BFBFBF"/>
                </a:solidFill>
                <a:latin typeface="Open Sans" pitchFamily="34" charset="0"/>
                <a:ea typeface="Open Sans" pitchFamily="34" charset="-122"/>
                <a:cs typeface="Open Sans" pitchFamily="34" charset="-120"/>
              </a:rPr>
              <a:t>Women entrepreneurs bring unique skills, experiences and insights that enrich the business landscape. Their problem-solving approaches, risk-taking abilities, and empathetic leadership styles are driving innovation and creating value across industries.</a:t>
            </a:r>
            <a:endParaRPr lang="en-US" sz="1750" dirty="0"/>
          </a:p>
        </p:txBody>
      </p:sp>
      <p:pic>
        <p:nvPicPr>
          <p:cNvPr id="7" name="Picture 6">
            <a:extLst>
              <a:ext uri="{FF2B5EF4-FFF2-40B4-BE49-F238E27FC236}">
                <a16:creationId xmlns:a16="http://schemas.microsoft.com/office/drawing/2014/main" id="{2C213FF1-0DCB-A5BC-5338-864432F2E3D1}"/>
              </a:ext>
            </a:extLst>
          </p:cNvPr>
          <p:cNvPicPr>
            <a:picLocks noChangeAspect="1"/>
          </p:cNvPicPr>
          <p:nvPr/>
        </p:nvPicPr>
        <p:blipFill>
          <a:blip r:embed="rId3"/>
          <a:stretch>
            <a:fillRect/>
          </a:stretch>
        </p:blipFill>
        <p:spPr>
          <a:xfrm>
            <a:off x="12793348" y="7726838"/>
            <a:ext cx="1733792" cy="381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71180"/>
          </a:xfrm>
          <a:prstGeom prst="rect">
            <a:avLst/>
          </a:prstGeom>
        </p:spPr>
      </p:pic>
      <p:sp>
        <p:nvSpPr>
          <p:cNvPr id="3" name="Text 0"/>
          <p:cNvSpPr/>
          <p:nvPr/>
        </p:nvSpPr>
        <p:spPr>
          <a:xfrm>
            <a:off x="775930" y="3381970"/>
            <a:ext cx="9233892" cy="692706"/>
          </a:xfrm>
          <a:prstGeom prst="rect">
            <a:avLst/>
          </a:prstGeom>
          <a:noFill/>
          <a:ln/>
        </p:spPr>
        <p:txBody>
          <a:bodyPr wrap="none" lIns="0" tIns="0" rIns="0" bIns="0" rtlCol="0" anchor="t"/>
          <a:lstStyle/>
          <a:p>
            <a:pPr marL="0" indent="0">
              <a:lnSpc>
                <a:spcPts val="5450"/>
              </a:lnSpc>
              <a:buNone/>
            </a:pPr>
            <a:r>
              <a:rPr lang="en-US" sz="4350" dirty="0">
                <a:solidFill>
                  <a:srgbClr val="FEFEFE"/>
                </a:solidFill>
                <a:latin typeface="Instrument Sans Medium" pitchFamily="34" charset="0"/>
                <a:ea typeface="Instrument Sans Medium" pitchFamily="34" charset="-122"/>
                <a:cs typeface="Instrument Sans Medium" pitchFamily="34" charset="-120"/>
              </a:rPr>
              <a:t>Women and the Global Marketplace</a:t>
            </a:r>
            <a:endParaRPr lang="en-US" sz="4350" dirty="0"/>
          </a:p>
        </p:txBody>
      </p:sp>
      <p:sp>
        <p:nvSpPr>
          <p:cNvPr id="4" name="Shape 1"/>
          <p:cNvSpPr/>
          <p:nvPr/>
        </p:nvSpPr>
        <p:spPr>
          <a:xfrm>
            <a:off x="775930" y="4656534"/>
            <a:ext cx="498753" cy="498753"/>
          </a:xfrm>
          <a:prstGeom prst="roundRect">
            <a:avLst>
              <a:gd name="adj" fmla="val 6668"/>
            </a:avLst>
          </a:prstGeom>
          <a:solidFill>
            <a:srgbClr val="3E3E3E"/>
          </a:solidFill>
          <a:ln/>
        </p:spPr>
        <p:txBody>
          <a:bodyPr/>
          <a:lstStyle/>
          <a:p>
            <a:endParaRPr lang="en-US"/>
          </a:p>
        </p:txBody>
      </p:sp>
      <p:sp>
        <p:nvSpPr>
          <p:cNvPr id="5" name="Text 2"/>
          <p:cNvSpPr/>
          <p:nvPr/>
        </p:nvSpPr>
        <p:spPr>
          <a:xfrm>
            <a:off x="960596" y="4739640"/>
            <a:ext cx="129421" cy="332542"/>
          </a:xfrm>
          <a:prstGeom prst="rect">
            <a:avLst/>
          </a:prstGeom>
          <a:noFill/>
          <a:ln/>
        </p:spPr>
        <p:txBody>
          <a:bodyPr wrap="none" lIns="0" tIns="0" rIns="0" bIns="0" rtlCol="0" anchor="t"/>
          <a:lstStyle/>
          <a:p>
            <a:pPr marL="0" indent="0" algn="ctr">
              <a:lnSpc>
                <a:spcPts val="2600"/>
              </a:lnSpc>
              <a:buNone/>
            </a:pPr>
            <a:r>
              <a:rPr lang="en-US" sz="2600" dirty="0">
                <a:solidFill>
                  <a:srgbClr val="BFBFBF"/>
                </a:solidFill>
                <a:latin typeface="Instrument Sans Medium" pitchFamily="34" charset="0"/>
                <a:ea typeface="Instrument Sans Medium" pitchFamily="34" charset="-122"/>
                <a:cs typeface="Instrument Sans Medium" pitchFamily="34" charset="-120"/>
              </a:rPr>
              <a:t>1</a:t>
            </a:r>
            <a:endParaRPr lang="en-US" sz="2600" dirty="0"/>
          </a:p>
        </p:txBody>
      </p:sp>
      <p:sp>
        <p:nvSpPr>
          <p:cNvPr id="6" name="Text 3"/>
          <p:cNvSpPr/>
          <p:nvPr/>
        </p:nvSpPr>
        <p:spPr>
          <a:xfrm>
            <a:off x="1496378" y="4656534"/>
            <a:ext cx="2771180" cy="346472"/>
          </a:xfrm>
          <a:prstGeom prst="rect">
            <a:avLst/>
          </a:prstGeom>
          <a:noFill/>
          <a:ln/>
        </p:spPr>
        <p:txBody>
          <a:bodyPr wrap="none" lIns="0" tIns="0" rIns="0" bIns="0" rtlCol="0" anchor="t"/>
          <a:lstStyle/>
          <a:p>
            <a:pPr marL="0" indent="0">
              <a:lnSpc>
                <a:spcPts val="2700"/>
              </a:lnSpc>
              <a:buNone/>
            </a:pPr>
            <a:r>
              <a:rPr lang="en-US" sz="2150" dirty="0">
                <a:solidFill>
                  <a:srgbClr val="BFBFBF"/>
                </a:solidFill>
                <a:latin typeface="Instrument Sans Medium" pitchFamily="34" charset="0"/>
                <a:ea typeface="Instrument Sans Medium" pitchFamily="34" charset="-122"/>
                <a:cs typeface="Instrument Sans Medium" pitchFamily="34" charset="-120"/>
              </a:rPr>
              <a:t>Expanding Horizons</a:t>
            </a:r>
            <a:endParaRPr lang="en-US" sz="2150" dirty="0"/>
          </a:p>
        </p:txBody>
      </p:sp>
      <p:sp>
        <p:nvSpPr>
          <p:cNvPr id="7" name="Text 4"/>
          <p:cNvSpPr/>
          <p:nvPr/>
        </p:nvSpPr>
        <p:spPr>
          <a:xfrm>
            <a:off x="1496378" y="5135999"/>
            <a:ext cx="3491270" cy="2482810"/>
          </a:xfrm>
          <a:prstGeom prst="rect">
            <a:avLst/>
          </a:prstGeom>
          <a:noFill/>
          <a:ln/>
        </p:spPr>
        <p:txBody>
          <a:bodyPr wrap="square" lIns="0" tIns="0" rIns="0" bIns="0" rtlCol="0" anchor="t"/>
          <a:lstStyle/>
          <a:p>
            <a:pPr marL="0" indent="0">
              <a:lnSpc>
                <a:spcPts val="2750"/>
              </a:lnSpc>
              <a:buNone/>
            </a:pPr>
            <a:r>
              <a:rPr lang="en-US" sz="1700" dirty="0">
                <a:solidFill>
                  <a:srgbClr val="BFBFBF"/>
                </a:solidFill>
                <a:latin typeface="Open Sans" pitchFamily="34" charset="0"/>
                <a:ea typeface="Open Sans" pitchFamily="34" charset="-122"/>
                <a:cs typeface="Open Sans" pitchFamily="34" charset="-120"/>
              </a:rPr>
              <a:t>Globalization has opened up new avenues for women entrepreneurs to access international markets, forge global partnerships, and scale their businesses beyond local boundaries.</a:t>
            </a:r>
            <a:endParaRPr lang="en-US" sz="1700" dirty="0"/>
          </a:p>
        </p:txBody>
      </p:sp>
      <p:sp>
        <p:nvSpPr>
          <p:cNvPr id="8" name="Shape 5"/>
          <p:cNvSpPr/>
          <p:nvPr/>
        </p:nvSpPr>
        <p:spPr>
          <a:xfrm>
            <a:off x="5209342" y="4656534"/>
            <a:ext cx="498753" cy="498753"/>
          </a:xfrm>
          <a:prstGeom prst="roundRect">
            <a:avLst>
              <a:gd name="adj" fmla="val 6668"/>
            </a:avLst>
          </a:prstGeom>
          <a:solidFill>
            <a:srgbClr val="3E3E3E"/>
          </a:solidFill>
          <a:ln/>
        </p:spPr>
        <p:txBody>
          <a:bodyPr/>
          <a:lstStyle/>
          <a:p>
            <a:endParaRPr lang="en-US"/>
          </a:p>
        </p:txBody>
      </p:sp>
      <p:sp>
        <p:nvSpPr>
          <p:cNvPr id="9" name="Text 6"/>
          <p:cNvSpPr/>
          <p:nvPr/>
        </p:nvSpPr>
        <p:spPr>
          <a:xfrm>
            <a:off x="5367099" y="4739640"/>
            <a:ext cx="183237" cy="332542"/>
          </a:xfrm>
          <a:prstGeom prst="rect">
            <a:avLst/>
          </a:prstGeom>
          <a:noFill/>
          <a:ln/>
        </p:spPr>
        <p:txBody>
          <a:bodyPr wrap="none" lIns="0" tIns="0" rIns="0" bIns="0" rtlCol="0" anchor="t"/>
          <a:lstStyle/>
          <a:p>
            <a:pPr marL="0" indent="0" algn="ctr">
              <a:lnSpc>
                <a:spcPts val="2600"/>
              </a:lnSpc>
              <a:buNone/>
            </a:pPr>
            <a:r>
              <a:rPr lang="en-US" sz="2600" dirty="0">
                <a:solidFill>
                  <a:srgbClr val="BFBFBF"/>
                </a:solidFill>
                <a:latin typeface="Instrument Sans Medium" pitchFamily="34" charset="0"/>
                <a:ea typeface="Instrument Sans Medium" pitchFamily="34" charset="-122"/>
                <a:cs typeface="Instrument Sans Medium" pitchFamily="34" charset="-120"/>
              </a:rPr>
              <a:t>2</a:t>
            </a:r>
            <a:endParaRPr lang="en-US" sz="2600" dirty="0"/>
          </a:p>
        </p:txBody>
      </p:sp>
      <p:sp>
        <p:nvSpPr>
          <p:cNvPr id="10" name="Text 7"/>
          <p:cNvSpPr/>
          <p:nvPr/>
        </p:nvSpPr>
        <p:spPr>
          <a:xfrm>
            <a:off x="5929789" y="4656534"/>
            <a:ext cx="2997041" cy="346472"/>
          </a:xfrm>
          <a:prstGeom prst="rect">
            <a:avLst/>
          </a:prstGeom>
          <a:noFill/>
          <a:ln/>
        </p:spPr>
        <p:txBody>
          <a:bodyPr wrap="none" lIns="0" tIns="0" rIns="0" bIns="0" rtlCol="0" anchor="t"/>
          <a:lstStyle/>
          <a:p>
            <a:pPr marL="0" indent="0">
              <a:lnSpc>
                <a:spcPts val="2700"/>
              </a:lnSpc>
              <a:buNone/>
            </a:pPr>
            <a:r>
              <a:rPr lang="en-US" sz="2150" dirty="0">
                <a:solidFill>
                  <a:srgbClr val="BFBFBF"/>
                </a:solidFill>
                <a:latin typeface="Instrument Sans Medium" pitchFamily="34" charset="0"/>
                <a:ea typeface="Instrument Sans Medium" pitchFamily="34" charset="-122"/>
                <a:cs typeface="Instrument Sans Medium" pitchFamily="34" charset="-120"/>
              </a:rPr>
              <a:t>Leveraging Technology</a:t>
            </a:r>
            <a:endParaRPr lang="en-US" sz="2150" dirty="0"/>
          </a:p>
        </p:txBody>
      </p:sp>
      <p:sp>
        <p:nvSpPr>
          <p:cNvPr id="11" name="Text 8"/>
          <p:cNvSpPr/>
          <p:nvPr/>
        </p:nvSpPr>
        <p:spPr>
          <a:xfrm>
            <a:off x="5929789" y="5135999"/>
            <a:ext cx="3491270" cy="2128123"/>
          </a:xfrm>
          <a:prstGeom prst="rect">
            <a:avLst/>
          </a:prstGeom>
          <a:noFill/>
          <a:ln/>
        </p:spPr>
        <p:txBody>
          <a:bodyPr wrap="square" lIns="0" tIns="0" rIns="0" bIns="0" rtlCol="0" anchor="t"/>
          <a:lstStyle/>
          <a:p>
            <a:pPr marL="0" indent="0">
              <a:lnSpc>
                <a:spcPts val="2750"/>
              </a:lnSpc>
              <a:buNone/>
            </a:pPr>
            <a:r>
              <a:rPr lang="en-US" sz="1700" dirty="0">
                <a:solidFill>
                  <a:srgbClr val="BFBFBF"/>
                </a:solidFill>
                <a:latin typeface="Open Sans" pitchFamily="34" charset="0"/>
                <a:ea typeface="Open Sans" pitchFamily="34" charset="-122"/>
                <a:cs typeface="Open Sans" pitchFamily="34" charset="-120"/>
              </a:rPr>
              <a:t>Digital tools and platforms have empowered women to overcome geographical limitations, engage with customers worldwide, and participate in the global value chain.</a:t>
            </a:r>
            <a:endParaRPr lang="en-US" sz="1700" dirty="0"/>
          </a:p>
        </p:txBody>
      </p:sp>
      <p:sp>
        <p:nvSpPr>
          <p:cNvPr id="12" name="Shape 9"/>
          <p:cNvSpPr/>
          <p:nvPr/>
        </p:nvSpPr>
        <p:spPr>
          <a:xfrm>
            <a:off x="9642753" y="4656534"/>
            <a:ext cx="498753" cy="498753"/>
          </a:xfrm>
          <a:prstGeom prst="roundRect">
            <a:avLst>
              <a:gd name="adj" fmla="val 6668"/>
            </a:avLst>
          </a:prstGeom>
          <a:solidFill>
            <a:srgbClr val="3E3E3E"/>
          </a:solidFill>
          <a:ln/>
        </p:spPr>
        <p:txBody>
          <a:bodyPr/>
          <a:lstStyle/>
          <a:p>
            <a:endParaRPr lang="en-US"/>
          </a:p>
        </p:txBody>
      </p:sp>
      <p:sp>
        <p:nvSpPr>
          <p:cNvPr id="13" name="Text 10"/>
          <p:cNvSpPr/>
          <p:nvPr/>
        </p:nvSpPr>
        <p:spPr>
          <a:xfrm>
            <a:off x="9796224" y="4739640"/>
            <a:ext cx="191810" cy="332542"/>
          </a:xfrm>
          <a:prstGeom prst="rect">
            <a:avLst/>
          </a:prstGeom>
          <a:noFill/>
          <a:ln/>
        </p:spPr>
        <p:txBody>
          <a:bodyPr wrap="none" lIns="0" tIns="0" rIns="0" bIns="0" rtlCol="0" anchor="t"/>
          <a:lstStyle/>
          <a:p>
            <a:pPr marL="0" indent="0" algn="ctr">
              <a:lnSpc>
                <a:spcPts val="2600"/>
              </a:lnSpc>
              <a:buNone/>
            </a:pPr>
            <a:r>
              <a:rPr lang="en-US" sz="2600" dirty="0">
                <a:solidFill>
                  <a:srgbClr val="BFBFBF"/>
                </a:solidFill>
                <a:latin typeface="Instrument Sans Medium" pitchFamily="34" charset="0"/>
                <a:ea typeface="Instrument Sans Medium" pitchFamily="34" charset="-122"/>
                <a:cs typeface="Instrument Sans Medium" pitchFamily="34" charset="-120"/>
              </a:rPr>
              <a:t>3</a:t>
            </a:r>
            <a:endParaRPr lang="en-US" sz="2600" dirty="0"/>
          </a:p>
        </p:txBody>
      </p:sp>
      <p:sp>
        <p:nvSpPr>
          <p:cNvPr id="14" name="Text 11"/>
          <p:cNvSpPr/>
          <p:nvPr/>
        </p:nvSpPr>
        <p:spPr>
          <a:xfrm>
            <a:off x="10363200" y="4656534"/>
            <a:ext cx="2771180" cy="346472"/>
          </a:xfrm>
          <a:prstGeom prst="rect">
            <a:avLst/>
          </a:prstGeom>
          <a:noFill/>
          <a:ln/>
        </p:spPr>
        <p:txBody>
          <a:bodyPr wrap="none" lIns="0" tIns="0" rIns="0" bIns="0" rtlCol="0" anchor="t"/>
          <a:lstStyle/>
          <a:p>
            <a:pPr marL="0" indent="0">
              <a:lnSpc>
                <a:spcPts val="2700"/>
              </a:lnSpc>
              <a:buNone/>
            </a:pPr>
            <a:r>
              <a:rPr lang="en-US" sz="2150" dirty="0">
                <a:solidFill>
                  <a:srgbClr val="BFBFBF"/>
                </a:solidFill>
                <a:latin typeface="Instrument Sans Medium" pitchFamily="34" charset="0"/>
                <a:ea typeface="Instrument Sans Medium" pitchFamily="34" charset="-122"/>
                <a:cs typeface="Instrument Sans Medium" pitchFamily="34" charset="-120"/>
              </a:rPr>
              <a:t>Building Connections</a:t>
            </a:r>
            <a:endParaRPr lang="en-US" sz="2150" dirty="0"/>
          </a:p>
        </p:txBody>
      </p:sp>
      <p:sp>
        <p:nvSpPr>
          <p:cNvPr id="15" name="Text 12"/>
          <p:cNvSpPr/>
          <p:nvPr/>
        </p:nvSpPr>
        <p:spPr>
          <a:xfrm>
            <a:off x="10363200" y="5135999"/>
            <a:ext cx="3491270" cy="2128123"/>
          </a:xfrm>
          <a:prstGeom prst="rect">
            <a:avLst/>
          </a:prstGeom>
          <a:noFill/>
          <a:ln/>
        </p:spPr>
        <p:txBody>
          <a:bodyPr wrap="square" lIns="0" tIns="0" rIns="0" bIns="0" rtlCol="0" anchor="t"/>
          <a:lstStyle/>
          <a:p>
            <a:pPr marL="0" indent="0">
              <a:lnSpc>
                <a:spcPts val="2750"/>
              </a:lnSpc>
              <a:buNone/>
            </a:pPr>
            <a:r>
              <a:rPr lang="en-US" sz="1700" dirty="0">
                <a:solidFill>
                  <a:srgbClr val="BFBFBF"/>
                </a:solidFill>
                <a:latin typeface="Open Sans" pitchFamily="34" charset="0"/>
                <a:ea typeface="Open Sans" pitchFamily="34" charset="-122"/>
                <a:cs typeface="Open Sans" pitchFamily="34" charset="-120"/>
              </a:rPr>
              <a:t>Women-focused entrepreneurial networks, mentorship programs, and multilateral initiatives are fostering cross-border collaboration and knowledge sharing among female founders.</a:t>
            </a:r>
            <a:endParaRPr lang="en-US" sz="1700" dirty="0"/>
          </a:p>
        </p:txBody>
      </p:sp>
      <p:pic>
        <p:nvPicPr>
          <p:cNvPr id="16" name="Picture 15">
            <a:extLst>
              <a:ext uri="{FF2B5EF4-FFF2-40B4-BE49-F238E27FC236}">
                <a16:creationId xmlns:a16="http://schemas.microsoft.com/office/drawing/2014/main" id="{365FF638-3FA6-BE3D-BD4E-6260B945DBC0}"/>
              </a:ext>
            </a:extLst>
          </p:cNvPr>
          <p:cNvPicPr>
            <a:picLocks noChangeAspect="1"/>
          </p:cNvPicPr>
          <p:nvPr/>
        </p:nvPicPr>
        <p:blipFill>
          <a:blip r:embed="rId4"/>
          <a:stretch>
            <a:fillRect/>
          </a:stretch>
        </p:blipFill>
        <p:spPr>
          <a:xfrm>
            <a:off x="12793348" y="7726838"/>
            <a:ext cx="1733792" cy="3810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sp>
        <p:nvSpPr>
          <p:cNvPr id="3" name="Text 0"/>
          <p:cNvSpPr/>
          <p:nvPr/>
        </p:nvSpPr>
        <p:spPr>
          <a:xfrm>
            <a:off x="689491" y="541734"/>
            <a:ext cx="7765018" cy="1231344"/>
          </a:xfrm>
          <a:prstGeom prst="rect">
            <a:avLst/>
          </a:prstGeom>
          <a:noFill/>
          <a:ln/>
        </p:spPr>
        <p:txBody>
          <a:bodyPr wrap="square" lIns="0" tIns="0" rIns="0" bIns="0" rtlCol="0" anchor="t"/>
          <a:lstStyle/>
          <a:p>
            <a:pPr marL="0" indent="0">
              <a:lnSpc>
                <a:spcPts val="4800"/>
              </a:lnSpc>
              <a:buNone/>
            </a:pPr>
            <a:r>
              <a:rPr lang="en-US" sz="3850" dirty="0">
                <a:solidFill>
                  <a:srgbClr val="FEFEFE"/>
                </a:solidFill>
                <a:latin typeface="Instrument Sans Medium" pitchFamily="34" charset="0"/>
                <a:ea typeface="Instrument Sans Medium" pitchFamily="34" charset="-122"/>
                <a:cs typeface="Instrument Sans Medium" pitchFamily="34" charset="-120"/>
              </a:rPr>
              <a:t>Challenges Facing Women Entrepreneurs</a:t>
            </a:r>
            <a:endParaRPr lang="en-US" sz="3850" dirty="0"/>
          </a:p>
        </p:txBody>
      </p:sp>
      <p:sp>
        <p:nvSpPr>
          <p:cNvPr id="4" name="Shape 1"/>
          <p:cNvSpPr/>
          <p:nvPr/>
        </p:nvSpPr>
        <p:spPr>
          <a:xfrm>
            <a:off x="689491" y="2068592"/>
            <a:ext cx="3784044" cy="2711529"/>
          </a:xfrm>
          <a:prstGeom prst="roundRect">
            <a:avLst>
              <a:gd name="adj" fmla="val 1090"/>
            </a:avLst>
          </a:prstGeom>
          <a:solidFill>
            <a:srgbClr val="3E3E3E"/>
          </a:solidFill>
          <a:ln/>
        </p:spPr>
        <p:txBody>
          <a:bodyPr/>
          <a:lstStyle/>
          <a:p>
            <a:endParaRPr lang="en-US"/>
          </a:p>
        </p:txBody>
      </p:sp>
      <p:sp>
        <p:nvSpPr>
          <p:cNvPr id="5" name="Text 2"/>
          <p:cNvSpPr/>
          <p:nvPr/>
        </p:nvSpPr>
        <p:spPr>
          <a:xfrm>
            <a:off x="886420" y="2265521"/>
            <a:ext cx="2462808" cy="307896"/>
          </a:xfrm>
          <a:prstGeom prst="rect">
            <a:avLst/>
          </a:prstGeom>
          <a:noFill/>
          <a:ln/>
        </p:spPr>
        <p:txBody>
          <a:bodyPr wrap="none" lIns="0" tIns="0" rIns="0" bIns="0" rtlCol="0" anchor="t"/>
          <a:lstStyle/>
          <a:p>
            <a:pPr marL="0" indent="0">
              <a:lnSpc>
                <a:spcPts val="2400"/>
              </a:lnSpc>
              <a:buNone/>
            </a:pPr>
            <a:r>
              <a:rPr lang="en-US" sz="1900" dirty="0">
                <a:solidFill>
                  <a:srgbClr val="BFBFBF"/>
                </a:solidFill>
                <a:latin typeface="Instrument Sans Medium" pitchFamily="34" charset="0"/>
                <a:ea typeface="Instrument Sans Medium" pitchFamily="34" charset="-122"/>
                <a:cs typeface="Instrument Sans Medium" pitchFamily="34" charset="-120"/>
              </a:rPr>
              <a:t>Access to Capital</a:t>
            </a:r>
            <a:endParaRPr lang="en-US" sz="1900" dirty="0"/>
          </a:p>
        </p:txBody>
      </p:sp>
      <p:sp>
        <p:nvSpPr>
          <p:cNvPr id="6" name="Text 3"/>
          <p:cNvSpPr/>
          <p:nvPr/>
        </p:nvSpPr>
        <p:spPr>
          <a:xfrm>
            <a:off x="886420" y="2691527"/>
            <a:ext cx="3390186" cy="1891665"/>
          </a:xfrm>
          <a:prstGeom prst="rect">
            <a:avLst/>
          </a:prstGeom>
          <a:noFill/>
          <a:ln/>
        </p:spPr>
        <p:txBody>
          <a:bodyPr wrap="square" lIns="0" tIns="0" rIns="0" bIns="0" rtlCol="0" anchor="t"/>
          <a:lstStyle/>
          <a:p>
            <a:pPr marL="0" indent="0">
              <a:lnSpc>
                <a:spcPts val="2450"/>
              </a:lnSpc>
              <a:buNone/>
            </a:pPr>
            <a:r>
              <a:rPr lang="en-US" sz="1550" dirty="0">
                <a:solidFill>
                  <a:srgbClr val="BFBFBF"/>
                </a:solidFill>
                <a:latin typeface="Open Sans" pitchFamily="34" charset="0"/>
                <a:ea typeface="Open Sans" pitchFamily="34" charset="-122"/>
                <a:cs typeface="Open Sans" pitchFamily="34" charset="-120"/>
              </a:rPr>
              <a:t>Women entrepreneurs often face greater difficulties in securing funding from traditional sources, such as banks and venture capitalists, due to gender biases and lack of collateral.</a:t>
            </a:r>
            <a:endParaRPr lang="en-US" sz="1550" dirty="0"/>
          </a:p>
        </p:txBody>
      </p:sp>
      <p:sp>
        <p:nvSpPr>
          <p:cNvPr id="7" name="Shape 4"/>
          <p:cNvSpPr/>
          <p:nvPr/>
        </p:nvSpPr>
        <p:spPr>
          <a:xfrm>
            <a:off x="4670465" y="2068592"/>
            <a:ext cx="3784044" cy="2711529"/>
          </a:xfrm>
          <a:prstGeom prst="roundRect">
            <a:avLst>
              <a:gd name="adj" fmla="val 1090"/>
            </a:avLst>
          </a:prstGeom>
          <a:solidFill>
            <a:srgbClr val="3E3E3E"/>
          </a:solidFill>
          <a:ln/>
        </p:spPr>
        <p:txBody>
          <a:bodyPr/>
          <a:lstStyle/>
          <a:p>
            <a:endParaRPr lang="en-US"/>
          </a:p>
        </p:txBody>
      </p:sp>
      <p:sp>
        <p:nvSpPr>
          <p:cNvPr id="8" name="Text 5"/>
          <p:cNvSpPr/>
          <p:nvPr/>
        </p:nvSpPr>
        <p:spPr>
          <a:xfrm>
            <a:off x="4867394" y="2265521"/>
            <a:ext cx="2462808" cy="307896"/>
          </a:xfrm>
          <a:prstGeom prst="rect">
            <a:avLst/>
          </a:prstGeom>
          <a:noFill/>
          <a:ln/>
        </p:spPr>
        <p:txBody>
          <a:bodyPr wrap="none" lIns="0" tIns="0" rIns="0" bIns="0" rtlCol="0" anchor="t"/>
          <a:lstStyle/>
          <a:p>
            <a:pPr marL="0" indent="0">
              <a:lnSpc>
                <a:spcPts val="2400"/>
              </a:lnSpc>
              <a:buNone/>
            </a:pPr>
            <a:r>
              <a:rPr lang="en-US" sz="1900" dirty="0">
                <a:solidFill>
                  <a:srgbClr val="BFBFBF"/>
                </a:solidFill>
                <a:latin typeface="Instrument Sans Medium" pitchFamily="34" charset="0"/>
                <a:ea typeface="Instrument Sans Medium" pitchFamily="34" charset="-122"/>
                <a:cs typeface="Instrument Sans Medium" pitchFamily="34" charset="-120"/>
              </a:rPr>
              <a:t>Work-Life Balance</a:t>
            </a:r>
            <a:endParaRPr lang="en-US" sz="1900" dirty="0"/>
          </a:p>
        </p:txBody>
      </p:sp>
      <p:sp>
        <p:nvSpPr>
          <p:cNvPr id="9" name="Text 6"/>
          <p:cNvSpPr/>
          <p:nvPr/>
        </p:nvSpPr>
        <p:spPr>
          <a:xfrm>
            <a:off x="4867394" y="2691527"/>
            <a:ext cx="3390186" cy="1576388"/>
          </a:xfrm>
          <a:prstGeom prst="rect">
            <a:avLst/>
          </a:prstGeom>
          <a:noFill/>
          <a:ln/>
        </p:spPr>
        <p:txBody>
          <a:bodyPr wrap="square" lIns="0" tIns="0" rIns="0" bIns="0" rtlCol="0" anchor="t"/>
          <a:lstStyle/>
          <a:p>
            <a:pPr marL="0" indent="0">
              <a:lnSpc>
                <a:spcPts val="2450"/>
              </a:lnSpc>
              <a:buNone/>
            </a:pPr>
            <a:r>
              <a:rPr lang="en-US" sz="1550" dirty="0">
                <a:solidFill>
                  <a:srgbClr val="BFBFBF"/>
                </a:solidFill>
                <a:latin typeface="Open Sans" pitchFamily="34" charset="0"/>
                <a:ea typeface="Open Sans" pitchFamily="34" charset="-122"/>
                <a:cs typeface="Open Sans" pitchFamily="34" charset="-120"/>
              </a:rPr>
              <a:t>Managing the demands of running a business while also fulfilling caregiving responsibilities can be a significant challenge for many women entrepreneurs.</a:t>
            </a:r>
            <a:endParaRPr lang="en-US" sz="1550" dirty="0"/>
          </a:p>
        </p:txBody>
      </p:sp>
      <p:sp>
        <p:nvSpPr>
          <p:cNvPr id="10" name="Shape 7"/>
          <p:cNvSpPr/>
          <p:nvPr/>
        </p:nvSpPr>
        <p:spPr>
          <a:xfrm>
            <a:off x="689491" y="4977051"/>
            <a:ext cx="3784044" cy="2711529"/>
          </a:xfrm>
          <a:prstGeom prst="roundRect">
            <a:avLst>
              <a:gd name="adj" fmla="val 1090"/>
            </a:avLst>
          </a:prstGeom>
          <a:solidFill>
            <a:srgbClr val="3E3E3E"/>
          </a:solidFill>
          <a:ln/>
        </p:spPr>
        <p:txBody>
          <a:bodyPr/>
          <a:lstStyle/>
          <a:p>
            <a:endParaRPr lang="en-US"/>
          </a:p>
        </p:txBody>
      </p:sp>
      <p:sp>
        <p:nvSpPr>
          <p:cNvPr id="11" name="Text 8"/>
          <p:cNvSpPr/>
          <p:nvPr/>
        </p:nvSpPr>
        <p:spPr>
          <a:xfrm>
            <a:off x="886420" y="5173980"/>
            <a:ext cx="2462808" cy="307896"/>
          </a:xfrm>
          <a:prstGeom prst="rect">
            <a:avLst/>
          </a:prstGeom>
          <a:noFill/>
          <a:ln/>
        </p:spPr>
        <p:txBody>
          <a:bodyPr wrap="none" lIns="0" tIns="0" rIns="0" bIns="0" rtlCol="0" anchor="t"/>
          <a:lstStyle/>
          <a:p>
            <a:pPr marL="0" indent="0">
              <a:lnSpc>
                <a:spcPts val="2400"/>
              </a:lnSpc>
              <a:buNone/>
            </a:pPr>
            <a:r>
              <a:rPr lang="en-US" sz="1900" dirty="0">
                <a:solidFill>
                  <a:srgbClr val="BFBFBF"/>
                </a:solidFill>
                <a:latin typeface="Instrument Sans Medium" pitchFamily="34" charset="0"/>
                <a:ea typeface="Instrument Sans Medium" pitchFamily="34" charset="-122"/>
                <a:cs typeface="Instrument Sans Medium" pitchFamily="34" charset="-120"/>
              </a:rPr>
              <a:t>Networking Barriers</a:t>
            </a:r>
            <a:endParaRPr lang="en-US" sz="1900" dirty="0"/>
          </a:p>
        </p:txBody>
      </p:sp>
      <p:sp>
        <p:nvSpPr>
          <p:cNvPr id="12" name="Text 9"/>
          <p:cNvSpPr/>
          <p:nvPr/>
        </p:nvSpPr>
        <p:spPr>
          <a:xfrm>
            <a:off x="886420" y="5599986"/>
            <a:ext cx="3390186" cy="1891665"/>
          </a:xfrm>
          <a:prstGeom prst="rect">
            <a:avLst/>
          </a:prstGeom>
          <a:noFill/>
          <a:ln/>
        </p:spPr>
        <p:txBody>
          <a:bodyPr wrap="square" lIns="0" tIns="0" rIns="0" bIns="0" rtlCol="0" anchor="t"/>
          <a:lstStyle/>
          <a:p>
            <a:pPr marL="0" indent="0">
              <a:lnSpc>
                <a:spcPts val="2450"/>
              </a:lnSpc>
              <a:buNone/>
            </a:pPr>
            <a:r>
              <a:rPr lang="en-US" sz="1550" dirty="0">
                <a:solidFill>
                  <a:srgbClr val="BFBFBF"/>
                </a:solidFill>
                <a:latin typeface="Open Sans" pitchFamily="34" charset="0"/>
                <a:ea typeface="Open Sans" pitchFamily="34" charset="-122"/>
                <a:cs typeface="Open Sans" pitchFamily="34" charset="-120"/>
              </a:rPr>
              <a:t>Women may encounter subtle discrimination and exclusion from male-dominated professional networks, making it harder to build the connections and mentorship needed to succeed.</a:t>
            </a:r>
            <a:endParaRPr lang="en-US" sz="1550" dirty="0"/>
          </a:p>
        </p:txBody>
      </p:sp>
      <p:sp>
        <p:nvSpPr>
          <p:cNvPr id="13" name="Shape 10"/>
          <p:cNvSpPr/>
          <p:nvPr/>
        </p:nvSpPr>
        <p:spPr>
          <a:xfrm>
            <a:off x="4670465" y="4977051"/>
            <a:ext cx="3784044" cy="2711529"/>
          </a:xfrm>
          <a:prstGeom prst="roundRect">
            <a:avLst>
              <a:gd name="adj" fmla="val 1090"/>
            </a:avLst>
          </a:prstGeom>
          <a:solidFill>
            <a:srgbClr val="3E3E3E"/>
          </a:solidFill>
          <a:ln/>
        </p:spPr>
        <p:txBody>
          <a:bodyPr/>
          <a:lstStyle/>
          <a:p>
            <a:endParaRPr lang="en-US"/>
          </a:p>
        </p:txBody>
      </p:sp>
      <p:sp>
        <p:nvSpPr>
          <p:cNvPr id="14" name="Text 11"/>
          <p:cNvSpPr/>
          <p:nvPr/>
        </p:nvSpPr>
        <p:spPr>
          <a:xfrm>
            <a:off x="4867394" y="5173980"/>
            <a:ext cx="2462808" cy="307896"/>
          </a:xfrm>
          <a:prstGeom prst="rect">
            <a:avLst/>
          </a:prstGeom>
          <a:noFill/>
          <a:ln/>
        </p:spPr>
        <p:txBody>
          <a:bodyPr wrap="none" lIns="0" tIns="0" rIns="0" bIns="0" rtlCol="0" anchor="t"/>
          <a:lstStyle/>
          <a:p>
            <a:pPr marL="0" indent="0">
              <a:lnSpc>
                <a:spcPts val="2400"/>
              </a:lnSpc>
              <a:buNone/>
            </a:pPr>
            <a:r>
              <a:rPr lang="en-US" sz="1900" dirty="0">
                <a:solidFill>
                  <a:srgbClr val="BFBFBF"/>
                </a:solidFill>
                <a:latin typeface="Instrument Sans Medium" pitchFamily="34" charset="0"/>
                <a:ea typeface="Instrument Sans Medium" pitchFamily="34" charset="-122"/>
                <a:cs typeface="Instrument Sans Medium" pitchFamily="34" charset="-120"/>
              </a:rPr>
              <a:t>Societal Perceptions</a:t>
            </a:r>
            <a:endParaRPr lang="en-US" sz="1900" dirty="0"/>
          </a:p>
        </p:txBody>
      </p:sp>
      <p:sp>
        <p:nvSpPr>
          <p:cNvPr id="15" name="Text 12"/>
          <p:cNvSpPr/>
          <p:nvPr/>
        </p:nvSpPr>
        <p:spPr>
          <a:xfrm>
            <a:off x="4867394" y="5599986"/>
            <a:ext cx="3390186" cy="1576388"/>
          </a:xfrm>
          <a:prstGeom prst="rect">
            <a:avLst/>
          </a:prstGeom>
          <a:noFill/>
          <a:ln/>
        </p:spPr>
        <p:txBody>
          <a:bodyPr wrap="square" lIns="0" tIns="0" rIns="0" bIns="0" rtlCol="0" anchor="t"/>
          <a:lstStyle/>
          <a:p>
            <a:pPr marL="0" indent="0">
              <a:lnSpc>
                <a:spcPts val="2450"/>
              </a:lnSpc>
              <a:buNone/>
            </a:pPr>
            <a:r>
              <a:rPr lang="en-US" sz="1550" dirty="0">
                <a:solidFill>
                  <a:srgbClr val="BFBFBF"/>
                </a:solidFill>
                <a:latin typeface="Open Sans" pitchFamily="34" charset="0"/>
                <a:ea typeface="Open Sans" pitchFamily="34" charset="-122"/>
                <a:cs typeface="Open Sans" pitchFamily="34" charset="-120"/>
              </a:rPr>
              <a:t>Entrenched cultural norms and gender stereotypes can undermine the confidence and authority of women entrepreneurs, creating additional hurdles to overcome.</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56828" y="703778"/>
            <a:ext cx="7986474" cy="509349"/>
          </a:xfrm>
          <a:prstGeom prst="rect">
            <a:avLst/>
          </a:prstGeom>
          <a:noFill/>
          <a:ln/>
        </p:spPr>
        <p:txBody>
          <a:bodyPr wrap="none" lIns="0" tIns="0" rIns="0" bIns="0" rtlCol="0" anchor="t"/>
          <a:lstStyle/>
          <a:p>
            <a:pPr marL="0" indent="0">
              <a:lnSpc>
                <a:spcPts val="4000"/>
              </a:lnSpc>
              <a:buNone/>
            </a:pPr>
            <a:r>
              <a:rPr lang="en-US" sz="3200" dirty="0">
                <a:solidFill>
                  <a:srgbClr val="FEFEFE"/>
                </a:solidFill>
                <a:latin typeface="Instrument Sans Medium" pitchFamily="34" charset="0"/>
                <a:ea typeface="Instrument Sans Medium" pitchFamily="34" charset="-122"/>
                <a:cs typeface="Instrument Sans Medium" pitchFamily="34" charset="-120"/>
              </a:rPr>
              <a:t>Spotlight on Indian Women Entrepreneurs</a:t>
            </a:r>
            <a:endParaRPr lang="en-US" sz="3200" dirty="0"/>
          </a:p>
        </p:txBody>
      </p:sp>
      <p:sp>
        <p:nvSpPr>
          <p:cNvPr id="4" name="Text 1"/>
          <p:cNvSpPr/>
          <p:nvPr/>
        </p:nvSpPr>
        <p:spPr>
          <a:xfrm>
            <a:off x="6056828" y="1539002"/>
            <a:ext cx="8003143" cy="537924"/>
          </a:xfrm>
          <a:prstGeom prst="rect">
            <a:avLst/>
          </a:prstGeom>
          <a:noFill/>
          <a:ln/>
        </p:spPr>
        <p:txBody>
          <a:bodyPr wrap="none" lIns="0" tIns="0" rIns="0" bIns="0" rtlCol="0" anchor="t"/>
          <a:lstStyle/>
          <a:p>
            <a:pPr marL="0" indent="0" algn="ctr">
              <a:lnSpc>
                <a:spcPts val="4200"/>
              </a:lnSpc>
              <a:buNone/>
            </a:pPr>
            <a:r>
              <a:rPr lang="en-US" sz="4200" dirty="0">
                <a:solidFill>
                  <a:srgbClr val="BFBFBF"/>
                </a:solidFill>
                <a:latin typeface="Instrument Sans Medium" pitchFamily="34" charset="0"/>
                <a:ea typeface="Instrument Sans Medium" pitchFamily="34" charset="-122"/>
                <a:cs typeface="Instrument Sans Medium" pitchFamily="34" charset="-120"/>
              </a:rPr>
              <a:t>1M</a:t>
            </a:r>
            <a:endParaRPr lang="en-US" sz="4200" dirty="0"/>
          </a:p>
        </p:txBody>
      </p:sp>
      <p:sp>
        <p:nvSpPr>
          <p:cNvPr id="5" name="Text 2"/>
          <p:cNvSpPr/>
          <p:nvPr/>
        </p:nvSpPr>
        <p:spPr>
          <a:xfrm>
            <a:off x="9039582" y="2280523"/>
            <a:ext cx="2037636" cy="254556"/>
          </a:xfrm>
          <a:prstGeom prst="rect">
            <a:avLst/>
          </a:prstGeom>
          <a:noFill/>
          <a:ln/>
        </p:spPr>
        <p:txBody>
          <a:bodyPr wrap="none" lIns="0" tIns="0" rIns="0" bIns="0" rtlCol="0" anchor="t"/>
          <a:lstStyle/>
          <a:p>
            <a:pPr marL="0" indent="0" algn="ctr">
              <a:lnSpc>
                <a:spcPts val="2000"/>
              </a:lnSpc>
              <a:buNone/>
            </a:pPr>
            <a:r>
              <a:rPr lang="en-US" sz="1600" dirty="0">
                <a:solidFill>
                  <a:srgbClr val="BFBFBF"/>
                </a:solidFill>
                <a:latin typeface="Instrument Sans Medium" pitchFamily="34" charset="0"/>
                <a:ea typeface="Instrument Sans Medium" pitchFamily="34" charset="-122"/>
                <a:cs typeface="Instrument Sans Medium" pitchFamily="34" charset="-120"/>
              </a:rPr>
              <a:t>Women-led Startups</a:t>
            </a:r>
            <a:endParaRPr lang="en-US" sz="1600" dirty="0"/>
          </a:p>
        </p:txBody>
      </p:sp>
      <p:sp>
        <p:nvSpPr>
          <p:cNvPr id="6" name="Text 3"/>
          <p:cNvSpPr/>
          <p:nvPr/>
        </p:nvSpPr>
        <p:spPr>
          <a:xfrm>
            <a:off x="6056828" y="2632829"/>
            <a:ext cx="8003143" cy="521494"/>
          </a:xfrm>
          <a:prstGeom prst="rect">
            <a:avLst/>
          </a:prstGeom>
          <a:noFill/>
          <a:ln/>
        </p:spPr>
        <p:txBody>
          <a:bodyPr wrap="square" lIns="0" tIns="0" rIns="0" bIns="0" rtlCol="0" anchor="t"/>
          <a:lstStyle/>
          <a:p>
            <a:pPr marL="0" indent="0" algn="ctr">
              <a:lnSpc>
                <a:spcPts val="2050"/>
              </a:lnSpc>
              <a:buNone/>
            </a:pPr>
            <a:r>
              <a:rPr lang="en-US" sz="1250" dirty="0">
                <a:solidFill>
                  <a:srgbClr val="BFBFBF"/>
                </a:solidFill>
                <a:latin typeface="Open Sans" pitchFamily="34" charset="0"/>
                <a:ea typeface="Open Sans" pitchFamily="34" charset="-122"/>
                <a:cs typeface="Open Sans" pitchFamily="34" charset="-120"/>
              </a:rPr>
              <a:t>India has witnessed a surge in women-led startups, with over 1 million female entrepreneurs contributing to the country's thriving entrepreneurial ecosystem.</a:t>
            </a:r>
            <a:endParaRPr lang="en-US" sz="1250" dirty="0"/>
          </a:p>
        </p:txBody>
      </p:sp>
      <p:sp>
        <p:nvSpPr>
          <p:cNvPr id="7" name="Text 4"/>
          <p:cNvSpPr/>
          <p:nvPr/>
        </p:nvSpPr>
        <p:spPr>
          <a:xfrm>
            <a:off x="6056828" y="3724751"/>
            <a:ext cx="8003143" cy="537924"/>
          </a:xfrm>
          <a:prstGeom prst="rect">
            <a:avLst/>
          </a:prstGeom>
          <a:noFill/>
          <a:ln/>
        </p:spPr>
        <p:txBody>
          <a:bodyPr wrap="none" lIns="0" tIns="0" rIns="0" bIns="0" rtlCol="0" anchor="t"/>
          <a:lstStyle/>
          <a:p>
            <a:pPr marL="0" indent="0" algn="ctr">
              <a:lnSpc>
                <a:spcPts val="4200"/>
              </a:lnSpc>
              <a:buNone/>
            </a:pPr>
            <a:r>
              <a:rPr lang="en-US" sz="4200" dirty="0">
                <a:solidFill>
                  <a:srgbClr val="BFBFBF"/>
                </a:solidFill>
                <a:latin typeface="Instrument Sans Medium" pitchFamily="34" charset="0"/>
                <a:ea typeface="Instrument Sans Medium" pitchFamily="34" charset="-122"/>
                <a:cs typeface="Instrument Sans Medium" pitchFamily="34" charset="-120"/>
              </a:rPr>
              <a:t>20%</a:t>
            </a:r>
            <a:endParaRPr lang="en-US" sz="4200" dirty="0"/>
          </a:p>
        </p:txBody>
      </p:sp>
      <p:sp>
        <p:nvSpPr>
          <p:cNvPr id="8" name="Text 5"/>
          <p:cNvSpPr/>
          <p:nvPr/>
        </p:nvSpPr>
        <p:spPr>
          <a:xfrm>
            <a:off x="9027319" y="4466273"/>
            <a:ext cx="2062043" cy="254556"/>
          </a:xfrm>
          <a:prstGeom prst="rect">
            <a:avLst/>
          </a:prstGeom>
          <a:noFill/>
          <a:ln/>
        </p:spPr>
        <p:txBody>
          <a:bodyPr wrap="none" lIns="0" tIns="0" rIns="0" bIns="0" rtlCol="0" anchor="t"/>
          <a:lstStyle/>
          <a:p>
            <a:pPr marL="0" indent="0" algn="ctr">
              <a:lnSpc>
                <a:spcPts val="2000"/>
              </a:lnSpc>
              <a:buNone/>
            </a:pPr>
            <a:r>
              <a:rPr lang="en-US" sz="1600" dirty="0">
                <a:solidFill>
                  <a:srgbClr val="BFBFBF"/>
                </a:solidFill>
                <a:latin typeface="Instrument Sans Medium" pitchFamily="34" charset="0"/>
                <a:ea typeface="Instrument Sans Medium" pitchFamily="34" charset="-122"/>
                <a:cs typeface="Instrument Sans Medium" pitchFamily="34" charset="-120"/>
              </a:rPr>
              <a:t>Women in Leadership</a:t>
            </a:r>
            <a:endParaRPr lang="en-US" sz="1600" dirty="0"/>
          </a:p>
        </p:txBody>
      </p:sp>
      <p:sp>
        <p:nvSpPr>
          <p:cNvPr id="9" name="Text 6"/>
          <p:cNvSpPr/>
          <p:nvPr/>
        </p:nvSpPr>
        <p:spPr>
          <a:xfrm>
            <a:off x="6056828" y="4818578"/>
            <a:ext cx="8003143" cy="521494"/>
          </a:xfrm>
          <a:prstGeom prst="rect">
            <a:avLst/>
          </a:prstGeom>
          <a:noFill/>
          <a:ln/>
        </p:spPr>
        <p:txBody>
          <a:bodyPr wrap="square" lIns="0" tIns="0" rIns="0" bIns="0" rtlCol="0" anchor="t"/>
          <a:lstStyle/>
          <a:p>
            <a:pPr marL="0" indent="0" algn="ctr">
              <a:lnSpc>
                <a:spcPts val="2050"/>
              </a:lnSpc>
              <a:buNone/>
            </a:pPr>
            <a:r>
              <a:rPr lang="en-US" sz="1250" dirty="0">
                <a:solidFill>
                  <a:srgbClr val="BFBFBF"/>
                </a:solidFill>
                <a:latin typeface="Open Sans" pitchFamily="34" charset="0"/>
                <a:ea typeface="Open Sans" pitchFamily="34" charset="-122"/>
                <a:cs typeface="Open Sans" pitchFamily="34" charset="-120"/>
              </a:rPr>
              <a:t>Women now hold approximately 20% of leadership positions in Indian companies, a significant increase from previous decades.</a:t>
            </a:r>
            <a:endParaRPr lang="en-US" sz="1250" dirty="0"/>
          </a:p>
        </p:txBody>
      </p:sp>
      <p:sp>
        <p:nvSpPr>
          <p:cNvPr id="10" name="Text 7"/>
          <p:cNvSpPr/>
          <p:nvPr/>
        </p:nvSpPr>
        <p:spPr>
          <a:xfrm>
            <a:off x="6056828" y="5910501"/>
            <a:ext cx="8003143" cy="537924"/>
          </a:xfrm>
          <a:prstGeom prst="rect">
            <a:avLst/>
          </a:prstGeom>
          <a:noFill/>
          <a:ln/>
        </p:spPr>
        <p:txBody>
          <a:bodyPr wrap="none" lIns="0" tIns="0" rIns="0" bIns="0" rtlCol="0" anchor="t"/>
          <a:lstStyle/>
          <a:p>
            <a:pPr marL="0" indent="0" algn="ctr">
              <a:lnSpc>
                <a:spcPts val="4200"/>
              </a:lnSpc>
              <a:buNone/>
            </a:pPr>
            <a:r>
              <a:rPr lang="en-US" sz="4200" dirty="0">
                <a:solidFill>
                  <a:srgbClr val="BFBFBF"/>
                </a:solidFill>
                <a:latin typeface="Instrument Sans Medium" pitchFamily="34" charset="0"/>
                <a:ea typeface="Instrument Sans Medium" pitchFamily="34" charset="-122"/>
                <a:cs typeface="Instrument Sans Medium" pitchFamily="34" charset="-120"/>
              </a:rPr>
              <a:t>100</a:t>
            </a:r>
            <a:endParaRPr lang="en-US" sz="4200" dirty="0"/>
          </a:p>
        </p:txBody>
      </p:sp>
      <p:sp>
        <p:nvSpPr>
          <p:cNvPr id="11" name="Text 8"/>
          <p:cNvSpPr/>
          <p:nvPr/>
        </p:nvSpPr>
        <p:spPr>
          <a:xfrm>
            <a:off x="9039582" y="6652022"/>
            <a:ext cx="2037636" cy="254556"/>
          </a:xfrm>
          <a:prstGeom prst="rect">
            <a:avLst/>
          </a:prstGeom>
          <a:noFill/>
          <a:ln/>
        </p:spPr>
        <p:txBody>
          <a:bodyPr wrap="none" lIns="0" tIns="0" rIns="0" bIns="0" rtlCol="0" anchor="t"/>
          <a:lstStyle/>
          <a:p>
            <a:pPr marL="0" indent="0" algn="ctr">
              <a:lnSpc>
                <a:spcPts val="2000"/>
              </a:lnSpc>
              <a:buNone/>
            </a:pPr>
            <a:r>
              <a:rPr lang="en-US" sz="1600" dirty="0">
                <a:solidFill>
                  <a:srgbClr val="BFBFBF"/>
                </a:solidFill>
                <a:latin typeface="Instrument Sans Medium" pitchFamily="34" charset="0"/>
                <a:ea typeface="Instrument Sans Medium" pitchFamily="34" charset="-122"/>
                <a:cs typeface="Instrument Sans Medium" pitchFamily="34" charset="-120"/>
              </a:rPr>
              <a:t>Entrepreneurial Hubs</a:t>
            </a:r>
            <a:endParaRPr lang="en-US" sz="1600" dirty="0"/>
          </a:p>
        </p:txBody>
      </p:sp>
      <p:sp>
        <p:nvSpPr>
          <p:cNvPr id="12" name="Text 9"/>
          <p:cNvSpPr/>
          <p:nvPr/>
        </p:nvSpPr>
        <p:spPr>
          <a:xfrm>
            <a:off x="6056828" y="7004328"/>
            <a:ext cx="8003143" cy="521494"/>
          </a:xfrm>
          <a:prstGeom prst="rect">
            <a:avLst/>
          </a:prstGeom>
          <a:noFill/>
          <a:ln/>
        </p:spPr>
        <p:txBody>
          <a:bodyPr wrap="square" lIns="0" tIns="0" rIns="0" bIns="0" rtlCol="0" anchor="t"/>
          <a:lstStyle/>
          <a:p>
            <a:pPr marL="0" indent="0" algn="ctr">
              <a:lnSpc>
                <a:spcPts val="2050"/>
              </a:lnSpc>
              <a:buNone/>
            </a:pPr>
            <a:r>
              <a:rPr lang="en-US" sz="1250" dirty="0">
                <a:solidFill>
                  <a:srgbClr val="BFBFBF"/>
                </a:solidFill>
                <a:latin typeface="Open Sans" pitchFamily="34" charset="0"/>
                <a:ea typeface="Open Sans" pitchFamily="34" charset="-122"/>
                <a:cs typeface="Open Sans" pitchFamily="34" charset="-120"/>
              </a:rPr>
              <a:t>India boasts over 100 incubators, accelerators, and other institutions dedicated to supporting and nurturing women entrepreneurs.</a:t>
            </a:r>
            <a:endParaRPr lang="en-US" sz="1250" dirty="0"/>
          </a:p>
        </p:txBody>
      </p:sp>
      <p:pic>
        <p:nvPicPr>
          <p:cNvPr id="13" name="Picture 12">
            <a:extLst>
              <a:ext uri="{FF2B5EF4-FFF2-40B4-BE49-F238E27FC236}">
                <a16:creationId xmlns:a16="http://schemas.microsoft.com/office/drawing/2014/main" id="{40B83F7C-1355-0286-DCC5-E3C2B693DEFA}"/>
              </a:ext>
            </a:extLst>
          </p:cNvPr>
          <p:cNvPicPr>
            <a:picLocks noChangeAspect="1"/>
          </p:cNvPicPr>
          <p:nvPr/>
        </p:nvPicPr>
        <p:blipFill>
          <a:blip r:embed="rId4"/>
          <a:stretch>
            <a:fillRect/>
          </a:stretch>
        </p:blipFill>
        <p:spPr>
          <a:xfrm>
            <a:off x="12793348" y="7726838"/>
            <a:ext cx="1733792" cy="381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507</Words>
  <Application>Microsoft Office PowerPoint</Application>
  <PresentationFormat>Custom</PresentationFormat>
  <Paragraphs>53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Instrument Sans Medium</vt:lpstr>
      <vt:lpstr>Arial Black</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2024-11-16T09:23:46Z</dcterms:created>
  <dcterms:modified xsi:type="dcterms:W3CDTF">2024-11-29T08:09:41Z</dcterms:modified>
</cp:coreProperties>
</file>