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62" r:id="rId2"/>
    <p:sldId id="256" r:id="rId3"/>
    <p:sldId id="257" r:id="rId4"/>
    <p:sldId id="258" r:id="rId5"/>
    <p:sldId id="259" r:id="rId6"/>
    <p:sldId id="260" r:id="rId7"/>
    <p:sldId id="261" r:id="rId8"/>
  </p:sldIdLst>
  <p:sldSz cx="14630400" cy="8229600"/>
  <p:notesSz cx="8229600" cy="14630400"/>
  <p:embeddedFontLst>
    <p:embeddedFont>
      <p:font typeface="Aharoni" panose="02010803020104030203" pitchFamily="2" charset="-79"/>
      <p:bold r:id="rId10"/>
    </p:embeddedFont>
    <p:embeddedFont>
      <p:font typeface="Arial Black" panose="020B0A04020102020204" pitchFamily="34" charset="0"/>
      <p:bold r:id="rId11"/>
    </p:embeddedFont>
    <p:embeddedFont>
      <p:font typeface="Barlow" panose="00000500000000000000" pitchFamily="2" charset="0"/>
      <p:regular r:id="rId12"/>
    </p:embeddedFont>
    <p:embeddedFont>
      <p:font typeface="Barlow Medium" panose="00000600000000000000"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61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2" y="3699269"/>
            <a:ext cx="7315200"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Entrepreneurship Development</a:t>
            </a:r>
          </a:p>
          <a:p>
            <a:r>
              <a:rPr lang="en-US" sz="2200" b="1" dirty="0">
                <a:solidFill>
                  <a:srgbClr val="FF0000"/>
                </a:solidFill>
                <a:latin typeface="Arial Black" pitchFamily="34" charset="0"/>
                <a:cs typeface="Aharoni" pitchFamily="2" charset="-79"/>
              </a:rPr>
              <a:t>Course Code : 22HRM4EC4</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657599" y="4742481"/>
            <a:ext cx="7315200" cy="954107"/>
          </a:xfrm>
          <a:prstGeom prst="rect">
            <a:avLst/>
          </a:prstGeom>
        </p:spPr>
        <p:txBody>
          <a:bodyPr>
            <a:spAutoFit/>
          </a:bodyPr>
          <a:lstStyle/>
          <a:p>
            <a:pPr algn="ctr"/>
            <a:r>
              <a:rPr lang="en-US" sz="2800" b="1" dirty="0">
                <a:solidFill>
                  <a:srgbClr val="7030A0"/>
                </a:solidFill>
                <a:latin typeface="Arial Black" pitchFamily="34" charset="0"/>
              </a:rPr>
              <a:t> Unit-VI </a:t>
            </a:r>
          </a:p>
          <a:p>
            <a:pPr algn="ctr"/>
            <a:r>
              <a:rPr lang="en-US" sz="2800" b="1" dirty="0">
                <a:solidFill>
                  <a:srgbClr val="7030A0"/>
                </a:solidFill>
                <a:latin typeface="Arial Black" pitchFamily="34" charset="0"/>
              </a:rPr>
              <a:t>Project Report</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2204085"/>
            <a:ext cx="5486400" cy="685800"/>
          </a:xfrm>
          <a:prstGeom prst="rect">
            <a:avLst/>
          </a:prstGeom>
          <a:noFill/>
          <a:ln/>
        </p:spPr>
        <p:txBody>
          <a:bodyPr wrap="none" lIns="0" tIns="0" rIns="0" bIns="0" rtlCol="0" anchor="t"/>
          <a:lstStyle/>
          <a:p>
            <a:pPr marL="0" indent="0">
              <a:lnSpc>
                <a:spcPts val="5400"/>
              </a:lnSpc>
              <a:buNone/>
            </a:pPr>
            <a:r>
              <a:rPr lang="en-US" sz="4300" dirty="0">
                <a:solidFill>
                  <a:srgbClr val="FFFFFF"/>
                </a:solidFill>
                <a:latin typeface="Barlow Medium" pitchFamily="34" charset="0"/>
                <a:ea typeface="Barlow Medium" pitchFamily="34" charset="-122"/>
                <a:cs typeface="Barlow Medium" pitchFamily="34" charset="-120"/>
              </a:rPr>
              <a:t>Project Report</a:t>
            </a:r>
            <a:endParaRPr lang="en-US" sz="4300" dirty="0"/>
          </a:p>
        </p:txBody>
      </p:sp>
      <p:sp>
        <p:nvSpPr>
          <p:cNvPr id="4" name="Text 1"/>
          <p:cNvSpPr/>
          <p:nvPr/>
        </p:nvSpPr>
        <p:spPr>
          <a:xfrm>
            <a:off x="6350437" y="3260169"/>
            <a:ext cx="7415927" cy="2765346"/>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In this presentation, we'll explore the essential stages of a successful project, from idea selection to final project reporting. We'll delve into the key aspects that contribute to effective project management, equipping you with the knowledge and tools to bring your initiatives to life. By the end, you'll have a comprehensive understanding of the project lifecycle and be ready to apply these principles to your own endeavors.</a:t>
            </a:r>
            <a:endParaRPr lang="en-US" sz="1900" dirty="0"/>
          </a:p>
        </p:txBody>
      </p:sp>
      <p:pic>
        <p:nvPicPr>
          <p:cNvPr id="6" name="Picture 5">
            <a:extLst>
              <a:ext uri="{FF2B5EF4-FFF2-40B4-BE49-F238E27FC236}">
                <a16:creationId xmlns:a16="http://schemas.microsoft.com/office/drawing/2014/main" id="{E064A4F2-3017-BB38-997A-0E6D323F10CE}"/>
              </a:ext>
            </a:extLst>
          </p:cNvPr>
          <p:cNvPicPr>
            <a:picLocks noChangeAspect="1"/>
          </p:cNvPicPr>
          <p:nvPr/>
        </p:nvPicPr>
        <p:blipFill>
          <a:blip r:embed="rId4"/>
          <a:stretch>
            <a:fillRect/>
          </a:stretch>
        </p:blipFill>
        <p:spPr>
          <a:xfrm>
            <a:off x="12147692" y="7734853"/>
            <a:ext cx="2400635" cy="4096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872258"/>
            <a:ext cx="5486400" cy="685800"/>
          </a:xfrm>
          <a:prstGeom prst="rect">
            <a:avLst/>
          </a:prstGeom>
          <a:noFill/>
          <a:ln/>
        </p:spPr>
        <p:txBody>
          <a:bodyPr wrap="none" lIns="0" tIns="0" rIns="0" bIns="0" rtlCol="0" anchor="t"/>
          <a:lstStyle/>
          <a:p>
            <a:pPr marL="0" indent="0">
              <a:lnSpc>
                <a:spcPts val="5400"/>
              </a:lnSpc>
              <a:buNone/>
            </a:pPr>
            <a:r>
              <a:rPr lang="en-US" sz="4300" dirty="0">
                <a:solidFill>
                  <a:srgbClr val="FFFFFF"/>
                </a:solidFill>
                <a:latin typeface="Barlow Medium" pitchFamily="34" charset="0"/>
                <a:ea typeface="Barlow Medium" pitchFamily="34" charset="-122"/>
                <a:cs typeface="Barlow Medium" pitchFamily="34" charset="-120"/>
              </a:rPr>
              <a:t>IDEA SELECTION</a:t>
            </a:r>
            <a:endParaRPr lang="en-US" sz="4300" dirty="0"/>
          </a:p>
        </p:txBody>
      </p:sp>
      <p:sp>
        <p:nvSpPr>
          <p:cNvPr id="3" name="Text 1"/>
          <p:cNvSpPr/>
          <p:nvPr/>
        </p:nvSpPr>
        <p:spPr>
          <a:xfrm>
            <a:off x="864037" y="3175159"/>
            <a:ext cx="2992874" cy="342900"/>
          </a:xfrm>
          <a:prstGeom prst="rect">
            <a:avLst/>
          </a:prstGeom>
          <a:noFill/>
          <a:ln/>
        </p:spPr>
        <p:txBody>
          <a:bodyPr wrap="none" lIns="0" tIns="0" rIns="0" bIns="0" rtlCol="0" anchor="t"/>
          <a:lstStyle/>
          <a:p>
            <a:pPr marL="0" indent="0">
              <a:lnSpc>
                <a:spcPts val="2700"/>
              </a:lnSpc>
              <a:buNone/>
            </a:pPr>
            <a:r>
              <a:rPr lang="en-US" sz="2150" dirty="0">
                <a:solidFill>
                  <a:srgbClr val="FFFFFF"/>
                </a:solidFill>
                <a:latin typeface="Barlow Medium" pitchFamily="34" charset="0"/>
                <a:ea typeface="Barlow Medium" pitchFamily="34" charset="-122"/>
                <a:cs typeface="Barlow Medium" pitchFamily="34" charset="-120"/>
              </a:rPr>
              <a:t>Identifying Opportunities</a:t>
            </a:r>
            <a:endParaRPr lang="en-US" sz="2150" dirty="0"/>
          </a:p>
        </p:txBody>
      </p:sp>
      <p:sp>
        <p:nvSpPr>
          <p:cNvPr id="4" name="Text 2"/>
          <p:cNvSpPr/>
          <p:nvPr/>
        </p:nvSpPr>
        <p:spPr>
          <a:xfrm>
            <a:off x="864037" y="3764875"/>
            <a:ext cx="6150054" cy="2370296"/>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The first step in any successful project is identifying a worthwhile idea or opportunity. This involves thoroughly analyzing the market, assessing customer needs, and recognizing areas where your organization can provide unique value. Keep an open mind and be willing to think outside the box.</a:t>
            </a:r>
            <a:endParaRPr lang="en-US" sz="1900" dirty="0"/>
          </a:p>
        </p:txBody>
      </p:sp>
      <p:sp>
        <p:nvSpPr>
          <p:cNvPr id="5" name="Text 3"/>
          <p:cNvSpPr/>
          <p:nvPr/>
        </p:nvSpPr>
        <p:spPr>
          <a:xfrm>
            <a:off x="7623929" y="3175159"/>
            <a:ext cx="2743200" cy="342900"/>
          </a:xfrm>
          <a:prstGeom prst="rect">
            <a:avLst/>
          </a:prstGeom>
          <a:noFill/>
          <a:ln/>
        </p:spPr>
        <p:txBody>
          <a:bodyPr wrap="none" lIns="0" tIns="0" rIns="0" bIns="0" rtlCol="0" anchor="t"/>
          <a:lstStyle/>
          <a:p>
            <a:pPr marL="0" indent="0">
              <a:lnSpc>
                <a:spcPts val="2700"/>
              </a:lnSpc>
              <a:buNone/>
            </a:pPr>
            <a:r>
              <a:rPr lang="en-US" sz="2150" dirty="0">
                <a:solidFill>
                  <a:srgbClr val="FFFFFF"/>
                </a:solidFill>
                <a:latin typeface="Barlow Medium" pitchFamily="34" charset="0"/>
                <a:ea typeface="Barlow Medium" pitchFamily="34" charset="-122"/>
                <a:cs typeface="Barlow Medium" pitchFamily="34" charset="-120"/>
              </a:rPr>
              <a:t>Evaluating Feasibility</a:t>
            </a:r>
            <a:endParaRPr lang="en-US" sz="2150" dirty="0"/>
          </a:p>
        </p:txBody>
      </p:sp>
      <p:sp>
        <p:nvSpPr>
          <p:cNvPr id="6" name="Text 4"/>
          <p:cNvSpPr/>
          <p:nvPr/>
        </p:nvSpPr>
        <p:spPr>
          <a:xfrm>
            <a:off x="7623929" y="3764875"/>
            <a:ext cx="6150054" cy="2370296"/>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Once you have a promising idea, it's crucial to evaluate its feasibility. This includes assessing the technical, financial, and operational viability of the project. Consider factors such as resource availability, potential risks, and the overall alignment with your organization's strategic objectives.</a:t>
            </a:r>
            <a:endParaRPr lang="en-US" sz="1900" dirty="0"/>
          </a:p>
        </p:txBody>
      </p:sp>
      <p:pic>
        <p:nvPicPr>
          <p:cNvPr id="9" name="Picture 8">
            <a:extLst>
              <a:ext uri="{FF2B5EF4-FFF2-40B4-BE49-F238E27FC236}">
                <a16:creationId xmlns:a16="http://schemas.microsoft.com/office/drawing/2014/main" id="{CFBCB7A5-759C-8907-52C2-0B8601EF7FB7}"/>
              </a:ext>
            </a:extLst>
          </p:cNvPr>
          <p:cNvPicPr>
            <a:picLocks noChangeAspect="1"/>
          </p:cNvPicPr>
          <p:nvPr/>
        </p:nvPicPr>
        <p:blipFill>
          <a:blip r:embed="rId3"/>
          <a:stretch>
            <a:fillRect/>
          </a:stretch>
        </p:blipFill>
        <p:spPr>
          <a:xfrm>
            <a:off x="12147692" y="7734853"/>
            <a:ext cx="2400635" cy="4096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1042154"/>
            <a:ext cx="5811798" cy="685800"/>
          </a:xfrm>
          <a:prstGeom prst="rect">
            <a:avLst/>
          </a:prstGeom>
          <a:noFill/>
          <a:ln/>
        </p:spPr>
        <p:txBody>
          <a:bodyPr wrap="none" lIns="0" tIns="0" rIns="0" bIns="0" rtlCol="0" anchor="t"/>
          <a:lstStyle/>
          <a:p>
            <a:pPr marL="0" indent="0">
              <a:lnSpc>
                <a:spcPts val="5400"/>
              </a:lnSpc>
              <a:buNone/>
            </a:pPr>
            <a:r>
              <a:rPr lang="en-US" sz="4300" dirty="0">
                <a:solidFill>
                  <a:srgbClr val="FFFFFF"/>
                </a:solidFill>
                <a:latin typeface="Barlow Medium" pitchFamily="34" charset="0"/>
                <a:ea typeface="Barlow Medium" pitchFamily="34" charset="-122"/>
                <a:cs typeface="Barlow Medium" pitchFamily="34" charset="-120"/>
              </a:rPr>
              <a:t>Selection of the Product</a:t>
            </a:r>
            <a:endParaRPr lang="en-US" sz="4300" dirty="0"/>
          </a:p>
        </p:txBody>
      </p:sp>
      <p:sp>
        <p:nvSpPr>
          <p:cNvPr id="3" name="Shape 1"/>
          <p:cNvSpPr/>
          <p:nvPr/>
        </p:nvSpPr>
        <p:spPr>
          <a:xfrm>
            <a:off x="864037" y="2221706"/>
            <a:ext cx="4136231" cy="4965621"/>
          </a:xfrm>
          <a:prstGeom prst="roundRect">
            <a:avLst>
              <a:gd name="adj" fmla="val 2507"/>
            </a:avLst>
          </a:prstGeom>
          <a:solidFill>
            <a:srgbClr val="790709"/>
          </a:solidFill>
          <a:ln w="15240">
            <a:solidFill>
              <a:srgbClr val="922022"/>
            </a:solidFill>
            <a:prstDash val="solid"/>
          </a:ln>
        </p:spPr>
        <p:txBody>
          <a:bodyPr/>
          <a:lstStyle/>
          <a:p>
            <a:endParaRPr lang="en-US"/>
          </a:p>
        </p:txBody>
      </p:sp>
      <p:sp>
        <p:nvSpPr>
          <p:cNvPr id="4" name="Text 2"/>
          <p:cNvSpPr/>
          <p:nvPr/>
        </p:nvSpPr>
        <p:spPr>
          <a:xfrm>
            <a:off x="1126093" y="2483763"/>
            <a:ext cx="2743200" cy="342900"/>
          </a:xfrm>
          <a:prstGeom prst="rect">
            <a:avLst/>
          </a:prstGeom>
          <a:noFill/>
          <a:ln/>
        </p:spPr>
        <p:txBody>
          <a:bodyPr wrap="none" lIns="0" tIns="0" rIns="0" bIns="0" rtlCol="0" anchor="t"/>
          <a:lstStyle/>
          <a:p>
            <a:pPr marL="0" indent="0">
              <a:lnSpc>
                <a:spcPts val="2700"/>
              </a:lnSpc>
              <a:buNone/>
            </a:pPr>
            <a:r>
              <a:rPr lang="en-US" sz="2150" dirty="0">
                <a:solidFill>
                  <a:srgbClr val="E5E0DF"/>
                </a:solidFill>
                <a:latin typeface="Barlow Medium" pitchFamily="34" charset="0"/>
                <a:ea typeface="Barlow Medium" pitchFamily="34" charset="-122"/>
                <a:cs typeface="Barlow Medium" pitchFamily="34" charset="-120"/>
              </a:rPr>
              <a:t>Market Demand</a:t>
            </a:r>
            <a:endParaRPr lang="en-US" sz="2150" dirty="0"/>
          </a:p>
        </p:txBody>
      </p:sp>
      <p:sp>
        <p:nvSpPr>
          <p:cNvPr id="5" name="Text 3"/>
          <p:cNvSpPr/>
          <p:nvPr/>
        </p:nvSpPr>
        <p:spPr>
          <a:xfrm>
            <a:off x="1126093" y="2974777"/>
            <a:ext cx="3612118" cy="3555444"/>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The selected product or service must have a clear and demonstrated market demand. Thorough market research, including competitor analysis and customer feedback, is essential to ensure the product aligns with the needs and preferences of your target audience.</a:t>
            </a:r>
            <a:endParaRPr lang="en-US" sz="1900" dirty="0"/>
          </a:p>
        </p:txBody>
      </p:sp>
      <p:sp>
        <p:nvSpPr>
          <p:cNvPr id="6" name="Shape 4"/>
          <p:cNvSpPr/>
          <p:nvPr/>
        </p:nvSpPr>
        <p:spPr>
          <a:xfrm>
            <a:off x="5247084" y="2221706"/>
            <a:ext cx="4136231" cy="4965621"/>
          </a:xfrm>
          <a:prstGeom prst="roundRect">
            <a:avLst>
              <a:gd name="adj" fmla="val 2507"/>
            </a:avLst>
          </a:prstGeom>
          <a:solidFill>
            <a:srgbClr val="790709"/>
          </a:solidFill>
          <a:ln w="15240">
            <a:solidFill>
              <a:srgbClr val="922022"/>
            </a:solidFill>
            <a:prstDash val="solid"/>
          </a:ln>
        </p:spPr>
        <p:txBody>
          <a:bodyPr/>
          <a:lstStyle/>
          <a:p>
            <a:endParaRPr lang="en-US"/>
          </a:p>
        </p:txBody>
      </p:sp>
      <p:sp>
        <p:nvSpPr>
          <p:cNvPr id="7" name="Text 5"/>
          <p:cNvSpPr/>
          <p:nvPr/>
        </p:nvSpPr>
        <p:spPr>
          <a:xfrm>
            <a:off x="5509141" y="2483763"/>
            <a:ext cx="2794516" cy="342900"/>
          </a:xfrm>
          <a:prstGeom prst="rect">
            <a:avLst/>
          </a:prstGeom>
          <a:noFill/>
          <a:ln/>
        </p:spPr>
        <p:txBody>
          <a:bodyPr wrap="none" lIns="0" tIns="0" rIns="0" bIns="0" rtlCol="0" anchor="t"/>
          <a:lstStyle/>
          <a:p>
            <a:pPr marL="0" indent="0">
              <a:lnSpc>
                <a:spcPts val="2700"/>
              </a:lnSpc>
              <a:buNone/>
            </a:pPr>
            <a:r>
              <a:rPr lang="en-US" sz="2150" dirty="0">
                <a:solidFill>
                  <a:srgbClr val="E5E0DF"/>
                </a:solidFill>
                <a:latin typeface="Barlow Medium" pitchFamily="34" charset="0"/>
                <a:ea typeface="Barlow Medium" pitchFamily="34" charset="-122"/>
                <a:cs typeface="Barlow Medium" pitchFamily="34" charset="-120"/>
              </a:rPr>
              <a:t>Competitive Advantage</a:t>
            </a:r>
            <a:endParaRPr lang="en-US" sz="2150" dirty="0"/>
          </a:p>
        </p:txBody>
      </p:sp>
      <p:sp>
        <p:nvSpPr>
          <p:cNvPr id="8" name="Text 6"/>
          <p:cNvSpPr/>
          <p:nvPr/>
        </p:nvSpPr>
        <p:spPr>
          <a:xfrm>
            <a:off x="5509141" y="2974777"/>
            <a:ext cx="3612118" cy="3950494"/>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To stand out in a crowded market, your product or service should offer a unique competitive advantage. This could be in the form of superior quality, innovative features, or a more cost-effective solution. Carefully analyze the strengths and weaknesses of your competitors to identify your edge.</a:t>
            </a:r>
            <a:endParaRPr lang="en-US" sz="1900" dirty="0"/>
          </a:p>
        </p:txBody>
      </p:sp>
      <p:sp>
        <p:nvSpPr>
          <p:cNvPr id="9" name="Shape 7"/>
          <p:cNvSpPr/>
          <p:nvPr/>
        </p:nvSpPr>
        <p:spPr>
          <a:xfrm>
            <a:off x="9630132" y="2221706"/>
            <a:ext cx="4136231" cy="4965621"/>
          </a:xfrm>
          <a:prstGeom prst="roundRect">
            <a:avLst>
              <a:gd name="adj" fmla="val 2507"/>
            </a:avLst>
          </a:prstGeom>
          <a:solidFill>
            <a:srgbClr val="790709"/>
          </a:solidFill>
          <a:ln w="15240">
            <a:solidFill>
              <a:srgbClr val="922022"/>
            </a:solidFill>
            <a:prstDash val="solid"/>
          </a:ln>
        </p:spPr>
        <p:txBody>
          <a:bodyPr/>
          <a:lstStyle/>
          <a:p>
            <a:endParaRPr lang="en-US"/>
          </a:p>
        </p:txBody>
      </p:sp>
      <p:sp>
        <p:nvSpPr>
          <p:cNvPr id="10" name="Text 8"/>
          <p:cNvSpPr/>
          <p:nvPr/>
        </p:nvSpPr>
        <p:spPr>
          <a:xfrm>
            <a:off x="9892189" y="2483763"/>
            <a:ext cx="2743200" cy="342900"/>
          </a:xfrm>
          <a:prstGeom prst="rect">
            <a:avLst/>
          </a:prstGeom>
          <a:noFill/>
          <a:ln/>
        </p:spPr>
        <p:txBody>
          <a:bodyPr wrap="none" lIns="0" tIns="0" rIns="0" bIns="0" rtlCol="0" anchor="t"/>
          <a:lstStyle/>
          <a:p>
            <a:pPr marL="0" indent="0">
              <a:lnSpc>
                <a:spcPts val="2700"/>
              </a:lnSpc>
              <a:buNone/>
            </a:pPr>
            <a:r>
              <a:rPr lang="en-US" sz="2150" dirty="0">
                <a:solidFill>
                  <a:srgbClr val="E5E0DF"/>
                </a:solidFill>
                <a:latin typeface="Barlow Medium" pitchFamily="34" charset="0"/>
                <a:ea typeface="Barlow Medium" pitchFamily="34" charset="-122"/>
                <a:cs typeface="Barlow Medium" pitchFamily="34" charset="-120"/>
              </a:rPr>
              <a:t>Profitability</a:t>
            </a:r>
            <a:endParaRPr lang="en-US" sz="2150" dirty="0"/>
          </a:p>
        </p:txBody>
      </p:sp>
      <p:sp>
        <p:nvSpPr>
          <p:cNvPr id="11" name="Text 9"/>
          <p:cNvSpPr/>
          <p:nvPr/>
        </p:nvSpPr>
        <p:spPr>
          <a:xfrm>
            <a:off x="9892189" y="2974777"/>
            <a:ext cx="3612118" cy="3555444"/>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Financial viability is a critical factor in the selection process. Evaluate the potential for profitability, considering factors such as manufacturing costs, pricing strategies, and projected sales volumes. Ensure the project aligns with your organization's financial goals and risk appetite.</a:t>
            </a:r>
            <a:endParaRPr lang="en-US" sz="1900" dirty="0"/>
          </a:p>
        </p:txBody>
      </p:sp>
      <p:pic>
        <p:nvPicPr>
          <p:cNvPr id="12" name="Picture 11">
            <a:extLst>
              <a:ext uri="{FF2B5EF4-FFF2-40B4-BE49-F238E27FC236}">
                <a16:creationId xmlns:a16="http://schemas.microsoft.com/office/drawing/2014/main" id="{7D3E7904-BD66-E162-4F32-147919FAE853}"/>
              </a:ext>
            </a:extLst>
          </p:cNvPr>
          <p:cNvPicPr>
            <a:picLocks noChangeAspect="1"/>
          </p:cNvPicPr>
          <p:nvPr/>
        </p:nvPicPr>
        <p:blipFill>
          <a:blip r:embed="rId3"/>
          <a:stretch>
            <a:fillRect/>
          </a:stretch>
        </p:blipFill>
        <p:spPr>
          <a:xfrm>
            <a:off x="12147692" y="7734853"/>
            <a:ext cx="2400635" cy="4096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2797" y="708660"/>
            <a:ext cx="4421862" cy="552688"/>
          </a:xfrm>
          <a:prstGeom prst="rect">
            <a:avLst/>
          </a:prstGeom>
          <a:noFill/>
          <a:ln/>
        </p:spPr>
        <p:txBody>
          <a:bodyPr wrap="none" lIns="0" tIns="0" rIns="0" bIns="0" rtlCol="0" anchor="t"/>
          <a:lstStyle/>
          <a:p>
            <a:pPr marL="0" indent="0">
              <a:lnSpc>
                <a:spcPts val="4350"/>
              </a:lnSpc>
              <a:buNone/>
            </a:pPr>
            <a:r>
              <a:rPr lang="en-US" sz="3450" dirty="0">
                <a:solidFill>
                  <a:srgbClr val="FFFFFF"/>
                </a:solidFill>
                <a:latin typeface="Barlow Medium" pitchFamily="34" charset="0"/>
                <a:ea typeface="Barlow Medium" pitchFamily="34" charset="-122"/>
                <a:cs typeface="Barlow Medium" pitchFamily="34" charset="-120"/>
              </a:rPr>
              <a:t>Aspects of a Project</a:t>
            </a:r>
            <a:endParaRPr lang="en-US" sz="3450" dirty="0"/>
          </a:p>
        </p:txBody>
      </p:sp>
      <p:sp>
        <p:nvSpPr>
          <p:cNvPr id="4" name="Shape 1"/>
          <p:cNvSpPr/>
          <p:nvPr/>
        </p:nvSpPr>
        <p:spPr>
          <a:xfrm>
            <a:off x="6469737" y="1559719"/>
            <a:ext cx="22860" cy="5961102"/>
          </a:xfrm>
          <a:prstGeom prst="roundRect">
            <a:avLst>
              <a:gd name="adj" fmla="val 365594"/>
            </a:avLst>
          </a:prstGeom>
          <a:solidFill>
            <a:srgbClr val="922022"/>
          </a:solidFill>
          <a:ln/>
        </p:spPr>
        <p:txBody>
          <a:bodyPr/>
          <a:lstStyle/>
          <a:p>
            <a:endParaRPr lang="en-US"/>
          </a:p>
        </p:txBody>
      </p:sp>
      <p:sp>
        <p:nvSpPr>
          <p:cNvPr id="5" name="Shape 2"/>
          <p:cNvSpPr/>
          <p:nvPr/>
        </p:nvSpPr>
        <p:spPr>
          <a:xfrm>
            <a:off x="6682145" y="1995964"/>
            <a:ext cx="696397" cy="22860"/>
          </a:xfrm>
          <a:prstGeom prst="roundRect">
            <a:avLst>
              <a:gd name="adj" fmla="val 365594"/>
            </a:avLst>
          </a:prstGeom>
          <a:solidFill>
            <a:srgbClr val="922022"/>
          </a:solidFill>
          <a:ln/>
        </p:spPr>
        <p:txBody>
          <a:bodyPr/>
          <a:lstStyle/>
          <a:p>
            <a:endParaRPr lang="en-US"/>
          </a:p>
        </p:txBody>
      </p:sp>
      <p:sp>
        <p:nvSpPr>
          <p:cNvPr id="6" name="Shape 3"/>
          <p:cNvSpPr/>
          <p:nvPr/>
        </p:nvSpPr>
        <p:spPr>
          <a:xfrm>
            <a:off x="6257330" y="1783556"/>
            <a:ext cx="447675" cy="447675"/>
          </a:xfrm>
          <a:prstGeom prst="roundRect">
            <a:avLst>
              <a:gd name="adj" fmla="val 18669"/>
            </a:avLst>
          </a:prstGeom>
          <a:solidFill>
            <a:srgbClr val="790709"/>
          </a:solidFill>
          <a:ln w="7620">
            <a:solidFill>
              <a:srgbClr val="922022"/>
            </a:solidFill>
            <a:prstDash val="solid"/>
          </a:ln>
        </p:spPr>
        <p:txBody>
          <a:bodyPr/>
          <a:lstStyle/>
          <a:p>
            <a:endParaRPr lang="en-US"/>
          </a:p>
        </p:txBody>
      </p:sp>
      <p:sp>
        <p:nvSpPr>
          <p:cNvPr id="7" name="Text 4"/>
          <p:cNvSpPr/>
          <p:nvPr/>
        </p:nvSpPr>
        <p:spPr>
          <a:xfrm>
            <a:off x="6434495" y="1874758"/>
            <a:ext cx="93345" cy="265271"/>
          </a:xfrm>
          <a:prstGeom prst="rect">
            <a:avLst/>
          </a:prstGeom>
          <a:noFill/>
          <a:ln/>
        </p:spPr>
        <p:txBody>
          <a:bodyPr wrap="none" lIns="0" tIns="0" rIns="0" bIns="0" rtlCol="0" anchor="t"/>
          <a:lstStyle/>
          <a:p>
            <a:pPr marL="0" indent="0" algn="ctr">
              <a:lnSpc>
                <a:spcPts val="2050"/>
              </a:lnSpc>
              <a:buNone/>
            </a:pPr>
            <a:r>
              <a:rPr lang="en-US" sz="2050" dirty="0">
                <a:solidFill>
                  <a:srgbClr val="E5E0DF"/>
                </a:solidFill>
                <a:latin typeface="Barlow Medium" pitchFamily="34" charset="0"/>
                <a:ea typeface="Barlow Medium" pitchFamily="34" charset="-122"/>
                <a:cs typeface="Barlow Medium" pitchFamily="34" charset="-120"/>
              </a:rPr>
              <a:t>1</a:t>
            </a:r>
            <a:endParaRPr lang="en-US" sz="2050" dirty="0"/>
          </a:p>
        </p:txBody>
      </p:sp>
      <p:sp>
        <p:nvSpPr>
          <p:cNvPr id="8" name="Text 5"/>
          <p:cNvSpPr/>
          <p:nvPr/>
        </p:nvSpPr>
        <p:spPr>
          <a:xfrm>
            <a:off x="7575590" y="1758672"/>
            <a:ext cx="2210872" cy="276344"/>
          </a:xfrm>
          <a:prstGeom prst="rect">
            <a:avLst/>
          </a:prstGeom>
          <a:noFill/>
          <a:ln/>
        </p:spPr>
        <p:txBody>
          <a:bodyPr wrap="none" lIns="0" tIns="0" rIns="0" bIns="0" rtlCol="0" anchor="t"/>
          <a:lstStyle/>
          <a:p>
            <a:pPr marL="0" indent="0" algn="l">
              <a:lnSpc>
                <a:spcPts val="2150"/>
              </a:lnSpc>
              <a:buNone/>
            </a:pPr>
            <a:r>
              <a:rPr lang="en-US" sz="1700" dirty="0">
                <a:solidFill>
                  <a:srgbClr val="E5E0DF"/>
                </a:solidFill>
                <a:latin typeface="Barlow Medium" pitchFamily="34" charset="0"/>
                <a:ea typeface="Barlow Medium" pitchFamily="34" charset="-122"/>
                <a:cs typeface="Barlow Medium" pitchFamily="34" charset="-120"/>
              </a:rPr>
              <a:t>Scope</a:t>
            </a:r>
            <a:endParaRPr lang="en-US" sz="1700" dirty="0"/>
          </a:p>
        </p:txBody>
      </p:sp>
      <p:sp>
        <p:nvSpPr>
          <p:cNvPr id="9" name="Text 6"/>
          <p:cNvSpPr/>
          <p:nvPr/>
        </p:nvSpPr>
        <p:spPr>
          <a:xfrm>
            <a:off x="7575590" y="2154317"/>
            <a:ext cx="6358414" cy="954762"/>
          </a:xfrm>
          <a:prstGeom prst="rect">
            <a:avLst/>
          </a:prstGeom>
          <a:noFill/>
          <a:ln/>
        </p:spPr>
        <p:txBody>
          <a:bodyPr wrap="square" lIns="0" tIns="0" rIns="0" bIns="0" rtlCol="0" anchor="t"/>
          <a:lstStyle/>
          <a:p>
            <a:pPr marL="0" indent="0" algn="l">
              <a:lnSpc>
                <a:spcPts val="2500"/>
              </a:lnSpc>
              <a:buNone/>
            </a:pPr>
            <a:r>
              <a:rPr lang="en-US" sz="1550" dirty="0">
                <a:solidFill>
                  <a:srgbClr val="E5E0DF"/>
                </a:solidFill>
                <a:latin typeface="Barlow" pitchFamily="34" charset="0"/>
                <a:ea typeface="Barlow" pitchFamily="34" charset="-122"/>
                <a:cs typeface="Barlow" pitchFamily="34" charset="-120"/>
              </a:rPr>
              <a:t>Clearly defining the project's scope is essential for successful execution. This includes identifying the specific deliverables, milestones, and constraints that will guide the project team's efforts.</a:t>
            </a:r>
            <a:endParaRPr lang="en-US" sz="1550" dirty="0"/>
          </a:p>
        </p:txBody>
      </p:sp>
      <p:sp>
        <p:nvSpPr>
          <p:cNvPr id="10" name="Shape 7"/>
          <p:cNvSpPr/>
          <p:nvPr/>
        </p:nvSpPr>
        <p:spPr>
          <a:xfrm>
            <a:off x="6682145" y="3943231"/>
            <a:ext cx="696397" cy="22860"/>
          </a:xfrm>
          <a:prstGeom prst="roundRect">
            <a:avLst>
              <a:gd name="adj" fmla="val 365594"/>
            </a:avLst>
          </a:prstGeom>
          <a:solidFill>
            <a:srgbClr val="922022"/>
          </a:solidFill>
          <a:ln/>
        </p:spPr>
        <p:txBody>
          <a:bodyPr/>
          <a:lstStyle/>
          <a:p>
            <a:endParaRPr lang="en-US"/>
          </a:p>
        </p:txBody>
      </p:sp>
      <p:sp>
        <p:nvSpPr>
          <p:cNvPr id="11" name="Shape 8"/>
          <p:cNvSpPr/>
          <p:nvPr/>
        </p:nvSpPr>
        <p:spPr>
          <a:xfrm>
            <a:off x="6257330" y="3730823"/>
            <a:ext cx="447675" cy="447675"/>
          </a:xfrm>
          <a:prstGeom prst="roundRect">
            <a:avLst>
              <a:gd name="adj" fmla="val 18669"/>
            </a:avLst>
          </a:prstGeom>
          <a:solidFill>
            <a:srgbClr val="790709"/>
          </a:solidFill>
          <a:ln w="7620">
            <a:solidFill>
              <a:srgbClr val="922022"/>
            </a:solidFill>
            <a:prstDash val="solid"/>
          </a:ln>
        </p:spPr>
        <p:txBody>
          <a:bodyPr/>
          <a:lstStyle/>
          <a:p>
            <a:endParaRPr lang="en-US"/>
          </a:p>
        </p:txBody>
      </p:sp>
      <p:sp>
        <p:nvSpPr>
          <p:cNvPr id="12" name="Text 9"/>
          <p:cNvSpPr/>
          <p:nvPr/>
        </p:nvSpPr>
        <p:spPr>
          <a:xfrm>
            <a:off x="6409015" y="3822025"/>
            <a:ext cx="144304" cy="265271"/>
          </a:xfrm>
          <a:prstGeom prst="rect">
            <a:avLst/>
          </a:prstGeom>
          <a:noFill/>
          <a:ln/>
        </p:spPr>
        <p:txBody>
          <a:bodyPr wrap="none" lIns="0" tIns="0" rIns="0" bIns="0" rtlCol="0" anchor="t"/>
          <a:lstStyle/>
          <a:p>
            <a:pPr marL="0" indent="0" algn="ctr">
              <a:lnSpc>
                <a:spcPts val="2050"/>
              </a:lnSpc>
              <a:buNone/>
            </a:pPr>
            <a:r>
              <a:rPr lang="en-US" sz="2050" dirty="0">
                <a:solidFill>
                  <a:srgbClr val="E5E0DF"/>
                </a:solidFill>
                <a:latin typeface="Barlow Medium" pitchFamily="34" charset="0"/>
                <a:ea typeface="Barlow Medium" pitchFamily="34" charset="-122"/>
                <a:cs typeface="Barlow Medium" pitchFamily="34" charset="-120"/>
              </a:rPr>
              <a:t>2</a:t>
            </a:r>
            <a:endParaRPr lang="en-US" sz="2050" dirty="0"/>
          </a:p>
        </p:txBody>
      </p:sp>
      <p:sp>
        <p:nvSpPr>
          <p:cNvPr id="13" name="Text 10"/>
          <p:cNvSpPr/>
          <p:nvPr/>
        </p:nvSpPr>
        <p:spPr>
          <a:xfrm>
            <a:off x="7575590" y="3705939"/>
            <a:ext cx="2210872" cy="276344"/>
          </a:xfrm>
          <a:prstGeom prst="rect">
            <a:avLst/>
          </a:prstGeom>
          <a:noFill/>
          <a:ln/>
        </p:spPr>
        <p:txBody>
          <a:bodyPr wrap="none" lIns="0" tIns="0" rIns="0" bIns="0" rtlCol="0" anchor="t"/>
          <a:lstStyle/>
          <a:p>
            <a:pPr marL="0" indent="0" algn="l">
              <a:lnSpc>
                <a:spcPts val="2150"/>
              </a:lnSpc>
              <a:buNone/>
            </a:pPr>
            <a:r>
              <a:rPr lang="en-US" sz="1700" dirty="0">
                <a:solidFill>
                  <a:srgbClr val="E5E0DF"/>
                </a:solidFill>
                <a:latin typeface="Barlow Medium" pitchFamily="34" charset="0"/>
                <a:ea typeface="Barlow Medium" pitchFamily="34" charset="-122"/>
                <a:cs typeface="Barlow Medium" pitchFamily="34" charset="-120"/>
              </a:rPr>
              <a:t>Timeline</a:t>
            </a:r>
            <a:endParaRPr lang="en-US" sz="1700" dirty="0"/>
          </a:p>
        </p:txBody>
      </p:sp>
      <p:sp>
        <p:nvSpPr>
          <p:cNvPr id="14" name="Text 11"/>
          <p:cNvSpPr/>
          <p:nvPr/>
        </p:nvSpPr>
        <p:spPr>
          <a:xfrm>
            <a:off x="7575590" y="4101584"/>
            <a:ext cx="6358414" cy="954762"/>
          </a:xfrm>
          <a:prstGeom prst="rect">
            <a:avLst/>
          </a:prstGeom>
          <a:noFill/>
          <a:ln/>
        </p:spPr>
        <p:txBody>
          <a:bodyPr wrap="square" lIns="0" tIns="0" rIns="0" bIns="0" rtlCol="0" anchor="t"/>
          <a:lstStyle/>
          <a:p>
            <a:pPr marL="0" indent="0" algn="l">
              <a:lnSpc>
                <a:spcPts val="2500"/>
              </a:lnSpc>
              <a:buNone/>
            </a:pPr>
            <a:r>
              <a:rPr lang="en-US" sz="1550" dirty="0">
                <a:solidFill>
                  <a:srgbClr val="E5E0DF"/>
                </a:solidFill>
                <a:latin typeface="Barlow" pitchFamily="34" charset="0"/>
                <a:ea typeface="Barlow" pitchFamily="34" charset="-122"/>
                <a:cs typeface="Barlow" pitchFamily="34" charset="-120"/>
              </a:rPr>
              <a:t>Developing a detailed project timeline, with realistic deadlines and dependencies, helps ensure the timely completion of the initiative. Regular progress monitoring and adjustments are crucial to stay on track.</a:t>
            </a:r>
            <a:endParaRPr lang="en-US" sz="1550" dirty="0"/>
          </a:p>
        </p:txBody>
      </p:sp>
      <p:sp>
        <p:nvSpPr>
          <p:cNvPr id="15" name="Shape 12"/>
          <p:cNvSpPr/>
          <p:nvPr/>
        </p:nvSpPr>
        <p:spPr>
          <a:xfrm>
            <a:off x="6682145" y="5890498"/>
            <a:ext cx="696397" cy="22860"/>
          </a:xfrm>
          <a:prstGeom prst="roundRect">
            <a:avLst>
              <a:gd name="adj" fmla="val 365594"/>
            </a:avLst>
          </a:prstGeom>
          <a:solidFill>
            <a:srgbClr val="922022"/>
          </a:solidFill>
          <a:ln/>
        </p:spPr>
        <p:txBody>
          <a:bodyPr/>
          <a:lstStyle/>
          <a:p>
            <a:endParaRPr lang="en-US"/>
          </a:p>
        </p:txBody>
      </p:sp>
      <p:sp>
        <p:nvSpPr>
          <p:cNvPr id="16" name="Shape 13"/>
          <p:cNvSpPr/>
          <p:nvPr/>
        </p:nvSpPr>
        <p:spPr>
          <a:xfrm>
            <a:off x="6257330" y="5678091"/>
            <a:ext cx="447675" cy="447675"/>
          </a:xfrm>
          <a:prstGeom prst="roundRect">
            <a:avLst>
              <a:gd name="adj" fmla="val 18669"/>
            </a:avLst>
          </a:prstGeom>
          <a:solidFill>
            <a:srgbClr val="790709"/>
          </a:solidFill>
          <a:ln w="7620">
            <a:solidFill>
              <a:srgbClr val="922022"/>
            </a:solidFill>
            <a:prstDash val="solid"/>
          </a:ln>
        </p:spPr>
        <p:txBody>
          <a:bodyPr/>
          <a:lstStyle/>
          <a:p>
            <a:endParaRPr lang="en-US"/>
          </a:p>
        </p:txBody>
      </p:sp>
      <p:sp>
        <p:nvSpPr>
          <p:cNvPr id="17" name="Text 14"/>
          <p:cNvSpPr/>
          <p:nvPr/>
        </p:nvSpPr>
        <p:spPr>
          <a:xfrm>
            <a:off x="6411635" y="5769293"/>
            <a:ext cx="138946" cy="265271"/>
          </a:xfrm>
          <a:prstGeom prst="rect">
            <a:avLst/>
          </a:prstGeom>
          <a:noFill/>
          <a:ln/>
        </p:spPr>
        <p:txBody>
          <a:bodyPr wrap="none" lIns="0" tIns="0" rIns="0" bIns="0" rtlCol="0" anchor="t"/>
          <a:lstStyle/>
          <a:p>
            <a:pPr marL="0" indent="0" algn="ctr">
              <a:lnSpc>
                <a:spcPts val="2050"/>
              </a:lnSpc>
              <a:buNone/>
            </a:pPr>
            <a:r>
              <a:rPr lang="en-US" sz="2050" dirty="0">
                <a:solidFill>
                  <a:srgbClr val="E5E0DF"/>
                </a:solidFill>
                <a:latin typeface="Barlow Medium" pitchFamily="34" charset="0"/>
                <a:ea typeface="Barlow Medium" pitchFamily="34" charset="-122"/>
                <a:cs typeface="Barlow Medium" pitchFamily="34" charset="-120"/>
              </a:rPr>
              <a:t>3</a:t>
            </a:r>
            <a:endParaRPr lang="en-US" sz="2050" dirty="0"/>
          </a:p>
        </p:txBody>
      </p:sp>
      <p:sp>
        <p:nvSpPr>
          <p:cNvPr id="18" name="Text 15"/>
          <p:cNvSpPr/>
          <p:nvPr/>
        </p:nvSpPr>
        <p:spPr>
          <a:xfrm>
            <a:off x="7575590" y="5653207"/>
            <a:ext cx="2210872" cy="276344"/>
          </a:xfrm>
          <a:prstGeom prst="rect">
            <a:avLst/>
          </a:prstGeom>
          <a:noFill/>
          <a:ln/>
        </p:spPr>
        <p:txBody>
          <a:bodyPr wrap="none" lIns="0" tIns="0" rIns="0" bIns="0" rtlCol="0" anchor="t"/>
          <a:lstStyle/>
          <a:p>
            <a:pPr marL="0" indent="0" algn="l">
              <a:lnSpc>
                <a:spcPts val="2150"/>
              </a:lnSpc>
              <a:buNone/>
            </a:pPr>
            <a:r>
              <a:rPr lang="en-US" sz="1700" dirty="0">
                <a:solidFill>
                  <a:srgbClr val="E5E0DF"/>
                </a:solidFill>
                <a:latin typeface="Barlow Medium" pitchFamily="34" charset="0"/>
                <a:ea typeface="Barlow Medium" pitchFamily="34" charset="-122"/>
                <a:cs typeface="Barlow Medium" pitchFamily="34" charset="-120"/>
              </a:rPr>
              <a:t>Resources</a:t>
            </a:r>
            <a:endParaRPr lang="en-US" sz="1700" dirty="0"/>
          </a:p>
        </p:txBody>
      </p:sp>
      <p:sp>
        <p:nvSpPr>
          <p:cNvPr id="19" name="Text 16"/>
          <p:cNvSpPr/>
          <p:nvPr/>
        </p:nvSpPr>
        <p:spPr>
          <a:xfrm>
            <a:off x="7575590" y="6048851"/>
            <a:ext cx="6358414" cy="1273016"/>
          </a:xfrm>
          <a:prstGeom prst="rect">
            <a:avLst/>
          </a:prstGeom>
          <a:noFill/>
          <a:ln/>
        </p:spPr>
        <p:txBody>
          <a:bodyPr wrap="square" lIns="0" tIns="0" rIns="0" bIns="0" rtlCol="0" anchor="t"/>
          <a:lstStyle/>
          <a:p>
            <a:pPr marL="0" indent="0" algn="l">
              <a:lnSpc>
                <a:spcPts val="2500"/>
              </a:lnSpc>
              <a:buNone/>
            </a:pPr>
            <a:r>
              <a:rPr lang="en-US" sz="1550" dirty="0">
                <a:solidFill>
                  <a:srgbClr val="E5E0DF"/>
                </a:solidFill>
                <a:latin typeface="Barlow" pitchFamily="34" charset="0"/>
                <a:ea typeface="Barlow" pitchFamily="34" charset="-122"/>
                <a:cs typeface="Barlow" pitchFamily="34" charset="-120"/>
              </a:rPr>
              <a:t>Allocating the appropriate resources, including personnel, equipment, and financial support, is vital for the successful implementation of the project. Careful resource planning and management can make or break a project's success.</a:t>
            </a:r>
            <a:endParaRPr lang="en-US" sz="1550" dirty="0"/>
          </a:p>
        </p:txBody>
      </p:sp>
      <p:pic>
        <p:nvPicPr>
          <p:cNvPr id="20" name="Picture 19">
            <a:extLst>
              <a:ext uri="{FF2B5EF4-FFF2-40B4-BE49-F238E27FC236}">
                <a16:creationId xmlns:a16="http://schemas.microsoft.com/office/drawing/2014/main" id="{A1E34650-2257-2CC5-353E-4B4A01B42B95}"/>
              </a:ext>
            </a:extLst>
          </p:cNvPr>
          <p:cNvPicPr>
            <a:picLocks noChangeAspect="1"/>
          </p:cNvPicPr>
          <p:nvPr/>
        </p:nvPicPr>
        <p:blipFill>
          <a:blip r:embed="rId4"/>
          <a:stretch>
            <a:fillRect/>
          </a:stretch>
        </p:blipFill>
        <p:spPr>
          <a:xfrm>
            <a:off x="12147692" y="7734853"/>
            <a:ext cx="2400635" cy="4096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18885" y="844034"/>
            <a:ext cx="6562606" cy="660559"/>
          </a:xfrm>
          <a:prstGeom prst="rect">
            <a:avLst/>
          </a:prstGeom>
          <a:noFill/>
          <a:ln/>
        </p:spPr>
        <p:txBody>
          <a:bodyPr wrap="none" lIns="0" tIns="0" rIns="0" bIns="0" rtlCol="0" anchor="t"/>
          <a:lstStyle/>
          <a:p>
            <a:pPr marL="0" indent="0">
              <a:lnSpc>
                <a:spcPts val="5200"/>
              </a:lnSpc>
              <a:buNone/>
            </a:pPr>
            <a:r>
              <a:rPr lang="en-US" sz="4150" dirty="0">
                <a:solidFill>
                  <a:srgbClr val="FFFFFF"/>
                </a:solidFill>
                <a:latin typeface="Barlow Medium" pitchFamily="34" charset="0"/>
                <a:ea typeface="Barlow Medium" pitchFamily="34" charset="-122"/>
                <a:cs typeface="Barlow Medium" pitchFamily="34" charset="-120"/>
              </a:rPr>
              <a:t>Contents of a Project Report</a:t>
            </a:r>
            <a:endParaRPr lang="en-US" sz="4150" dirty="0"/>
          </a:p>
        </p:txBody>
      </p:sp>
      <p:sp>
        <p:nvSpPr>
          <p:cNvPr id="4" name="Shape 1"/>
          <p:cNvSpPr/>
          <p:nvPr/>
        </p:nvSpPr>
        <p:spPr>
          <a:xfrm>
            <a:off x="6318885" y="2128838"/>
            <a:ext cx="535067" cy="535067"/>
          </a:xfrm>
          <a:prstGeom prst="roundRect">
            <a:avLst>
              <a:gd name="adj" fmla="val 18671"/>
            </a:avLst>
          </a:prstGeom>
          <a:solidFill>
            <a:srgbClr val="790709"/>
          </a:solidFill>
          <a:ln w="7620">
            <a:solidFill>
              <a:srgbClr val="922022"/>
            </a:solidFill>
            <a:prstDash val="solid"/>
          </a:ln>
        </p:spPr>
        <p:txBody>
          <a:bodyPr/>
          <a:lstStyle/>
          <a:p>
            <a:endParaRPr lang="en-US"/>
          </a:p>
        </p:txBody>
      </p:sp>
      <p:sp>
        <p:nvSpPr>
          <p:cNvPr id="5" name="Text 2"/>
          <p:cNvSpPr/>
          <p:nvPr/>
        </p:nvSpPr>
        <p:spPr>
          <a:xfrm>
            <a:off x="6530578" y="2237780"/>
            <a:ext cx="111681" cy="317183"/>
          </a:xfrm>
          <a:prstGeom prst="rect">
            <a:avLst/>
          </a:prstGeom>
          <a:noFill/>
          <a:ln/>
        </p:spPr>
        <p:txBody>
          <a:bodyPr wrap="none" lIns="0" tIns="0" rIns="0" bIns="0" rtlCol="0" anchor="t"/>
          <a:lstStyle/>
          <a:p>
            <a:pPr marL="0" indent="0" algn="ctr">
              <a:lnSpc>
                <a:spcPts val="2450"/>
              </a:lnSpc>
              <a:buNone/>
            </a:pPr>
            <a:r>
              <a:rPr lang="en-US" sz="2450" dirty="0">
                <a:solidFill>
                  <a:srgbClr val="E5E0DF"/>
                </a:solidFill>
                <a:latin typeface="Barlow Medium" pitchFamily="34" charset="0"/>
                <a:ea typeface="Barlow Medium" pitchFamily="34" charset="-122"/>
                <a:cs typeface="Barlow Medium" pitchFamily="34" charset="-120"/>
              </a:rPr>
              <a:t>1</a:t>
            </a:r>
            <a:endParaRPr lang="en-US" sz="2450" dirty="0"/>
          </a:p>
        </p:txBody>
      </p:sp>
      <p:sp>
        <p:nvSpPr>
          <p:cNvPr id="6" name="Text 3"/>
          <p:cNvSpPr/>
          <p:nvPr/>
        </p:nvSpPr>
        <p:spPr>
          <a:xfrm>
            <a:off x="7091720" y="2128838"/>
            <a:ext cx="2642830" cy="330398"/>
          </a:xfrm>
          <a:prstGeom prst="rect">
            <a:avLst/>
          </a:prstGeom>
          <a:noFill/>
          <a:ln/>
        </p:spPr>
        <p:txBody>
          <a:bodyPr wrap="none" lIns="0" tIns="0" rIns="0" bIns="0" rtlCol="0" anchor="t"/>
          <a:lstStyle/>
          <a:p>
            <a:pPr marL="0" indent="0">
              <a:lnSpc>
                <a:spcPts val="2600"/>
              </a:lnSpc>
              <a:buNone/>
            </a:pPr>
            <a:r>
              <a:rPr lang="en-US" sz="2050" dirty="0">
                <a:solidFill>
                  <a:srgbClr val="E5E0DF"/>
                </a:solidFill>
                <a:latin typeface="Barlow Medium" pitchFamily="34" charset="0"/>
                <a:ea typeface="Barlow Medium" pitchFamily="34" charset="-122"/>
                <a:cs typeface="Barlow Medium" pitchFamily="34" charset="-120"/>
              </a:rPr>
              <a:t>Executive Summary</a:t>
            </a:r>
            <a:endParaRPr lang="en-US" sz="2050" dirty="0"/>
          </a:p>
        </p:txBody>
      </p:sp>
      <p:sp>
        <p:nvSpPr>
          <p:cNvPr id="7" name="Text 4"/>
          <p:cNvSpPr/>
          <p:nvPr/>
        </p:nvSpPr>
        <p:spPr>
          <a:xfrm>
            <a:off x="7091720" y="2601873"/>
            <a:ext cx="2847856" cy="1902619"/>
          </a:xfrm>
          <a:prstGeom prst="rect">
            <a:avLst/>
          </a:prstGeom>
          <a:noFill/>
          <a:ln/>
        </p:spPr>
        <p:txBody>
          <a:bodyPr wrap="square" lIns="0" tIns="0" rIns="0" bIns="0" rtlCol="0" anchor="t"/>
          <a:lstStyle/>
          <a:p>
            <a:pPr marL="0" indent="0">
              <a:lnSpc>
                <a:spcPts val="2950"/>
              </a:lnSpc>
              <a:buNone/>
            </a:pPr>
            <a:r>
              <a:rPr lang="en-US" sz="1850" dirty="0">
                <a:solidFill>
                  <a:srgbClr val="E5E0DF"/>
                </a:solidFill>
                <a:latin typeface="Barlow" pitchFamily="34" charset="0"/>
                <a:ea typeface="Barlow" pitchFamily="34" charset="-122"/>
                <a:cs typeface="Barlow" pitchFamily="34" charset="-120"/>
              </a:rPr>
              <a:t>A concise overview of the project, highlighting the key objectives, achievements, and recommendations.</a:t>
            </a:r>
            <a:endParaRPr lang="en-US" sz="1850" dirty="0"/>
          </a:p>
        </p:txBody>
      </p:sp>
      <p:sp>
        <p:nvSpPr>
          <p:cNvPr id="8" name="Shape 5"/>
          <p:cNvSpPr/>
          <p:nvPr/>
        </p:nvSpPr>
        <p:spPr>
          <a:xfrm>
            <a:off x="10177343" y="2128838"/>
            <a:ext cx="535067" cy="535067"/>
          </a:xfrm>
          <a:prstGeom prst="roundRect">
            <a:avLst>
              <a:gd name="adj" fmla="val 18671"/>
            </a:avLst>
          </a:prstGeom>
          <a:solidFill>
            <a:srgbClr val="790709"/>
          </a:solidFill>
          <a:ln w="7620">
            <a:solidFill>
              <a:srgbClr val="922022"/>
            </a:solidFill>
            <a:prstDash val="solid"/>
          </a:ln>
        </p:spPr>
        <p:txBody>
          <a:bodyPr/>
          <a:lstStyle/>
          <a:p>
            <a:endParaRPr lang="en-US"/>
          </a:p>
        </p:txBody>
      </p:sp>
      <p:sp>
        <p:nvSpPr>
          <p:cNvPr id="9" name="Text 6"/>
          <p:cNvSpPr/>
          <p:nvPr/>
        </p:nvSpPr>
        <p:spPr>
          <a:xfrm>
            <a:off x="10358557" y="2237780"/>
            <a:ext cx="172522" cy="317183"/>
          </a:xfrm>
          <a:prstGeom prst="rect">
            <a:avLst/>
          </a:prstGeom>
          <a:noFill/>
          <a:ln/>
        </p:spPr>
        <p:txBody>
          <a:bodyPr wrap="none" lIns="0" tIns="0" rIns="0" bIns="0" rtlCol="0" anchor="t"/>
          <a:lstStyle/>
          <a:p>
            <a:pPr marL="0" indent="0" algn="ctr">
              <a:lnSpc>
                <a:spcPts val="2450"/>
              </a:lnSpc>
              <a:buNone/>
            </a:pPr>
            <a:r>
              <a:rPr lang="en-US" sz="2450" dirty="0">
                <a:solidFill>
                  <a:srgbClr val="E5E0DF"/>
                </a:solidFill>
                <a:latin typeface="Barlow Medium" pitchFamily="34" charset="0"/>
                <a:ea typeface="Barlow Medium" pitchFamily="34" charset="-122"/>
                <a:cs typeface="Barlow Medium" pitchFamily="34" charset="-120"/>
              </a:rPr>
              <a:t>2</a:t>
            </a:r>
            <a:endParaRPr lang="en-US" sz="2450" dirty="0"/>
          </a:p>
        </p:txBody>
      </p:sp>
      <p:sp>
        <p:nvSpPr>
          <p:cNvPr id="10" name="Text 7"/>
          <p:cNvSpPr/>
          <p:nvPr/>
        </p:nvSpPr>
        <p:spPr>
          <a:xfrm>
            <a:off x="10950178" y="2128838"/>
            <a:ext cx="2642830" cy="330398"/>
          </a:xfrm>
          <a:prstGeom prst="rect">
            <a:avLst/>
          </a:prstGeom>
          <a:noFill/>
          <a:ln/>
        </p:spPr>
        <p:txBody>
          <a:bodyPr wrap="none" lIns="0" tIns="0" rIns="0" bIns="0" rtlCol="0" anchor="t"/>
          <a:lstStyle/>
          <a:p>
            <a:pPr marL="0" indent="0">
              <a:lnSpc>
                <a:spcPts val="2600"/>
              </a:lnSpc>
              <a:buNone/>
            </a:pPr>
            <a:r>
              <a:rPr lang="en-US" sz="2050" dirty="0">
                <a:solidFill>
                  <a:srgbClr val="E5E0DF"/>
                </a:solidFill>
                <a:latin typeface="Barlow Medium" pitchFamily="34" charset="0"/>
                <a:ea typeface="Barlow Medium" pitchFamily="34" charset="-122"/>
                <a:cs typeface="Barlow Medium" pitchFamily="34" charset="-120"/>
              </a:rPr>
              <a:t>Project Description</a:t>
            </a:r>
            <a:endParaRPr lang="en-US" sz="2050" dirty="0"/>
          </a:p>
        </p:txBody>
      </p:sp>
      <p:sp>
        <p:nvSpPr>
          <p:cNvPr id="11" name="Text 8"/>
          <p:cNvSpPr/>
          <p:nvPr/>
        </p:nvSpPr>
        <p:spPr>
          <a:xfrm>
            <a:off x="10950178" y="2601873"/>
            <a:ext cx="2847856" cy="1902619"/>
          </a:xfrm>
          <a:prstGeom prst="rect">
            <a:avLst/>
          </a:prstGeom>
          <a:noFill/>
          <a:ln/>
        </p:spPr>
        <p:txBody>
          <a:bodyPr wrap="square" lIns="0" tIns="0" rIns="0" bIns="0" rtlCol="0" anchor="t"/>
          <a:lstStyle/>
          <a:p>
            <a:pPr marL="0" indent="0">
              <a:lnSpc>
                <a:spcPts val="2950"/>
              </a:lnSpc>
              <a:buNone/>
            </a:pPr>
            <a:r>
              <a:rPr lang="en-US" sz="1850" dirty="0">
                <a:solidFill>
                  <a:srgbClr val="E5E0DF"/>
                </a:solidFill>
                <a:latin typeface="Barlow" pitchFamily="34" charset="0"/>
                <a:ea typeface="Barlow" pitchFamily="34" charset="-122"/>
                <a:cs typeface="Barlow" pitchFamily="34" charset="-120"/>
              </a:rPr>
              <a:t>A detailed account of the project's scope, timeline, and the specific activities undertaken to reach the desired outcomes.</a:t>
            </a:r>
            <a:endParaRPr lang="en-US" sz="1850" dirty="0"/>
          </a:p>
        </p:txBody>
      </p:sp>
      <p:sp>
        <p:nvSpPr>
          <p:cNvPr id="12" name="Shape 9"/>
          <p:cNvSpPr/>
          <p:nvPr/>
        </p:nvSpPr>
        <p:spPr>
          <a:xfrm>
            <a:off x="6318885" y="5009793"/>
            <a:ext cx="535067" cy="535067"/>
          </a:xfrm>
          <a:prstGeom prst="roundRect">
            <a:avLst>
              <a:gd name="adj" fmla="val 18671"/>
            </a:avLst>
          </a:prstGeom>
          <a:solidFill>
            <a:srgbClr val="790709"/>
          </a:solidFill>
          <a:ln w="7620">
            <a:solidFill>
              <a:srgbClr val="922022"/>
            </a:solidFill>
            <a:prstDash val="solid"/>
          </a:ln>
        </p:spPr>
        <p:txBody>
          <a:bodyPr/>
          <a:lstStyle/>
          <a:p>
            <a:endParaRPr lang="en-US"/>
          </a:p>
        </p:txBody>
      </p:sp>
      <p:sp>
        <p:nvSpPr>
          <p:cNvPr id="13" name="Text 10"/>
          <p:cNvSpPr/>
          <p:nvPr/>
        </p:nvSpPr>
        <p:spPr>
          <a:xfrm>
            <a:off x="6503313" y="5118735"/>
            <a:ext cx="166211" cy="317183"/>
          </a:xfrm>
          <a:prstGeom prst="rect">
            <a:avLst/>
          </a:prstGeom>
          <a:noFill/>
          <a:ln/>
        </p:spPr>
        <p:txBody>
          <a:bodyPr wrap="none" lIns="0" tIns="0" rIns="0" bIns="0" rtlCol="0" anchor="t"/>
          <a:lstStyle/>
          <a:p>
            <a:pPr marL="0" indent="0" algn="ctr">
              <a:lnSpc>
                <a:spcPts val="2450"/>
              </a:lnSpc>
              <a:buNone/>
            </a:pPr>
            <a:r>
              <a:rPr lang="en-US" sz="2450" dirty="0">
                <a:solidFill>
                  <a:srgbClr val="E5E0DF"/>
                </a:solidFill>
                <a:latin typeface="Barlow Medium" pitchFamily="34" charset="0"/>
                <a:ea typeface="Barlow Medium" pitchFamily="34" charset="-122"/>
                <a:cs typeface="Barlow Medium" pitchFamily="34" charset="-120"/>
              </a:rPr>
              <a:t>3</a:t>
            </a:r>
            <a:endParaRPr lang="en-US" sz="2450" dirty="0"/>
          </a:p>
        </p:txBody>
      </p:sp>
      <p:sp>
        <p:nvSpPr>
          <p:cNvPr id="14" name="Text 11"/>
          <p:cNvSpPr/>
          <p:nvPr/>
        </p:nvSpPr>
        <p:spPr>
          <a:xfrm>
            <a:off x="7091720" y="5009793"/>
            <a:ext cx="2642830" cy="330398"/>
          </a:xfrm>
          <a:prstGeom prst="rect">
            <a:avLst/>
          </a:prstGeom>
          <a:noFill/>
          <a:ln/>
        </p:spPr>
        <p:txBody>
          <a:bodyPr wrap="none" lIns="0" tIns="0" rIns="0" bIns="0" rtlCol="0" anchor="t"/>
          <a:lstStyle/>
          <a:p>
            <a:pPr marL="0" indent="0">
              <a:lnSpc>
                <a:spcPts val="2600"/>
              </a:lnSpc>
              <a:buNone/>
            </a:pPr>
            <a:r>
              <a:rPr lang="en-US" sz="2050" dirty="0">
                <a:solidFill>
                  <a:srgbClr val="E5E0DF"/>
                </a:solidFill>
                <a:latin typeface="Barlow Medium" pitchFamily="34" charset="0"/>
                <a:ea typeface="Barlow Medium" pitchFamily="34" charset="-122"/>
                <a:cs typeface="Barlow Medium" pitchFamily="34" charset="-120"/>
              </a:rPr>
              <a:t>Financial Analysis</a:t>
            </a:r>
            <a:endParaRPr lang="en-US" sz="2050" dirty="0"/>
          </a:p>
        </p:txBody>
      </p:sp>
      <p:sp>
        <p:nvSpPr>
          <p:cNvPr id="15" name="Text 12"/>
          <p:cNvSpPr/>
          <p:nvPr/>
        </p:nvSpPr>
        <p:spPr>
          <a:xfrm>
            <a:off x="7091720" y="5482828"/>
            <a:ext cx="2847856" cy="1902619"/>
          </a:xfrm>
          <a:prstGeom prst="rect">
            <a:avLst/>
          </a:prstGeom>
          <a:noFill/>
          <a:ln/>
        </p:spPr>
        <p:txBody>
          <a:bodyPr wrap="square" lIns="0" tIns="0" rIns="0" bIns="0" rtlCol="0" anchor="t"/>
          <a:lstStyle/>
          <a:p>
            <a:pPr marL="0" indent="0">
              <a:lnSpc>
                <a:spcPts val="2950"/>
              </a:lnSpc>
              <a:buNone/>
            </a:pPr>
            <a:r>
              <a:rPr lang="en-US" sz="1850" dirty="0">
                <a:solidFill>
                  <a:srgbClr val="E5E0DF"/>
                </a:solidFill>
                <a:latin typeface="Barlow" pitchFamily="34" charset="0"/>
                <a:ea typeface="Barlow" pitchFamily="34" charset="-122"/>
                <a:cs typeface="Barlow" pitchFamily="34" charset="-120"/>
              </a:rPr>
              <a:t>A comprehensive review of the project's financial aspects, including budgets, cost-benefit analyses, and return on investment.</a:t>
            </a:r>
            <a:endParaRPr lang="en-US" sz="1850" dirty="0"/>
          </a:p>
        </p:txBody>
      </p:sp>
      <p:sp>
        <p:nvSpPr>
          <p:cNvPr id="16" name="Shape 13"/>
          <p:cNvSpPr/>
          <p:nvPr/>
        </p:nvSpPr>
        <p:spPr>
          <a:xfrm>
            <a:off x="10177343" y="5009793"/>
            <a:ext cx="535067" cy="535067"/>
          </a:xfrm>
          <a:prstGeom prst="roundRect">
            <a:avLst>
              <a:gd name="adj" fmla="val 18671"/>
            </a:avLst>
          </a:prstGeom>
          <a:solidFill>
            <a:srgbClr val="790709"/>
          </a:solidFill>
          <a:ln w="7620">
            <a:solidFill>
              <a:srgbClr val="922022"/>
            </a:solidFill>
            <a:prstDash val="solid"/>
          </a:ln>
        </p:spPr>
        <p:txBody>
          <a:bodyPr/>
          <a:lstStyle/>
          <a:p>
            <a:endParaRPr lang="en-US"/>
          </a:p>
        </p:txBody>
      </p:sp>
      <p:sp>
        <p:nvSpPr>
          <p:cNvPr id="17" name="Text 14"/>
          <p:cNvSpPr/>
          <p:nvPr/>
        </p:nvSpPr>
        <p:spPr>
          <a:xfrm>
            <a:off x="10354508" y="5118735"/>
            <a:ext cx="180737" cy="317183"/>
          </a:xfrm>
          <a:prstGeom prst="rect">
            <a:avLst/>
          </a:prstGeom>
          <a:noFill/>
          <a:ln/>
        </p:spPr>
        <p:txBody>
          <a:bodyPr wrap="none" lIns="0" tIns="0" rIns="0" bIns="0" rtlCol="0" anchor="t"/>
          <a:lstStyle/>
          <a:p>
            <a:pPr marL="0" indent="0" algn="ctr">
              <a:lnSpc>
                <a:spcPts val="2450"/>
              </a:lnSpc>
              <a:buNone/>
            </a:pPr>
            <a:r>
              <a:rPr lang="en-US" sz="2450" dirty="0">
                <a:solidFill>
                  <a:srgbClr val="E5E0DF"/>
                </a:solidFill>
                <a:latin typeface="Barlow Medium" pitchFamily="34" charset="0"/>
                <a:ea typeface="Barlow Medium" pitchFamily="34" charset="-122"/>
                <a:cs typeface="Barlow Medium" pitchFamily="34" charset="-120"/>
              </a:rPr>
              <a:t>4</a:t>
            </a:r>
            <a:endParaRPr lang="en-US" sz="2450" dirty="0"/>
          </a:p>
        </p:txBody>
      </p:sp>
      <p:sp>
        <p:nvSpPr>
          <p:cNvPr id="18" name="Text 15"/>
          <p:cNvSpPr/>
          <p:nvPr/>
        </p:nvSpPr>
        <p:spPr>
          <a:xfrm>
            <a:off x="10950178" y="5009793"/>
            <a:ext cx="2642830" cy="330398"/>
          </a:xfrm>
          <a:prstGeom prst="rect">
            <a:avLst/>
          </a:prstGeom>
          <a:noFill/>
          <a:ln/>
        </p:spPr>
        <p:txBody>
          <a:bodyPr wrap="none" lIns="0" tIns="0" rIns="0" bIns="0" rtlCol="0" anchor="t"/>
          <a:lstStyle/>
          <a:p>
            <a:pPr marL="0" indent="0">
              <a:lnSpc>
                <a:spcPts val="2600"/>
              </a:lnSpc>
              <a:buNone/>
            </a:pPr>
            <a:r>
              <a:rPr lang="en-US" sz="2050" dirty="0">
                <a:solidFill>
                  <a:srgbClr val="E5E0DF"/>
                </a:solidFill>
                <a:latin typeface="Barlow Medium" pitchFamily="34" charset="0"/>
                <a:ea typeface="Barlow Medium" pitchFamily="34" charset="-122"/>
                <a:cs typeface="Barlow Medium" pitchFamily="34" charset="-120"/>
              </a:rPr>
              <a:t>Risk Assessment</a:t>
            </a:r>
            <a:endParaRPr lang="en-US" sz="2050" dirty="0"/>
          </a:p>
        </p:txBody>
      </p:sp>
      <p:sp>
        <p:nvSpPr>
          <p:cNvPr id="19" name="Text 16"/>
          <p:cNvSpPr/>
          <p:nvPr/>
        </p:nvSpPr>
        <p:spPr>
          <a:xfrm>
            <a:off x="10950178" y="5482828"/>
            <a:ext cx="2847856" cy="1902619"/>
          </a:xfrm>
          <a:prstGeom prst="rect">
            <a:avLst/>
          </a:prstGeom>
          <a:noFill/>
          <a:ln/>
        </p:spPr>
        <p:txBody>
          <a:bodyPr wrap="square" lIns="0" tIns="0" rIns="0" bIns="0" rtlCol="0" anchor="t"/>
          <a:lstStyle/>
          <a:p>
            <a:pPr marL="0" indent="0">
              <a:lnSpc>
                <a:spcPts val="2950"/>
              </a:lnSpc>
              <a:buNone/>
            </a:pPr>
            <a:r>
              <a:rPr lang="en-US" sz="1850" dirty="0">
                <a:solidFill>
                  <a:srgbClr val="E5E0DF"/>
                </a:solidFill>
                <a:latin typeface="Barlow" pitchFamily="34" charset="0"/>
                <a:ea typeface="Barlow" pitchFamily="34" charset="-122"/>
                <a:cs typeface="Barlow" pitchFamily="34" charset="-120"/>
              </a:rPr>
              <a:t>An evaluation of the potential risks associated with the project and the strategies employed to mitigate them.</a:t>
            </a:r>
            <a:endParaRPr lang="en-US" sz="1850" dirty="0"/>
          </a:p>
        </p:txBody>
      </p:sp>
      <p:pic>
        <p:nvPicPr>
          <p:cNvPr id="20" name="Picture 19">
            <a:extLst>
              <a:ext uri="{FF2B5EF4-FFF2-40B4-BE49-F238E27FC236}">
                <a16:creationId xmlns:a16="http://schemas.microsoft.com/office/drawing/2014/main" id="{48D34FD9-E929-DCB5-EAF8-B204D8342472}"/>
              </a:ext>
            </a:extLst>
          </p:cNvPr>
          <p:cNvPicPr>
            <a:picLocks noChangeAspect="1"/>
          </p:cNvPicPr>
          <p:nvPr/>
        </p:nvPicPr>
        <p:blipFill>
          <a:blip r:embed="rId4"/>
          <a:stretch>
            <a:fillRect/>
          </a:stretch>
        </p:blipFill>
        <p:spPr>
          <a:xfrm>
            <a:off x="12147692" y="7734853"/>
            <a:ext cx="2400635" cy="4096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76024" y="682228"/>
            <a:ext cx="11632406" cy="457200"/>
          </a:xfrm>
          <a:prstGeom prst="rect">
            <a:avLst/>
          </a:prstGeom>
          <a:noFill/>
          <a:ln/>
        </p:spPr>
        <p:txBody>
          <a:bodyPr wrap="none" lIns="0" tIns="0" rIns="0" bIns="0" rtlCol="0" anchor="t"/>
          <a:lstStyle/>
          <a:p>
            <a:pPr marL="0" indent="0">
              <a:lnSpc>
                <a:spcPts val="3600"/>
              </a:lnSpc>
              <a:buNone/>
            </a:pPr>
            <a:r>
              <a:rPr lang="en-US" sz="2850" dirty="0">
                <a:solidFill>
                  <a:srgbClr val="FFFFFF"/>
                </a:solidFill>
                <a:latin typeface="Barlow Medium" pitchFamily="34" charset="0"/>
                <a:ea typeface="Barlow Medium" pitchFamily="34" charset="-122"/>
                <a:cs typeface="Barlow Medium" pitchFamily="34" charset="-120"/>
              </a:rPr>
              <a:t>Proforma of a Suggested Project Report for a Manufacturing Organization</a:t>
            </a:r>
            <a:endParaRPr lang="en-US" sz="2850" dirty="0"/>
          </a:p>
        </p:txBody>
      </p:sp>
      <p:pic>
        <p:nvPicPr>
          <p:cNvPr id="3" name="Image 0" descr="preencoded.png"/>
          <p:cNvPicPr>
            <a:picLocks noChangeAspect="1"/>
          </p:cNvPicPr>
          <p:nvPr/>
        </p:nvPicPr>
        <p:blipFill>
          <a:blip r:embed="rId3"/>
          <a:stretch>
            <a:fillRect/>
          </a:stretch>
        </p:blipFill>
        <p:spPr>
          <a:xfrm>
            <a:off x="3278386" y="1468517"/>
            <a:ext cx="1334333" cy="1182886"/>
          </a:xfrm>
          <a:prstGeom prst="rect">
            <a:avLst/>
          </a:prstGeom>
        </p:spPr>
      </p:pic>
      <p:sp>
        <p:nvSpPr>
          <p:cNvPr id="4" name="Text 1"/>
          <p:cNvSpPr/>
          <p:nvPr/>
        </p:nvSpPr>
        <p:spPr>
          <a:xfrm>
            <a:off x="3909298" y="2047994"/>
            <a:ext cx="72509" cy="329089"/>
          </a:xfrm>
          <a:prstGeom prst="rect">
            <a:avLst/>
          </a:prstGeom>
          <a:noFill/>
          <a:ln/>
        </p:spPr>
        <p:txBody>
          <a:bodyPr wrap="none" lIns="0" tIns="0" rIns="0" bIns="0" rtlCol="0" anchor="t"/>
          <a:lstStyle/>
          <a:p>
            <a:pPr marL="0" indent="0" algn="ctr">
              <a:lnSpc>
                <a:spcPts val="2550"/>
              </a:lnSpc>
              <a:buNone/>
            </a:pPr>
            <a:r>
              <a:rPr lang="en-US" sz="1600" dirty="0">
                <a:solidFill>
                  <a:srgbClr val="E5E0DF"/>
                </a:solidFill>
                <a:latin typeface="Barlow Medium" pitchFamily="34" charset="0"/>
                <a:ea typeface="Barlow Medium" pitchFamily="34" charset="-122"/>
                <a:cs typeface="Barlow Medium" pitchFamily="34" charset="-120"/>
              </a:rPr>
              <a:t>1</a:t>
            </a:r>
            <a:endParaRPr lang="en-US" sz="1600" dirty="0"/>
          </a:p>
        </p:txBody>
      </p:sp>
      <p:sp>
        <p:nvSpPr>
          <p:cNvPr id="5" name="Text 2"/>
          <p:cNvSpPr/>
          <p:nvPr/>
        </p:nvSpPr>
        <p:spPr>
          <a:xfrm>
            <a:off x="4777264" y="1945600"/>
            <a:ext cx="1584484" cy="228600"/>
          </a:xfrm>
          <a:prstGeom prst="rect">
            <a:avLst/>
          </a:prstGeom>
          <a:noFill/>
          <a:ln/>
        </p:spPr>
        <p:txBody>
          <a:bodyPr wrap="none" lIns="0" tIns="0" rIns="0" bIns="0" rtlCol="0" anchor="t"/>
          <a:lstStyle/>
          <a:p>
            <a:pPr marL="0" indent="0" algn="l">
              <a:lnSpc>
                <a:spcPts val="1800"/>
              </a:lnSpc>
              <a:buNone/>
            </a:pPr>
            <a:r>
              <a:rPr lang="en-US" sz="1400" dirty="0">
                <a:solidFill>
                  <a:srgbClr val="E5E0DF"/>
                </a:solidFill>
                <a:latin typeface="Barlow Medium" pitchFamily="34" charset="0"/>
                <a:ea typeface="Barlow Medium" pitchFamily="34" charset="-122"/>
                <a:cs typeface="Barlow Medium" pitchFamily="34" charset="-120"/>
              </a:rPr>
              <a:t>Executive Summary</a:t>
            </a:r>
            <a:endParaRPr lang="en-US" sz="1400" dirty="0"/>
          </a:p>
        </p:txBody>
      </p:sp>
      <p:sp>
        <p:nvSpPr>
          <p:cNvPr id="6" name="Shape 3"/>
          <p:cNvSpPr/>
          <p:nvPr/>
        </p:nvSpPr>
        <p:spPr>
          <a:xfrm>
            <a:off x="4653796" y="2662357"/>
            <a:ext cx="9359503" cy="11430"/>
          </a:xfrm>
          <a:prstGeom prst="roundRect">
            <a:avLst>
              <a:gd name="adj" fmla="val 604800"/>
            </a:avLst>
          </a:prstGeom>
          <a:solidFill>
            <a:srgbClr val="922022"/>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2611160" y="2692479"/>
            <a:ext cx="2668667" cy="1182886"/>
          </a:xfrm>
          <a:prstGeom prst="rect">
            <a:avLst/>
          </a:prstGeom>
        </p:spPr>
      </p:pic>
      <p:sp>
        <p:nvSpPr>
          <p:cNvPr id="8" name="Text 4"/>
          <p:cNvSpPr/>
          <p:nvPr/>
        </p:nvSpPr>
        <p:spPr>
          <a:xfrm>
            <a:off x="3889415" y="3119318"/>
            <a:ext cx="112038" cy="329089"/>
          </a:xfrm>
          <a:prstGeom prst="rect">
            <a:avLst/>
          </a:prstGeom>
          <a:noFill/>
          <a:ln/>
        </p:spPr>
        <p:txBody>
          <a:bodyPr wrap="none" lIns="0" tIns="0" rIns="0" bIns="0" rtlCol="0" anchor="t"/>
          <a:lstStyle/>
          <a:p>
            <a:pPr marL="0" indent="0" algn="ctr">
              <a:lnSpc>
                <a:spcPts val="2550"/>
              </a:lnSpc>
              <a:buNone/>
            </a:pPr>
            <a:r>
              <a:rPr lang="en-US" sz="1600" dirty="0">
                <a:solidFill>
                  <a:srgbClr val="E5E0DF"/>
                </a:solidFill>
                <a:latin typeface="Barlow Medium" pitchFamily="34" charset="0"/>
                <a:ea typeface="Barlow Medium" pitchFamily="34" charset="-122"/>
                <a:cs typeface="Barlow Medium" pitchFamily="34" charset="-120"/>
              </a:rPr>
              <a:t>2</a:t>
            </a:r>
            <a:endParaRPr lang="en-US" sz="1600" dirty="0"/>
          </a:p>
        </p:txBody>
      </p:sp>
      <p:sp>
        <p:nvSpPr>
          <p:cNvPr id="9" name="Text 5"/>
          <p:cNvSpPr/>
          <p:nvPr/>
        </p:nvSpPr>
        <p:spPr>
          <a:xfrm>
            <a:off x="5444371" y="2988588"/>
            <a:ext cx="1828800" cy="228600"/>
          </a:xfrm>
          <a:prstGeom prst="rect">
            <a:avLst/>
          </a:prstGeom>
          <a:noFill/>
          <a:ln/>
        </p:spPr>
        <p:txBody>
          <a:bodyPr wrap="none" lIns="0" tIns="0" rIns="0" bIns="0" rtlCol="0" anchor="t"/>
          <a:lstStyle/>
          <a:p>
            <a:pPr marL="0" indent="0" algn="l">
              <a:lnSpc>
                <a:spcPts val="1800"/>
              </a:lnSpc>
              <a:buNone/>
            </a:pPr>
            <a:r>
              <a:rPr lang="en-US" sz="1400" dirty="0">
                <a:solidFill>
                  <a:srgbClr val="E5E0DF"/>
                </a:solidFill>
                <a:latin typeface="Barlow Medium" pitchFamily="34" charset="0"/>
                <a:ea typeface="Barlow Medium" pitchFamily="34" charset="-122"/>
                <a:cs typeface="Barlow Medium" pitchFamily="34" charset="-120"/>
              </a:rPr>
              <a:t>Introduction</a:t>
            </a:r>
            <a:endParaRPr lang="en-US" sz="1400" dirty="0"/>
          </a:p>
        </p:txBody>
      </p:sp>
      <p:sp>
        <p:nvSpPr>
          <p:cNvPr id="10" name="Text 6"/>
          <p:cNvSpPr/>
          <p:nvPr/>
        </p:nvSpPr>
        <p:spPr>
          <a:xfrm>
            <a:off x="5444371" y="3315891"/>
            <a:ext cx="6281261" cy="263247"/>
          </a:xfrm>
          <a:prstGeom prst="rect">
            <a:avLst/>
          </a:prstGeom>
          <a:noFill/>
          <a:ln/>
        </p:spPr>
        <p:txBody>
          <a:bodyPr wrap="none" lIns="0" tIns="0" rIns="0" bIns="0" rtlCol="0" anchor="t"/>
          <a:lstStyle/>
          <a:p>
            <a:pPr marL="0" indent="0" algn="l">
              <a:lnSpc>
                <a:spcPts val="2050"/>
              </a:lnSpc>
              <a:buNone/>
            </a:pPr>
            <a:r>
              <a:rPr lang="en-US" sz="1250" dirty="0">
                <a:solidFill>
                  <a:srgbClr val="E5E0DF"/>
                </a:solidFill>
                <a:latin typeface="Barlow" pitchFamily="34" charset="0"/>
                <a:ea typeface="Barlow" pitchFamily="34" charset="-122"/>
                <a:cs typeface="Barlow" pitchFamily="34" charset="-120"/>
              </a:rPr>
              <a:t>Provide a brief overview of the project, its objectives, and the organization's involvement.</a:t>
            </a:r>
            <a:endParaRPr lang="en-US" sz="1250" dirty="0"/>
          </a:p>
        </p:txBody>
      </p:sp>
      <p:sp>
        <p:nvSpPr>
          <p:cNvPr id="11" name="Shape 7"/>
          <p:cNvSpPr/>
          <p:nvPr/>
        </p:nvSpPr>
        <p:spPr>
          <a:xfrm>
            <a:off x="5320903" y="3886319"/>
            <a:ext cx="8692396" cy="11430"/>
          </a:xfrm>
          <a:prstGeom prst="roundRect">
            <a:avLst>
              <a:gd name="adj" fmla="val 604800"/>
            </a:avLst>
          </a:prstGeom>
          <a:solidFill>
            <a:srgbClr val="922022"/>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1944053" y="3916442"/>
            <a:ext cx="4003000" cy="1182886"/>
          </a:xfrm>
          <a:prstGeom prst="rect">
            <a:avLst/>
          </a:prstGeom>
        </p:spPr>
      </p:pic>
      <p:sp>
        <p:nvSpPr>
          <p:cNvPr id="13" name="Text 8"/>
          <p:cNvSpPr/>
          <p:nvPr/>
        </p:nvSpPr>
        <p:spPr>
          <a:xfrm>
            <a:off x="3891558" y="4343281"/>
            <a:ext cx="107871" cy="329089"/>
          </a:xfrm>
          <a:prstGeom prst="rect">
            <a:avLst/>
          </a:prstGeom>
          <a:noFill/>
          <a:ln/>
        </p:spPr>
        <p:txBody>
          <a:bodyPr wrap="none" lIns="0" tIns="0" rIns="0" bIns="0" rtlCol="0" anchor="t"/>
          <a:lstStyle/>
          <a:p>
            <a:pPr marL="0" indent="0" algn="ctr">
              <a:lnSpc>
                <a:spcPts val="2550"/>
              </a:lnSpc>
              <a:buNone/>
            </a:pPr>
            <a:r>
              <a:rPr lang="en-US" sz="1600" dirty="0">
                <a:solidFill>
                  <a:srgbClr val="E5E0DF"/>
                </a:solidFill>
                <a:latin typeface="Barlow Medium" pitchFamily="34" charset="0"/>
                <a:ea typeface="Barlow Medium" pitchFamily="34" charset="-122"/>
                <a:cs typeface="Barlow Medium" pitchFamily="34" charset="-120"/>
              </a:rPr>
              <a:t>3</a:t>
            </a:r>
            <a:endParaRPr lang="en-US" sz="1600" dirty="0"/>
          </a:p>
        </p:txBody>
      </p:sp>
      <p:sp>
        <p:nvSpPr>
          <p:cNvPr id="14" name="Text 9"/>
          <p:cNvSpPr/>
          <p:nvPr/>
        </p:nvSpPr>
        <p:spPr>
          <a:xfrm>
            <a:off x="6111597" y="4212550"/>
            <a:ext cx="1828800" cy="228600"/>
          </a:xfrm>
          <a:prstGeom prst="rect">
            <a:avLst/>
          </a:prstGeom>
          <a:noFill/>
          <a:ln/>
        </p:spPr>
        <p:txBody>
          <a:bodyPr wrap="none" lIns="0" tIns="0" rIns="0" bIns="0" rtlCol="0" anchor="t"/>
          <a:lstStyle/>
          <a:p>
            <a:pPr marL="0" indent="0" algn="l">
              <a:lnSpc>
                <a:spcPts val="1800"/>
              </a:lnSpc>
              <a:buNone/>
            </a:pPr>
            <a:r>
              <a:rPr lang="en-US" sz="1400" dirty="0">
                <a:solidFill>
                  <a:srgbClr val="E5E0DF"/>
                </a:solidFill>
                <a:latin typeface="Barlow Medium" pitchFamily="34" charset="0"/>
                <a:ea typeface="Barlow Medium" pitchFamily="34" charset="-122"/>
                <a:cs typeface="Barlow Medium" pitchFamily="34" charset="-120"/>
              </a:rPr>
              <a:t>Project Execution</a:t>
            </a:r>
            <a:endParaRPr lang="en-US" sz="1400" dirty="0"/>
          </a:p>
        </p:txBody>
      </p:sp>
      <p:sp>
        <p:nvSpPr>
          <p:cNvPr id="15" name="Text 10"/>
          <p:cNvSpPr/>
          <p:nvPr/>
        </p:nvSpPr>
        <p:spPr>
          <a:xfrm>
            <a:off x="6111597" y="4539853"/>
            <a:ext cx="7305794" cy="263247"/>
          </a:xfrm>
          <a:prstGeom prst="rect">
            <a:avLst/>
          </a:prstGeom>
          <a:noFill/>
          <a:ln/>
        </p:spPr>
        <p:txBody>
          <a:bodyPr wrap="none" lIns="0" tIns="0" rIns="0" bIns="0" rtlCol="0" anchor="t"/>
          <a:lstStyle/>
          <a:p>
            <a:pPr marL="0" indent="0" algn="l">
              <a:lnSpc>
                <a:spcPts val="2050"/>
              </a:lnSpc>
              <a:buNone/>
            </a:pPr>
            <a:r>
              <a:rPr lang="en-US" sz="1250" dirty="0">
                <a:solidFill>
                  <a:srgbClr val="E5E0DF"/>
                </a:solidFill>
                <a:latin typeface="Barlow" pitchFamily="34" charset="0"/>
                <a:ea typeface="Barlow" pitchFamily="34" charset="-122"/>
                <a:cs typeface="Barlow" pitchFamily="34" charset="-120"/>
              </a:rPr>
              <a:t>Describe the key activities, milestones, and challenges encountered during the project implementation.</a:t>
            </a:r>
            <a:endParaRPr lang="en-US" sz="1250" dirty="0"/>
          </a:p>
        </p:txBody>
      </p:sp>
      <p:sp>
        <p:nvSpPr>
          <p:cNvPr id="16" name="Shape 11"/>
          <p:cNvSpPr/>
          <p:nvPr/>
        </p:nvSpPr>
        <p:spPr>
          <a:xfrm>
            <a:off x="5988129" y="5110282"/>
            <a:ext cx="8025170" cy="11430"/>
          </a:xfrm>
          <a:prstGeom prst="roundRect">
            <a:avLst>
              <a:gd name="adj" fmla="val 604800"/>
            </a:avLst>
          </a:prstGeom>
          <a:solidFill>
            <a:srgbClr val="922022"/>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1276826" y="5140404"/>
            <a:ext cx="5337334" cy="1182886"/>
          </a:xfrm>
          <a:prstGeom prst="rect">
            <a:avLst/>
          </a:prstGeom>
        </p:spPr>
      </p:pic>
      <p:sp>
        <p:nvSpPr>
          <p:cNvPr id="18" name="Text 12"/>
          <p:cNvSpPr/>
          <p:nvPr/>
        </p:nvSpPr>
        <p:spPr>
          <a:xfrm>
            <a:off x="3886795" y="5567243"/>
            <a:ext cx="117277" cy="329089"/>
          </a:xfrm>
          <a:prstGeom prst="rect">
            <a:avLst/>
          </a:prstGeom>
          <a:noFill/>
          <a:ln/>
        </p:spPr>
        <p:txBody>
          <a:bodyPr wrap="none" lIns="0" tIns="0" rIns="0" bIns="0" rtlCol="0" anchor="t"/>
          <a:lstStyle/>
          <a:p>
            <a:pPr marL="0" indent="0" algn="ctr">
              <a:lnSpc>
                <a:spcPts val="2550"/>
              </a:lnSpc>
              <a:buNone/>
            </a:pPr>
            <a:r>
              <a:rPr lang="en-US" sz="1600" dirty="0">
                <a:solidFill>
                  <a:srgbClr val="E5E0DF"/>
                </a:solidFill>
                <a:latin typeface="Barlow Medium" pitchFamily="34" charset="0"/>
                <a:ea typeface="Barlow Medium" pitchFamily="34" charset="-122"/>
                <a:cs typeface="Barlow Medium" pitchFamily="34" charset="-120"/>
              </a:rPr>
              <a:t>4</a:t>
            </a:r>
            <a:endParaRPr lang="en-US" sz="1600" dirty="0"/>
          </a:p>
        </p:txBody>
      </p:sp>
      <p:sp>
        <p:nvSpPr>
          <p:cNvPr id="19" name="Text 13"/>
          <p:cNvSpPr/>
          <p:nvPr/>
        </p:nvSpPr>
        <p:spPr>
          <a:xfrm>
            <a:off x="6778704" y="5304949"/>
            <a:ext cx="1828800" cy="228600"/>
          </a:xfrm>
          <a:prstGeom prst="rect">
            <a:avLst/>
          </a:prstGeom>
          <a:noFill/>
          <a:ln/>
        </p:spPr>
        <p:txBody>
          <a:bodyPr wrap="none" lIns="0" tIns="0" rIns="0" bIns="0" rtlCol="0" anchor="t"/>
          <a:lstStyle/>
          <a:p>
            <a:pPr marL="0" indent="0" algn="l">
              <a:lnSpc>
                <a:spcPts val="1800"/>
              </a:lnSpc>
              <a:buNone/>
            </a:pPr>
            <a:r>
              <a:rPr lang="en-US" sz="1400" dirty="0">
                <a:solidFill>
                  <a:srgbClr val="E5E0DF"/>
                </a:solidFill>
                <a:latin typeface="Barlow Medium" pitchFamily="34" charset="0"/>
                <a:ea typeface="Barlow Medium" pitchFamily="34" charset="-122"/>
                <a:cs typeface="Barlow Medium" pitchFamily="34" charset="-120"/>
              </a:rPr>
              <a:t>Financial Evaluation</a:t>
            </a:r>
            <a:endParaRPr lang="en-US" sz="1400" dirty="0"/>
          </a:p>
        </p:txBody>
      </p:sp>
      <p:sp>
        <p:nvSpPr>
          <p:cNvPr id="20" name="Text 14"/>
          <p:cNvSpPr/>
          <p:nvPr/>
        </p:nvSpPr>
        <p:spPr>
          <a:xfrm>
            <a:off x="6778704" y="5632252"/>
            <a:ext cx="7111127" cy="526494"/>
          </a:xfrm>
          <a:prstGeom prst="rect">
            <a:avLst/>
          </a:prstGeom>
          <a:noFill/>
          <a:ln/>
        </p:spPr>
        <p:txBody>
          <a:bodyPr wrap="square" lIns="0" tIns="0" rIns="0" bIns="0" rtlCol="0" anchor="t"/>
          <a:lstStyle/>
          <a:p>
            <a:pPr marL="0" indent="0" algn="l">
              <a:lnSpc>
                <a:spcPts val="2050"/>
              </a:lnSpc>
              <a:buNone/>
            </a:pPr>
            <a:r>
              <a:rPr lang="en-US" sz="1250" dirty="0">
                <a:solidFill>
                  <a:srgbClr val="E5E0DF"/>
                </a:solidFill>
                <a:latin typeface="Barlow" pitchFamily="34" charset="0"/>
                <a:ea typeface="Barlow" pitchFamily="34" charset="-122"/>
                <a:cs typeface="Barlow" pitchFamily="34" charset="-120"/>
              </a:rPr>
              <a:t>Analyze the project's financial performance, including cost-benefit analysis and return on investment.</a:t>
            </a:r>
            <a:endParaRPr lang="en-US" sz="1250" dirty="0"/>
          </a:p>
        </p:txBody>
      </p:sp>
      <p:sp>
        <p:nvSpPr>
          <p:cNvPr id="21" name="Shape 15"/>
          <p:cNvSpPr/>
          <p:nvPr/>
        </p:nvSpPr>
        <p:spPr>
          <a:xfrm>
            <a:off x="6655237" y="6334244"/>
            <a:ext cx="7358063" cy="11430"/>
          </a:xfrm>
          <a:prstGeom prst="roundRect">
            <a:avLst>
              <a:gd name="adj" fmla="val 604800"/>
            </a:avLst>
          </a:prstGeom>
          <a:solidFill>
            <a:srgbClr val="922022"/>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609719" y="6364367"/>
            <a:ext cx="6671667" cy="1182886"/>
          </a:xfrm>
          <a:prstGeom prst="rect">
            <a:avLst/>
          </a:prstGeom>
        </p:spPr>
      </p:pic>
      <p:sp>
        <p:nvSpPr>
          <p:cNvPr id="23" name="Text 16"/>
          <p:cNvSpPr/>
          <p:nvPr/>
        </p:nvSpPr>
        <p:spPr>
          <a:xfrm>
            <a:off x="3891677" y="6791206"/>
            <a:ext cx="107633" cy="329089"/>
          </a:xfrm>
          <a:prstGeom prst="rect">
            <a:avLst/>
          </a:prstGeom>
          <a:noFill/>
          <a:ln/>
        </p:spPr>
        <p:txBody>
          <a:bodyPr wrap="none" lIns="0" tIns="0" rIns="0" bIns="0" rtlCol="0" anchor="t"/>
          <a:lstStyle/>
          <a:p>
            <a:pPr marL="0" indent="0" algn="ctr">
              <a:lnSpc>
                <a:spcPts val="2550"/>
              </a:lnSpc>
              <a:buNone/>
            </a:pPr>
            <a:r>
              <a:rPr lang="en-US" sz="1600" dirty="0">
                <a:solidFill>
                  <a:srgbClr val="E5E0DF"/>
                </a:solidFill>
                <a:latin typeface="Barlow Medium" pitchFamily="34" charset="0"/>
                <a:ea typeface="Barlow Medium" pitchFamily="34" charset="-122"/>
                <a:cs typeface="Barlow Medium" pitchFamily="34" charset="-120"/>
              </a:rPr>
              <a:t>5</a:t>
            </a:r>
            <a:endParaRPr lang="en-US" sz="1600" dirty="0"/>
          </a:p>
        </p:txBody>
      </p:sp>
      <p:sp>
        <p:nvSpPr>
          <p:cNvPr id="24" name="Text 17"/>
          <p:cNvSpPr/>
          <p:nvPr/>
        </p:nvSpPr>
        <p:spPr>
          <a:xfrm>
            <a:off x="7445931" y="6528911"/>
            <a:ext cx="1828800" cy="228600"/>
          </a:xfrm>
          <a:prstGeom prst="rect">
            <a:avLst/>
          </a:prstGeom>
          <a:noFill/>
          <a:ln/>
        </p:spPr>
        <p:txBody>
          <a:bodyPr wrap="none" lIns="0" tIns="0" rIns="0" bIns="0" rtlCol="0" anchor="t"/>
          <a:lstStyle/>
          <a:p>
            <a:pPr marL="0" indent="0" algn="l">
              <a:lnSpc>
                <a:spcPts val="1800"/>
              </a:lnSpc>
              <a:buNone/>
            </a:pPr>
            <a:r>
              <a:rPr lang="en-US" sz="1400" dirty="0">
                <a:solidFill>
                  <a:srgbClr val="E5E0DF"/>
                </a:solidFill>
                <a:latin typeface="Barlow Medium" pitchFamily="34" charset="0"/>
                <a:ea typeface="Barlow Medium" pitchFamily="34" charset="-122"/>
                <a:cs typeface="Barlow Medium" pitchFamily="34" charset="-120"/>
              </a:rPr>
              <a:t>Recommendations</a:t>
            </a:r>
            <a:endParaRPr lang="en-US" sz="1400" dirty="0"/>
          </a:p>
        </p:txBody>
      </p:sp>
      <p:sp>
        <p:nvSpPr>
          <p:cNvPr id="25" name="Text 18"/>
          <p:cNvSpPr/>
          <p:nvPr/>
        </p:nvSpPr>
        <p:spPr>
          <a:xfrm>
            <a:off x="7445931" y="6856214"/>
            <a:ext cx="6443901" cy="526494"/>
          </a:xfrm>
          <a:prstGeom prst="rect">
            <a:avLst/>
          </a:prstGeom>
          <a:noFill/>
          <a:ln/>
        </p:spPr>
        <p:txBody>
          <a:bodyPr wrap="square" lIns="0" tIns="0" rIns="0" bIns="0" rtlCol="0" anchor="t"/>
          <a:lstStyle/>
          <a:p>
            <a:pPr marL="0" indent="0" algn="l">
              <a:lnSpc>
                <a:spcPts val="2050"/>
              </a:lnSpc>
              <a:buNone/>
            </a:pPr>
            <a:r>
              <a:rPr lang="en-US" sz="1250" dirty="0">
                <a:solidFill>
                  <a:srgbClr val="E5E0DF"/>
                </a:solidFill>
                <a:latin typeface="Barlow" pitchFamily="34" charset="0"/>
                <a:ea typeface="Barlow" pitchFamily="34" charset="-122"/>
                <a:cs typeface="Barlow" pitchFamily="34" charset="-120"/>
              </a:rPr>
              <a:t>Suggest future improvements, identify best practices, and outline the next steps for the organization.</a:t>
            </a:r>
            <a:endParaRPr lang="en-US" sz="1250" dirty="0"/>
          </a:p>
        </p:txBody>
      </p:sp>
      <p:pic>
        <p:nvPicPr>
          <p:cNvPr id="26" name="Picture 25">
            <a:extLst>
              <a:ext uri="{FF2B5EF4-FFF2-40B4-BE49-F238E27FC236}">
                <a16:creationId xmlns:a16="http://schemas.microsoft.com/office/drawing/2014/main" id="{2D4DCCA1-6565-B7B0-96C7-2DC0AD208F80}"/>
              </a:ext>
            </a:extLst>
          </p:cNvPr>
          <p:cNvPicPr>
            <a:picLocks noChangeAspect="1"/>
          </p:cNvPicPr>
          <p:nvPr/>
        </p:nvPicPr>
        <p:blipFill>
          <a:blip r:embed="rId8"/>
          <a:stretch>
            <a:fillRect/>
          </a:stretch>
        </p:blipFill>
        <p:spPr>
          <a:xfrm>
            <a:off x="12147692" y="7734853"/>
            <a:ext cx="2400635" cy="40963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670</Words>
  <Application>Microsoft Office PowerPoint</Application>
  <PresentationFormat>Custom</PresentationFormat>
  <Paragraphs>70</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Barlow Medium</vt:lpstr>
      <vt:lpstr>Barlow</vt:lpstr>
      <vt:lpstr>Aharoni</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3</cp:revision>
  <dcterms:created xsi:type="dcterms:W3CDTF">2024-11-16T13:11:49Z</dcterms:created>
  <dcterms:modified xsi:type="dcterms:W3CDTF">2024-11-29T08:13:54Z</dcterms:modified>
</cp:coreProperties>
</file>