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62" r:id="rId2"/>
    <p:sldId id="256" r:id="rId3"/>
    <p:sldId id="257" r:id="rId4"/>
    <p:sldId id="258" r:id="rId5"/>
    <p:sldId id="259" r:id="rId6"/>
    <p:sldId id="260" r:id="rId7"/>
    <p:sldId id="261" r:id="rId8"/>
  </p:sldIdLst>
  <p:sldSz cx="14630400" cy="8229600"/>
  <p:notesSz cx="8229600" cy="14630400"/>
  <p:embeddedFontLst>
    <p:embeddedFont>
      <p:font typeface="Dela Gothic One" panose="020B0604020202020204" charset="-128"/>
      <p:regular r:id="rId10"/>
    </p:embeddedFont>
    <p:embeddedFont>
      <p:font typeface="Aharoni" panose="02010803020104030203" pitchFamily="2" charset="-79"/>
      <p:bold r:id="rId11"/>
    </p:embeddedFont>
    <p:embeddedFont>
      <p:font typeface="Arial Black" panose="020B0A04020102020204" pitchFamily="34" charset="0"/>
      <p:bold r:id="rId12"/>
    </p:embeddedFont>
    <p:embeddedFont>
      <p:font typeface="DM Sans"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61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a:solidFill>
                  <a:srgbClr val="7030A0"/>
                </a:solidFill>
              </a:rPr>
              <a:t>Programme: M.A.,HUMAN  RESOURCE MANAGEMENT</a:t>
            </a:r>
          </a:p>
        </p:txBody>
      </p:sp>
      <p:sp>
        <p:nvSpPr>
          <p:cNvPr id="6" name="Rectangle 5"/>
          <p:cNvSpPr/>
          <p:nvPr/>
        </p:nvSpPr>
        <p:spPr>
          <a:xfrm>
            <a:off x="2488932" y="3699269"/>
            <a:ext cx="7315200"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Entrepreneurship Development</a:t>
            </a:r>
          </a:p>
          <a:p>
            <a:r>
              <a:rPr lang="en-US" sz="2200" b="1" dirty="0">
                <a:solidFill>
                  <a:srgbClr val="FF0000"/>
                </a:solidFill>
                <a:latin typeface="Arial Black" pitchFamily="34" charset="0"/>
                <a:cs typeface="Aharoni" pitchFamily="2" charset="-79"/>
              </a:rPr>
              <a:t>Course Code : 22HRM4EC4</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657599" y="4742481"/>
            <a:ext cx="7315200" cy="954107"/>
          </a:xfrm>
          <a:prstGeom prst="rect">
            <a:avLst/>
          </a:prstGeom>
        </p:spPr>
        <p:txBody>
          <a:bodyPr>
            <a:spAutoFit/>
          </a:bodyPr>
          <a:lstStyle/>
          <a:p>
            <a:pPr algn="ctr"/>
            <a:r>
              <a:rPr lang="en-US" sz="2800" b="1" dirty="0">
                <a:solidFill>
                  <a:srgbClr val="7030A0"/>
                </a:solidFill>
                <a:latin typeface="Arial Black" pitchFamily="34" charset="0"/>
              </a:rPr>
              <a:t> Unit-IV</a:t>
            </a:r>
          </a:p>
          <a:p>
            <a:pPr algn="ctr"/>
            <a:r>
              <a:rPr lang="en-US" sz="2800" b="1" dirty="0">
                <a:solidFill>
                  <a:srgbClr val="7030A0"/>
                </a:solidFill>
                <a:latin typeface="Arial Black" pitchFamily="34" charset="0"/>
              </a:rPr>
              <a:t>Business Plan Preparation</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2199442"/>
            <a:ext cx="7627382" cy="1425416"/>
          </a:xfrm>
          <a:prstGeom prst="rect">
            <a:avLst/>
          </a:prstGeom>
          <a:noFill/>
          <a:ln/>
        </p:spPr>
        <p:txBody>
          <a:bodyPr wrap="square" lIns="0" tIns="0" rIns="0" bIns="0" rtlCol="0" anchor="t"/>
          <a:lstStyle/>
          <a:p>
            <a:pPr marL="0" indent="0">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Creating a Successful Business Plan</a:t>
            </a:r>
            <a:endParaRPr lang="en-US" sz="4450" dirty="0"/>
          </a:p>
        </p:txBody>
      </p:sp>
      <p:sp>
        <p:nvSpPr>
          <p:cNvPr id="4" name="Text 1"/>
          <p:cNvSpPr/>
          <p:nvPr/>
        </p:nvSpPr>
        <p:spPr>
          <a:xfrm>
            <a:off x="6244709" y="3949779"/>
            <a:ext cx="7627382" cy="208026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Developing a comprehensive business plan is a crucial first step for any aspiring entrepreneur. This presentation will guide you through the key elements of crafting an effective business plan that can secure funding, attract talent, and set your venture up for long-term success. From identifying your target market to projecting financial performance, we'll cover the essential building blocks to turn your business idea into reality.</a:t>
            </a:r>
            <a:endParaRPr lang="en-US" sz="1700" dirty="0"/>
          </a:p>
        </p:txBody>
      </p:sp>
      <p:pic>
        <p:nvPicPr>
          <p:cNvPr id="6" name="Picture 5">
            <a:extLst>
              <a:ext uri="{FF2B5EF4-FFF2-40B4-BE49-F238E27FC236}">
                <a16:creationId xmlns:a16="http://schemas.microsoft.com/office/drawing/2014/main" id="{DADB5208-9D31-85DF-0082-4444C12EA9DC}"/>
              </a:ext>
            </a:extLst>
          </p:cNvPr>
          <p:cNvPicPr>
            <a:picLocks noChangeAspect="1"/>
          </p:cNvPicPr>
          <p:nvPr/>
        </p:nvPicPr>
        <p:blipFill>
          <a:blip r:embed="rId4"/>
          <a:stretch>
            <a:fillRect/>
          </a:stretch>
        </p:blipFill>
        <p:spPr>
          <a:xfrm>
            <a:off x="12515555" y="7772336"/>
            <a:ext cx="2114845" cy="4572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8309" y="2237065"/>
            <a:ext cx="9734550" cy="712708"/>
          </a:xfrm>
          <a:prstGeom prst="rect">
            <a:avLst/>
          </a:prstGeom>
          <a:noFill/>
          <a:ln/>
        </p:spPr>
        <p:txBody>
          <a:bodyPr wrap="none" lIns="0" tIns="0" rIns="0" bIns="0" rtlCol="0" anchor="t"/>
          <a:lstStyle/>
          <a:p>
            <a:pPr marL="0" indent="0">
              <a:lnSpc>
                <a:spcPts val="5600"/>
              </a:lnSpc>
              <a:buNone/>
            </a:pPr>
            <a:r>
              <a:rPr lang="en-US" sz="4450" dirty="0">
                <a:solidFill>
                  <a:srgbClr val="FAEBEB"/>
                </a:solidFill>
                <a:latin typeface="Dela Gothic One" pitchFamily="34" charset="0"/>
                <a:ea typeface="Dela Gothic One" pitchFamily="34" charset="-122"/>
                <a:cs typeface="Dela Gothic One" pitchFamily="34" charset="-120"/>
              </a:rPr>
              <a:t>Identifying Your Opportunity</a:t>
            </a:r>
            <a:endParaRPr lang="en-US" sz="4450" dirty="0"/>
          </a:p>
        </p:txBody>
      </p:sp>
      <p:sp>
        <p:nvSpPr>
          <p:cNvPr id="3" name="Text 1"/>
          <p:cNvSpPr/>
          <p:nvPr/>
        </p:nvSpPr>
        <p:spPr>
          <a:xfrm>
            <a:off x="758309" y="3491270"/>
            <a:ext cx="3507700" cy="356235"/>
          </a:xfrm>
          <a:prstGeom prst="rect">
            <a:avLst/>
          </a:prstGeom>
          <a:noFill/>
          <a:ln/>
        </p:spPr>
        <p:txBody>
          <a:bodyPr wrap="none" lIns="0" tIns="0" rIns="0" bIns="0" rtlCol="0" anchor="t"/>
          <a:lstStyle/>
          <a:p>
            <a:pPr marL="0" indent="0">
              <a:lnSpc>
                <a:spcPts val="2800"/>
              </a:lnSpc>
              <a:buNone/>
            </a:pPr>
            <a:r>
              <a:rPr lang="en-US" sz="2200" dirty="0">
                <a:solidFill>
                  <a:srgbClr val="FAEBEB"/>
                </a:solidFill>
                <a:latin typeface="Dela Gothic One" pitchFamily="34" charset="0"/>
                <a:ea typeface="Dela Gothic One" pitchFamily="34" charset="-122"/>
                <a:cs typeface="Dela Gothic One" pitchFamily="34" charset="-120"/>
              </a:rPr>
              <a:t>Defining the Problem</a:t>
            </a:r>
            <a:endParaRPr lang="en-US" sz="2200" dirty="0"/>
          </a:p>
        </p:txBody>
      </p:sp>
      <p:sp>
        <p:nvSpPr>
          <p:cNvPr id="4" name="Text 2"/>
          <p:cNvSpPr/>
          <p:nvPr/>
        </p:nvSpPr>
        <p:spPr>
          <a:xfrm>
            <a:off x="758309" y="4064079"/>
            <a:ext cx="6292572" cy="173355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Start by clearly articulating the specific problem your business will solve. What unmet needs or pain points exist in the market that your product or service can address? Thoroughly research your target customers to understand their challenges and frustrations.</a:t>
            </a:r>
            <a:endParaRPr lang="en-US" sz="1700" dirty="0"/>
          </a:p>
        </p:txBody>
      </p:sp>
      <p:sp>
        <p:nvSpPr>
          <p:cNvPr id="5" name="Text 3"/>
          <p:cNvSpPr/>
          <p:nvPr/>
        </p:nvSpPr>
        <p:spPr>
          <a:xfrm>
            <a:off x="7587139" y="3491270"/>
            <a:ext cx="4209455" cy="356235"/>
          </a:xfrm>
          <a:prstGeom prst="rect">
            <a:avLst/>
          </a:prstGeom>
          <a:noFill/>
          <a:ln/>
        </p:spPr>
        <p:txBody>
          <a:bodyPr wrap="none" lIns="0" tIns="0" rIns="0" bIns="0" rtlCol="0" anchor="t"/>
          <a:lstStyle/>
          <a:p>
            <a:pPr marL="0" indent="0">
              <a:lnSpc>
                <a:spcPts val="2800"/>
              </a:lnSpc>
              <a:buNone/>
            </a:pPr>
            <a:r>
              <a:rPr lang="en-US" sz="2200" dirty="0">
                <a:solidFill>
                  <a:srgbClr val="FAEBEB"/>
                </a:solidFill>
                <a:latin typeface="Dela Gothic One" pitchFamily="34" charset="0"/>
                <a:ea typeface="Dela Gothic One" pitchFamily="34" charset="-122"/>
                <a:cs typeface="Dela Gothic One" pitchFamily="34" charset="-120"/>
              </a:rPr>
              <a:t>Unique Value Proposition</a:t>
            </a:r>
            <a:endParaRPr lang="en-US" sz="2200" dirty="0"/>
          </a:p>
        </p:txBody>
      </p:sp>
      <p:sp>
        <p:nvSpPr>
          <p:cNvPr id="6" name="Text 4"/>
          <p:cNvSpPr/>
          <p:nvPr/>
        </p:nvSpPr>
        <p:spPr>
          <a:xfrm>
            <a:off x="7587139" y="4064079"/>
            <a:ext cx="6292572" cy="1386840"/>
          </a:xfrm>
          <a:prstGeom prst="rect">
            <a:avLst/>
          </a:prstGeom>
          <a:noFill/>
          <a:ln/>
        </p:spPr>
        <p:txBody>
          <a:bodyPr wrap="square" lIns="0" tIns="0" rIns="0" bIns="0" rtlCol="0" anchor="t"/>
          <a:lstStyle/>
          <a:p>
            <a:pPr marL="0" indent="0">
              <a:lnSpc>
                <a:spcPts val="2700"/>
              </a:lnSpc>
              <a:buNone/>
            </a:pPr>
            <a:r>
              <a:rPr lang="en-US" sz="1700" dirty="0">
                <a:solidFill>
                  <a:srgbClr val="FFE5E5"/>
                </a:solidFill>
                <a:latin typeface="DM Sans" pitchFamily="34" charset="0"/>
                <a:ea typeface="DM Sans" pitchFamily="34" charset="-122"/>
                <a:cs typeface="DM Sans" pitchFamily="34" charset="-120"/>
              </a:rPr>
              <a:t>Clearly define how your offering is uniquely positioned to solve the problem better than existing alternatives. What are the distinct features, benefits, or capabilities that set you apart from the competition?</a:t>
            </a:r>
            <a:endParaRPr lang="en-US" sz="1700" dirty="0"/>
          </a:p>
        </p:txBody>
      </p:sp>
      <p:pic>
        <p:nvPicPr>
          <p:cNvPr id="7" name="Picture 6">
            <a:extLst>
              <a:ext uri="{FF2B5EF4-FFF2-40B4-BE49-F238E27FC236}">
                <a16:creationId xmlns:a16="http://schemas.microsoft.com/office/drawing/2014/main" id="{1455F15F-B6BC-49AF-6B3F-9C3456545A44}"/>
              </a:ext>
            </a:extLst>
          </p:cNvPr>
          <p:cNvPicPr>
            <a:picLocks noChangeAspect="1"/>
          </p:cNvPicPr>
          <p:nvPr/>
        </p:nvPicPr>
        <p:blipFill>
          <a:blip r:embed="rId3"/>
          <a:stretch>
            <a:fillRect/>
          </a:stretch>
        </p:blipFill>
        <p:spPr>
          <a:xfrm>
            <a:off x="12515555" y="7772336"/>
            <a:ext cx="2114845" cy="4572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1008" y="889992"/>
            <a:ext cx="7794784" cy="1268254"/>
          </a:xfrm>
          <a:prstGeom prst="rect">
            <a:avLst/>
          </a:prstGeom>
          <a:noFill/>
          <a:ln/>
        </p:spPr>
        <p:txBody>
          <a:bodyPr wrap="square" lIns="0" tIns="0" rIns="0" bIns="0" rtlCol="0" anchor="t"/>
          <a:lstStyle/>
          <a:p>
            <a:pPr marL="0" indent="0">
              <a:lnSpc>
                <a:spcPts val="4950"/>
              </a:lnSpc>
              <a:buNone/>
            </a:pPr>
            <a:r>
              <a:rPr lang="en-US" sz="3950" dirty="0">
                <a:solidFill>
                  <a:srgbClr val="FAEBEB"/>
                </a:solidFill>
                <a:latin typeface="Dela Gothic One" pitchFamily="34" charset="0"/>
                <a:ea typeface="Dela Gothic One" pitchFamily="34" charset="-122"/>
                <a:cs typeface="Dela Gothic One" pitchFamily="34" charset="-120"/>
              </a:rPr>
              <a:t>Market Analysis and Competitive Landscape</a:t>
            </a:r>
            <a:endParaRPr lang="en-US" sz="3950" dirty="0"/>
          </a:p>
        </p:txBody>
      </p:sp>
      <p:sp>
        <p:nvSpPr>
          <p:cNvPr id="4" name="Shape 1"/>
          <p:cNvSpPr/>
          <p:nvPr/>
        </p:nvSpPr>
        <p:spPr>
          <a:xfrm>
            <a:off x="6161008" y="2664143"/>
            <a:ext cx="433626" cy="433626"/>
          </a:xfrm>
          <a:prstGeom prst="roundRect">
            <a:avLst>
              <a:gd name="adj" fmla="val 18672"/>
            </a:avLst>
          </a:prstGeom>
          <a:solidFill>
            <a:srgbClr val="740B0B"/>
          </a:solidFill>
          <a:ln w="7620">
            <a:solidFill>
              <a:srgbClr val="8D2424"/>
            </a:solidFill>
            <a:prstDash val="solid"/>
          </a:ln>
        </p:spPr>
        <p:txBody>
          <a:bodyPr/>
          <a:lstStyle/>
          <a:p>
            <a:endParaRPr lang="en-US"/>
          </a:p>
        </p:txBody>
      </p:sp>
      <p:sp>
        <p:nvSpPr>
          <p:cNvPr id="5" name="Text 2"/>
          <p:cNvSpPr/>
          <p:nvPr/>
        </p:nvSpPr>
        <p:spPr>
          <a:xfrm>
            <a:off x="6288286" y="2728793"/>
            <a:ext cx="178951" cy="304324"/>
          </a:xfrm>
          <a:prstGeom prst="rect">
            <a:avLst/>
          </a:prstGeom>
          <a:noFill/>
          <a:ln/>
        </p:spPr>
        <p:txBody>
          <a:bodyPr wrap="none" lIns="0" tIns="0" rIns="0" bIns="0" rtlCol="0" anchor="t"/>
          <a:lstStyle/>
          <a:p>
            <a:pPr marL="0" indent="0" algn="ctr">
              <a:lnSpc>
                <a:spcPts val="2350"/>
              </a:lnSpc>
              <a:buNone/>
            </a:pPr>
            <a:r>
              <a:rPr lang="en-US" sz="2350" dirty="0">
                <a:solidFill>
                  <a:srgbClr val="FFE5E5"/>
                </a:solidFill>
                <a:latin typeface="Dela Gothic One" pitchFamily="34" charset="0"/>
                <a:ea typeface="Dela Gothic One" pitchFamily="34" charset="-122"/>
                <a:cs typeface="Dela Gothic One" pitchFamily="34" charset="-120"/>
              </a:rPr>
              <a:t>1</a:t>
            </a:r>
            <a:endParaRPr lang="en-US" sz="2350" dirty="0"/>
          </a:p>
        </p:txBody>
      </p:sp>
      <p:sp>
        <p:nvSpPr>
          <p:cNvPr id="6" name="Text 3"/>
          <p:cNvSpPr/>
          <p:nvPr/>
        </p:nvSpPr>
        <p:spPr>
          <a:xfrm>
            <a:off x="6787396" y="2664143"/>
            <a:ext cx="3174683" cy="633889"/>
          </a:xfrm>
          <a:prstGeom prst="rect">
            <a:avLst/>
          </a:prstGeom>
          <a:noFill/>
          <a:ln/>
        </p:spPr>
        <p:txBody>
          <a:bodyPr wrap="square" lIns="0" tIns="0" rIns="0" bIns="0" rtlCol="0" anchor="t"/>
          <a:lstStyle/>
          <a:p>
            <a:pPr marL="0" indent="0">
              <a:lnSpc>
                <a:spcPts val="2450"/>
              </a:lnSpc>
              <a:buNone/>
            </a:pPr>
            <a:r>
              <a:rPr lang="en-US" sz="1950" dirty="0">
                <a:solidFill>
                  <a:srgbClr val="FFE5E5"/>
                </a:solidFill>
                <a:latin typeface="Dela Gothic One" pitchFamily="34" charset="0"/>
                <a:ea typeface="Dela Gothic One" pitchFamily="34" charset="-122"/>
                <a:cs typeface="Dela Gothic One" pitchFamily="34" charset="-120"/>
              </a:rPr>
              <a:t>Understand Your Target Customers</a:t>
            </a:r>
            <a:endParaRPr lang="en-US" sz="1950" dirty="0"/>
          </a:p>
        </p:txBody>
      </p:sp>
      <p:sp>
        <p:nvSpPr>
          <p:cNvPr id="7" name="Text 4"/>
          <p:cNvSpPr/>
          <p:nvPr/>
        </p:nvSpPr>
        <p:spPr>
          <a:xfrm>
            <a:off x="6787396" y="3413641"/>
            <a:ext cx="3174683" cy="1850231"/>
          </a:xfrm>
          <a:prstGeom prst="rect">
            <a:avLst/>
          </a:prstGeom>
          <a:noFill/>
          <a:ln/>
        </p:spPr>
        <p:txBody>
          <a:bodyPr wrap="square" lIns="0" tIns="0" rIns="0" bIns="0" rtlCol="0" anchor="t"/>
          <a:lstStyle/>
          <a:p>
            <a:pPr marL="0" indent="0">
              <a:lnSpc>
                <a:spcPts val="2400"/>
              </a:lnSpc>
              <a:buNone/>
            </a:pPr>
            <a:r>
              <a:rPr lang="en-US" sz="1500" dirty="0">
                <a:solidFill>
                  <a:srgbClr val="FFE5E5"/>
                </a:solidFill>
                <a:latin typeface="DM Sans" pitchFamily="34" charset="0"/>
                <a:ea typeface="DM Sans" pitchFamily="34" charset="-122"/>
                <a:cs typeface="DM Sans" pitchFamily="34" charset="-120"/>
              </a:rPr>
              <a:t>Conduct thorough market research to profile your ideal customer demographics, psychographics, buying behaviors, and pain points. Identify the size and growth potential of your target market.</a:t>
            </a:r>
            <a:endParaRPr lang="en-US" sz="1500" dirty="0"/>
          </a:p>
        </p:txBody>
      </p:sp>
      <p:sp>
        <p:nvSpPr>
          <p:cNvPr id="8" name="Shape 5"/>
          <p:cNvSpPr/>
          <p:nvPr/>
        </p:nvSpPr>
        <p:spPr>
          <a:xfrm>
            <a:off x="10154841" y="2664143"/>
            <a:ext cx="433626" cy="433626"/>
          </a:xfrm>
          <a:prstGeom prst="roundRect">
            <a:avLst>
              <a:gd name="adj" fmla="val 18672"/>
            </a:avLst>
          </a:prstGeom>
          <a:solidFill>
            <a:srgbClr val="740B0B"/>
          </a:solidFill>
          <a:ln w="7620">
            <a:solidFill>
              <a:srgbClr val="8D2424"/>
            </a:solidFill>
            <a:prstDash val="solid"/>
          </a:ln>
        </p:spPr>
        <p:txBody>
          <a:bodyPr/>
          <a:lstStyle/>
          <a:p>
            <a:endParaRPr lang="en-US"/>
          </a:p>
        </p:txBody>
      </p:sp>
      <p:sp>
        <p:nvSpPr>
          <p:cNvPr id="9" name="Text 6"/>
          <p:cNvSpPr/>
          <p:nvPr/>
        </p:nvSpPr>
        <p:spPr>
          <a:xfrm>
            <a:off x="10244495" y="2728793"/>
            <a:ext cx="254198" cy="304324"/>
          </a:xfrm>
          <a:prstGeom prst="rect">
            <a:avLst/>
          </a:prstGeom>
          <a:noFill/>
          <a:ln/>
        </p:spPr>
        <p:txBody>
          <a:bodyPr wrap="none" lIns="0" tIns="0" rIns="0" bIns="0" rtlCol="0" anchor="t"/>
          <a:lstStyle/>
          <a:p>
            <a:pPr marL="0" indent="0" algn="ctr">
              <a:lnSpc>
                <a:spcPts val="2350"/>
              </a:lnSpc>
              <a:buNone/>
            </a:pPr>
            <a:r>
              <a:rPr lang="en-US" sz="2350" dirty="0">
                <a:solidFill>
                  <a:srgbClr val="FFE5E5"/>
                </a:solidFill>
                <a:latin typeface="Dela Gothic One" pitchFamily="34" charset="0"/>
                <a:ea typeface="Dela Gothic One" pitchFamily="34" charset="-122"/>
                <a:cs typeface="Dela Gothic One" pitchFamily="34" charset="-120"/>
              </a:rPr>
              <a:t>2</a:t>
            </a:r>
            <a:endParaRPr lang="en-US" sz="2350" dirty="0"/>
          </a:p>
        </p:txBody>
      </p:sp>
      <p:sp>
        <p:nvSpPr>
          <p:cNvPr id="10" name="Text 7"/>
          <p:cNvSpPr/>
          <p:nvPr/>
        </p:nvSpPr>
        <p:spPr>
          <a:xfrm>
            <a:off x="10781228" y="2664143"/>
            <a:ext cx="3174683" cy="633889"/>
          </a:xfrm>
          <a:prstGeom prst="rect">
            <a:avLst/>
          </a:prstGeom>
          <a:noFill/>
          <a:ln/>
        </p:spPr>
        <p:txBody>
          <a:bodyPr wrap="square" lIns="0" tIns="0" rIns="0" bIns="0" rtlCol="0" anchor="t"/>
          <a:lstStyle/>
          <a:p>
            <a:pPr marL="0" indent="0">
              <a:lnSpc>
                <a:spcPts val="2450"/>
              </a:lnSpc>
              <a:buNone/>
            </a:pPr>
            <a:r>
              <a:rPr lang="en-US" sz="1950" dirty="0">
                <a:solidFill>
                  <a:srgbClr val="FFE5E5"/>
                </a:solidFill>
                <a:latin typeface="Dela Gothic One" pitchFamily="34" charset="0"/>
                <a:ea typeface="Dela Gothic One" pitchFamily="34" charset="-122"/>
                <a:cs typeface="Dela Gothic One" pitchFamily="34" charset="-120"/>
              </a:rPr>
              <a:t>Analyze the Competition</a:t>
            </a:r>
            <a:endParaRPr lang="en-US" sz="1950" dirty="0"/>
          </a:p>
        </p:txBody>
      </p:sp>
      <p:sp>
        <p:nvSpPr>
          <p:cNvPr id="11" name="Text 8"/>
          <p:cNvSpPr/>
          <p:nvPr/>
        </p:nvSpPr>
        <p:spPr>
          <a:xfrm>
            <a:off x="10781228" y="3413641"/>
            <a:ext cx="3174683" cy="2158603"/>
          </a:xfrm>
          <a:prstGeom prst="rect">
            <a:avLst/>
          </a:prstGeom>
          <a:noFill/>
          <a:ln/>
        </p:spPr>
        <p:txBody>
          <a:bodyPr wrap="square" lIns="0" tIns="0" rIns="0" bIns="0" rtlCol="0" anchor="t"/>
          <a:lstStyle/>
          <a:p>
            <a:pPr marL="0" indent="0">
              <a:lnSpc>
                <a:spcPts val="2400"/>
              </a:lnSpc>
              <a:buNone/>
            </a:pPr>
            <a:r>
              <a:rPr lang="en-US" sz="1500" dirty="0">
                <a:solidFill>
                  <a:srgbClr val="FFE5E5"/>
                </a:solidFill>
                <a:latin typeface="DM Sans" pitchFamily="34" charset="0"/>
                <a:ea typeface="DM Sans" pitchFamily="34" charset="-122"/>
                <a:cs typeface="DM Sans" pitchFamily="34" charset="-120"/>
              </a:rPr>
              <a:t>Examine the competitive landscape, including direct and indirect competitors. Assess their strengths, weaknesses, pricing, and market share. Identify opportunities to differentiate and position your offering.</a:t>
            </a:r>
            <a:endParaRPr lang="en-US" sz="1500" dirty="0"/>
          </a:p>
        </p:txBody>
      </p:sp>
      <p:sp>
        <p:nvSpPr>
          <p:cNvPr id="12" name="Shape 9"/>
          <p:cNvSpPr/>
          <p:nvPr/>
        </p:nvSpPr>
        <p:spPr>
          <a:xfrm>
            <a:off x="6161008" y="5981819"/>
            <a:ext cx="433626" cy="433626"/>
          </a:xfrm>
          <a:prstGeom prst="roundRect">
            <a:avLst>
              <a:gd name="adj" fmla="val 18672"/>
            </a:avLst>
          </a:prstGeom>
          <a:solidFill>
            <a:srgbClr val="740B0B"/>
          </a:solidFill>
          <a:ln w="7620">
            <a:solidFill>
              <a:srgbClr val="8D2424"/>
            </a:solidFill>
            <a:prstDash val="solid"/>
          </a:ln>
        </p:spPr>
        <p:txBody>
          <a:bodyPr/>
          <a:lstStyle/>
          <a:p>
            <a:endParaRPr lang="en-US"/>
          </a:p>
        </p:txBody>
      </p:sp>
      <p:sp>
        <p:nvSpPr>
          <p:cNvPr id="13" name="Text 10"/>
          <p:cNvSpPr/>
          <p:nvPr/>
        </p:nvSpPr>
        <p:spPr>
          <a:xfrm>
            <a:off x="6243757" y="6046470"/>
            <a:ext cx="268129" cy="304324"/>
          </a:xfrm>
          <a:prstGeom prst="rect">
            <a:avLst/>
          </a:prstGeom>
          <a:noFill/>
          <a:ln/>
        </p:spPr>
        <p:txBody>
          <a:bodyPr wrap="none" lIns="0" tIns="0" rIns="0" bIns="0" rtlCol="0" anchor="t"/>
          <a:lstStyle/>
          <a:p>
            <a:pPr marL="0" indent="0" algn="ctr">
              <a:lnSpc>
                <a:spcPts val="2350"/>
              </a:lnSpc>
              <a:buNone/>
            </a:pPr>
            <a:r>
              <a:rPr lang="en-US" sz="2350" dirty="0">
                <a:solidFill>
                  <a:srgbClr val="FFE5E5"/>
                </a:solidFill>
                <a:latin typeface="Dela Gothic One" pitchFamily="34" charset="0"/>
                <a:ea typeface="Dela Gothic One" pitchFamily="34" charset="-122"/>
                <a:cs typeface="Dela Gothic One" pitchFamily="34" charset="-120"/>
              </a:rPr>
              <a:t>3</a:t>
            </a:r>
            <a:endParaRPr lang="en-US" sz="2350" dirty="0"/>
          </a:p>
        </p:txBody>
      </p:sp>
      <p:sp>
        <p:nvSpPr>
          <p:cNvPr id="14" name="Text 11"/>
          <p:cNvSpPr/>
          <p:nvPr/>
        </p:nvSpPr>
        <p:spPr>
          <a:xfrm>
            <a:off x="6787396" y="5981819"/>
            <a:ext cx="2687955" cy="316944"/>
          </a:xfrm>
          <a:prstGeom prst="rect">
            <a:avLst/>
          </a:prstGeom>
          <a:noFill/>
          <a:ln/>
        </p:spPr>
        <p:txBody>
          <a:bodyPr wrap="none" lIns="0" tIns="0" rIns="0" bIns="0" rtlCol="0" anchor="t"/>
          <a:lstStyle/>
          <a:p>
            <a:pPr marL="0" indent="0">
              <a:lnSpc>
                <a:spcPts val="2450"/>
              </a:lnSpc>
              <a:buNone/>
            </a:pPr>
            <a:r>
              <a:rPr lang="en-US" sz="1950" dirty="0">
                <a:solidFill>
                  <a:srgbClr val="FFE5E5"/>
                </a:solidFill>
                <a:latin typeface="Dela Gothic One" pitchFamily="34" charset="0"/>
                <a:ea typeface="Dela Gothic One" pitchFamily="34" charset="-122"/>
                <a:cs typeface="Dela Gothic One" pitchFamily="34" charset="-120"/>
              </a:rPr>
              <a:t>Forecast Demand</a:t>
            </a:r>
            <a:endParaRPr lang="en-US" sz="1950" dirty="0"/>
          </a:p>
        </p:txBody>
      </p:sp>
      <p:sp>
        <p:nvSpPr>
          <p:cNvPr id="15" name="Text 12"/>
          <p:cNvSpPr/>
          <p:nvPr/>
        </p:nvSpPr>
        <p:spPr>
          <a:xfrm>
            <a:off x="6787396" y="6414373"/>
            <a:ext cx="7168396" cy="925116"/>
          </a:xfrm>
          <a:prstGeom prst="rect">
            <a:avLst/>
          </a:prstGeom>
          <a:noFill/>
          <a:ln/>
        </p:spPr>
        <p:txBody>
          <a:bodyPr wrap="square" lIns="0" tIns="0" rIns="0" bIns="0" rtlCol="0" anchor="t"/>
          <a:lstStyle/>
          <a:p>
            <a:pPr marL="0" indent="0">
              <a:lnSpc>
                <a:spcPts val="2400"/>
              </a:lnSpc>
              <a:buNone/>
            </a:pPr>
            <a:r>
              <a:rPr lang="en-US" sz="1500" dirty="0">
                <a:solidFill>
                  <a:srgbClr val="FFE5E5"/>
                </a:solidFill>
                <a:latin typeface="DM Sans" pitchFamily="34" charset="0"/>
                <a:ea typeface="DM Sans" pitchFamily="34" charset="-122"/>
                <a:cs typeface="DM Sans" pitchFamily="34" charset="-120"/>
              </a:rPr>
              <a:t>Use market data and customer insights to estimate potential demand for your product or service. Project sales volumes, growth rates, and market share to build a realistic revenue forecast.</a:t>
            </a:r>
            <a:endParaRPr lang="en-US" sz="1500" dirty="0"/>
          </a:p>
        </p:txBody>
      </p:sp>
      <p:pic>
        <p:nvPicPr>
          <p:cNvPr id="16" name="Picture 15">
            <a:extLst>
              <a:ext uri="{FF2B5EF4-FFF2-40B4-BE49-F238E27FC236}">
                <a16:creationId xmlns:a16="http://schemas.microsoft.com/office/drawing/2014/main" id="{C9A9AC5E-5552-8AFB-7866-7FD052DE33A9}"/>
              </a:ext>
            </a:extLst>
          </p:cNvPr>
          <p:cNvPicPr>
            <a:picLocks noChangeAspect="1"/>
          </p:cNvPicPr>
          <p:nvPr/>
        </p:nvPicPr>
        <p:blipFill>
          <a:blip r:embed="rId4"/>
          <a:stretch>
            <a:fillRect/>
          </a:stretch>
        </p:blipFill>
        <p:spPr>
          <a:xfrm>
            <a:off x="12515555" y="7772336"/>
            <a:ext cx="2114845" cy="4572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3621" y="637223"/>
            <a:ext cx="7889558" cy="1178957"/>
          </a:xfrm>
          <a:prstGeom prst="rect">
            <a:avLst/>
          </a:prstGeom>
          <a:noFill/>
          <a:ln/>
        </p:spPr>
        <p:txBody>
          <a:bodyPr wrap="square" lIns="0" tIns="0" rIns="0" bIns="0" rtlCol="0" anchor="t"/>
          <a:lstStyle/>
          <a:p>
            <a:pPr marL="0" indent="0">
              <a:lnSpc>
                <a:spcPts val="4600"/>
              </a:lnSpc>
              <a:buNone/>
            </a:pPr>
            <a:r>
              <a:rPr lang="en-US" sz="3700" dirty="0">
                <a:solidFill>
                  <a:srgbClr val="FAEBEB"/>
                </a:solidFill>
                <a:latin typeface="Dela Gothic One" pitchFamily="34" charset="0"/>
                <a:ea typeface="Dela Gothic One" pitchFamily="34" charset="-122"/>
                <a:cs typeface="Dela Gothic One" pitchFamily="34" charset="-120"/>
              </a:rPr>
              <a:t>Operational Plan and Financial Projections</a:t>
            </a:r>
            <a:endParaRPr lang="en-US" sz="3700" dirty="0"/>
          </a:p>
        </p:txBody>
      </p:sp>
      <p:sp>
        <p:nvSpPr>
          <p:cNvPr id="4" name="Shape 1"/>
          <p:cNvSpPr/>
          <p:nvPr/>
        </p:nvSpPr>
        <p:spPr>
          <a:xfrm>
            <a:off x="6370915" y="2084903"/>
            <a:ext cx="22860" cy="5507474"/>
          </a:xfrm>
          <a:prstGeom prst="roundRect">
            <a:avLst>
              <a:gd name="adj" fmla="val 329285"/>
            </a:avLst>
          </a:prstGeom>
          <a:solidFill>
            <a:srgbClr val="8D2424"/>
          </a:solidFill>
          <a:ln/>
        </p:spPr>
        <p:txBody>
          <a:bodyPr/>
          <a:lstStyle/>
          <a:p>
            <a:endParaRPr lang="en-US"/>
          </a:p>
        </p:txBody>
      </p:sp>
      <p:sp>
        <p:nvSpPr>
          <p:cNvPr id="5" name="Shape 2"/>
          <p:cNvSpPr/>
          <p:nvPr/>
        </p:nvSpPr>
        <p:spPr>
          <a:xfrm>
            <a:off x="6561058" y="2476619"/>
            <a:ext cx="627221" cy="22860"/>
          </a:xfrm>
          <a:prstGeom prst="roundRect">
            <a:avLst>
              <a:gd name="adj" fmla="val 329285"/>
            </a:avLst>
          </a:prstGeom>
          <a:solidFill>
            <a:srgbClr val="8D2424"/>
          </a:solidFill>
          <a:ln/>
        </p:spPr>
        <p:txBody>
          <a:bodyPr/>
          <a:lstStyle/>
          <a:p>
            <a:endParaRPr lang="en-US"/>
          </a:p>
        </p:txBody>
      </p:sp>
      <p:sp>
        <p:nvSpPr>
          <p:cNvPr id="6" name="Shape 3"/>
          <p:cNvSpPr/>
          <p:nvPr/>
        </p:nvSpPr>
        <p:spPr>
          <a:xfrm>
            <a:off x="6180773" y="2286476"/>
            <a:ext cx="403146" cy="403146"/>
          </a:xfrm>
          <a:prstGeom prst="roundRect">
            <a:avLst>
              <a:gd name="adj" fmla="val 18672"/>
            </a:avLst>
          </a:prstGeom>
          <a:solidFill>
            <a:srgbClr val="740B0B"/>
          </a:solidFill>
          <a:ln w="7620">
            <a:solidFill>
              <a:srgbClr val="8D2424"/>
            </a:solidFill>
            <a:prstDash val="solid"/>
          </a:ln>
        </p:spPr>
        <p:txBody>
          <a:bodyPr/>
          <a:lstStyle/>
          <a:p>
            <a:endParaRPr lang="en-US"/>
          </a:p>
        </p:txBody>
      </p:sp>
      <p:sp>
        <p:nvSpPr>
          <p:cNvPr id="7" name="Text 4"/>
          <p:cNvSpPr/>
          <p:nvPr/>
        </p:nvSpPr>
        <p:spPr>
          <a:xfrm>
            <a:off x="6299121" y="2346484"/>
            <a:ext cx="166449" cy="283012"/>
          </a:xfrm>
          <a:prstGeom prst="rect">
            <a:avLst/>
          </a:prstGeom>
          <a:noFill/>
          <a:ln/>
        </p:spPr>
        <p:txBody>
          <a:bodyPr wrap="none" lIns="0" tIns="0" rIns="0" bIns="0" rtlCol="0" anchor="t"/>
          <a:lstStyle/>
          <a:p>
            <a:pPr marL="0" indent="0" algn="ctr">
              <a:lnSpc>
                <a:spcPts val="2200"/>
              </a:lnSpc>
              <a:buNone/>
            </a:pPr>
            <a:r>
              <a:rPr lang="en-US" sz="2200" dirty="0">
                <a:solidFill>
                  <a:srgbClr val="FFE5E5"/>
                </a:solidFill>
                <a:latin typeface="Dela Gothic One" pitchFamily="34" charset="0"/>
                <a:ea typeface="Dela Gothic One" pitchFamily="34" charset="-122"/>
                <a:cs typeface="Dela Gothic One" pitchFamily="34" charset="-120"/>
              </a:rPr>
              <a:t>1</a:t>
            </a:r>
            <a:endParaRPr lang="en-US" sz="2200" dirty="0"/>
          </a:p>
        </p:txBody>
      </p:sp>
      <p:sp>
        <p:nvSpPr>
          <p:cNvPr id="8" name="Text 5"/>
          <p:cNvSpPr/>
          <p:nvPr/>
        </p:nvSpPr>
        <p:spPr>
          <a:xfrm>
            <a:off x="7368064" y="2264093"/>
            <a:ext cx="2358152" cy="294799"/>
          </a:xfrm>
          <a:prstGeom prst="rect">
            <a:avLst/>
          </a:prstGeom>
          <a:noFill/>
          <a:ln/>
        </p:spPr>
        <p:txBody>
          <a:bodyPr wrap="none" lIns="0" tIns="0" rIns="0" bIns="0" rtlCol="0" anchor="t"/>
          <a:lstStyle/>
          <a:p>
            <a:pPr marL="0" indent="0" algn="l">
              <a:lnSpc>
                <a:spcPts val="2300"/>
              </a:lnSpc>
              <a:buNone/>
            </a:pPr>
            <a:r>
              <a:rPr lang="en-US" sz="1850" dirty="0">
                <a:solidFill>
                  <a:srgbClr val="FFE5E5"/>
                </a:solidFill>
                <a:latin typeface="Dela Gothic One" pitchFamily="34" charset="0"/>
                <a:ea typeface="Dela Gothic One" pitchFamily="34" charset="-122"/>
                <a:cs typeface="Dela Gothic One" pitchFamily="34" charset="-120"/>
              </a:rPr>
              <a:t>Operations</a:t>
            </a:r>
            <a:endParaRPr lang="en-US" sz="1850" dirty="0"/>
          </a:p>
        </p:txBody>
      </p:sp>
      <p:sp>
        <p:nvSpPr>
          <p:cNvPr id="9" name="Text 6"/>
          <p:cNvSpPr/>
          <p:nvPr/>
        </p:nvSpPr>
        <p:spPr>
          <a:xfrm>
            <a:off x="7368064" y="2666405"/>
            <a:ext cx="6635115" cy="860108"/>
          </a:xfrm>
          <a:prstGeom prst="rect">
            <a:avLst/>
          </a:prstGeom>
          <a:noFill/>
          <a:ln/>
        </p:spPr>
        <p:txBody>
          <a:bodyPr wrap="square" lIns="0" tIns="0" rIns="0" bIns="0" rtlCol="0" anchor="t"/>
          <a:lstStyle/>
          <a:p>
            <a:pPr marL="0" indent="0" algn="l">
              <a:lnSpc>
                <a:spcPts val="2250"/>
              </a:lnSpc>
              <a:buNone/>
            </a:pPr>
            <a:r>
              <a:rPr lang="en-US" sz="1400" dirty="0">
                <a:solidFill>
                  <a:srgbClr val="FFE5E5"/>
                </a:solidFill>
                <a:latin typeface="DM Sans" pitchFamily="34" charset="0"/>
                <a:ea typeface="DM Sans" pitchFamily="34" charset="-122"/>
                <a:cs typeface="DM Sans" pitchFamily="34" charset="-120"/>
              </a:rPr>
              <a:t>Outline the key operational components required to deliver your product or service, including manufacturing, supply chain, facilities, and equipment. Describe your production processes, capacity, and quality control measures.</a:t>
            </a:r>
            <a:endParaRPr lang="en-US" sz="1400" dirty="0"/>
          </a:p>
        </p:txBody>
      </p:sp>
      <p:sp>
        <p:nvSpPr>
          <p:cNvPr id="10" name="Shape 7"/>
          <p:cNvSpPr/>
          <p:nvPr/>
        </p:nvSpPr>
        <p:spPr>
          <a:xfrm>
            <a:off x="6561058" y="4276606"/>
            <a:ext cx="627221" cy="22860"/>
          </a:xfrm>
          <a:prstGeom prst="roundRect">
            <a:avLst>
              <a:gd name="adj" fmla="val 329285"/>
            </a:avLst>
          </a:prstGeom>
          <a:solidFill>
            <a:srgbClr val="8D2424"/>
          </a:solidFill>
          <a:ln/>
        </p:spPr>
        <p:txBody>
          <a:bodyPr/>
          <a:lstStyle/>
          <a:p>
            <a:endParaRPr lang="en-US"/>
          </a:p>
        </p:txBody>
      </p:sp>
      <p:sp>
        <p:nvSpPr>
          <p:cNvPr id="11" name="Shape 8"/>
          <p:cNvSpPr/>
          <p:nvPr/>
        </p:nvSpPr>
        <p:spPr>
          <a:xfrm>
            <a:off x="6180773" y="4086463"/>
            <a:ext cx="403146" cy="403146"/>
          </a:xfrm>
          <a:prstGeom prst="roundRect">
            <a:avLst>
              <a:gd name="adj" fmla="val 18672"/>
            </a:avLst>
          </a:prstGeom>
          <a:solidFill>
            <a:srgbClr val="740B0B"/>
          </a:solidFill>
          <a:ln w="7620">
            <a:solidFill>
              <a:srgbClr val="8D2424"/>
            </a:solidFill>
            <a:prstDash val="solid"/>
          </a:ln>
        </p:spPr>
        <p:txBody>
          <a:bodyPr/>
          <a:lstStyle/>
          <a:p>
            <a:endParaRPr lang="en-US"/>
          </a:p>
        </p:txBody>
      </p:sp>
      <p:sp>
        <p:nvSpPr>
          <p:cNvPr id="12" name="Text 9"/>
          <p:cNvSpPr/>
          <p:nvPr/>
        </p:nvSpPr>
        <p:spPr>
          <a:xfrm>
            <a:off x="6264235" y="4146471"/>
            <a:ext cx="236220" cy="283012"/>
          </a:xfrm>
          <a:prstGeom prst="rect">
            <a:avLst/>
          </a:prstGeom>
          <a:noFill/>
          <a:ln/>
        </p:spPr>
        <p:txBody>
          <a:bodyPr wrap="none" lIns="0" tIns="0" rIns="0" bIns="0" rtlCol="0" anchor="t"/>
          <a:lstStyle/>
          <a:p>
            <a:pPr marL="0" indent="0" algn="ctr">
              <a:lnSpc>
                <a:spcPts val="2200"/>
              </a:lnSpc>
              <a:buNone/>
            </a:pPr>
            <a:r>
              <a:rPr lang="en-US" sz="2200" dirty="0">
                <a:solidFill>
                  <a:srgbClr val="FFE5E5"/>
                </a:solidFill>
                <a:latin typeface="Dela Gothic One" pitchFamily="34" charset="0"/>
                <a:ea typeface="Dela Gothic One" pitchFamily="34" charset="-122"/>
                <a:cs typeface="Dela Gothic One" pitchFamily="34" charset="-120"/>
              </a:rPr>
              <a:t>2</a:t>
            </a:r>
            <a:endParaRPr lang="en-US" sz="2200" dirty="0"/>
          </a:p>
        </p:txBody>
      </p:sp>
      <p:sp>
        <p:nvSpPr>
          <p:cNvPr id="13" name="Text 10"/>
          <p:cNvSpPr/>
          <p:nvPr/>
        </p:nvSpPr>
        <p:spPr>
          <a:xfrm>
            <a:off x="7368064" y="4064079"/>
            <a:ext cx="2358152" cy="294799"/>
          </a:xfrm>
          <a:prstGeom prst="rect">
            <a:avLst/>
          </a:prstGeom>
          <a:noFill/>
          <a:ln/>
        </p:spPr>
        <p:txBody>
          <a:bodyPr wrap="none" lIns="0" tIns="0" rIns="0" bIns="0" rtlCol="0" anchor="t"/>
          <a:lstStyle/>
          <a:p>
            <a:pPr marL="0" indent="0" algn="l">
              <a:lnSpc>
                <a:spcPts val="2300"/>
              </a:lnSpc>
              <a:buNone/>
            </a:pPr>
            <a:r>
              <a:rPr lang="en-US" sz="1850" dirty="0">
                <a:solidFill>
                  <a:srgbClr val="FFE5E5"/>
                </a:solidFill>
                <a:latin typeface="Dela Gothic One" pitchFamily="34" charset="0"/>
                <a:ea typeface="Dela Gothic One" pitchFamily="34" charset="-122"/>
                <a:cs typeface="Dela Gothic One" pitchFamily="34" charset="-120"/>
              </a:rPr>
              <a:t>Financials</a:t>
            </a:r>
            <a:endParaRPr lang="en-US" sz="1850" dirty="0"/>
          </a:p>
        </p:txBody>
      </p:sp>
      <p:sp>
        <p:nvSpPr>
          <p:cNvPr id="14" name="Text 11"/>
          <p:cNvSpPr/>
          <p:nvPr/>
        </p:nvSpPr>
        <p:spPr>
          <a:xfrm>
            <a:off x="7368064" y="4466392"/>
            <a:ext cx="6635115" cy="1146810"/>
          </a:xfrm>
          <a:prstGeom prst="rect">
            <a:avLst/>
          </a:prstGeom>
          <a:noFill/>
          <a:ln/>
        </p:spPr>
        <p:txBody>
          <a:bodyPr wrap="square" lIns="0" tIns="0" rIns="0" bIns="0" rtlCol="0" anchor="t"/>
          <a:lstStyle/>
          <a:p>
            <a:pPr marL="0" indent="0" algn="l">
              <a:lnSpc>
                <a:spcPts val="2250"/>
              </a:lnSpc>
              <a:buNone/>
            </a:pPr>
            <a:r>
              <a:rPr lang="en-US" sz="1400" dirty="0">
                <a:solidFill>
                  <a:srgbClr val="FFE5E5"/>
                </a:solidFill>
                <a:latin typeface="DM Sans" pitchFamily="34" charset="0"/>
                <a:ea typeface="DM Sans" pitchFamily="34" charset="-122"/>
                <a:cs typeface="DM Sans" pitchFamily="34" charset="-120"/>
              </a:rPr>
              <a:t>Prepare comprehensive financial projections, including income statements, cash flow statements, and balance sheets. Forecast startup costs, operating expenses, revenue, and profitability to demonstrate the business's financial viability.</a:t>
            </a:r>
            <a:endParaRPr lang="en-US" sz="1400" dirty="0"/>
          </a:p>
        </p:txBody>
      </p:sp>
      <p:sp>
        <p:nvSpPr>
          <p:cNvPr id="15" name="Shape 12"/>
          <p:cNvSpPr/>
          <p:nvPr/>
        </p:nvSpPr>
        <p:spPr>
          <a:xfrm>
            <a:off x="6561058" y="6363295"/>
            <a:ext cx="627221" cy="22860"/>
          </a:xfrm>
          <a:prstGeom prst="roundRect">
            <a:avLst>
              <a:gd name="adj" fmla="val 329285"/>
            </a:avLst>
          </a:prstGeom>
          <a:solidFill>
            <a:srgbClr val="8D2424"/>
          </a:solidFill>
          <a:ln/>
        </p:spPr>
        <p:txBody>
          <a:bodyPr/>
          <a:lstStyle/>
          <a:p>
            <a:endParaRPr lang="en-US"/>
          </a:p>
        </p:txBody>
      </p:sp>
      <p:sp>
        <p:nvSpPr>
          <p:cNvPr id="16" name="Shape 13"/>
          <p:cNvSpPr/>
          <p:nvPr/>
        </p:nvSpPr>
        <p:spPr>
          <a:xfrm>
            <a:off x="6180773" y="6173153"/>
            <a:ext cx="403146" cy="403146"/>
          </a:xfrm>
          <a:prstGeom prst="roundRect">
            <a:avLst>
              <a:gd name="adj" fmla="val 18672"/>
            </a:avLst>
          </a:prstGeom>
          <a:solidFill>
            <a:srgbClr val="740B0B"/>
          </a:solidFill>
          <a:ln w="7620">
            <a:solidFill>
              <a:srgbClr val="8D2424"/>
            </a:solidFill>
            <a:prstDash val="solid"/>
          </a:ln>
        </p:spPr>
        <p:txBody>
          <a:bodyPr/>
          <a:lstStyle/>
          <a:p>
            <a:endParaRPr lang="en-US"/>
          </a:p>
        </p:txBody>
      </p:sp>
      <p:sp>
        <p:nvSpPr>
          <p:cNvPr id="17" name="Text 14"/>
          <p:cNvSpPr/>
          <p:nvPr/>
        </p:nvSpPr>
        <p:spPr>
          <a:xfrm>
            <a:off x="6257687" y="6233160"/>
            <a:ext cx="249317" cy="283012"/>
          </a:xfrm>
          <a:prstGeom prst="rect">
            <a:avLst/>
          </a:prstGeom>
          <a:noFill/>
          <a:ln/>
        </p:spPr>
        <p:txBody>
          <a:bodyPr wrap="none" lIns="0" tIns="0" rIns="0" bIns="0" rtlCol="0" anchor="t"/>
          <a:lstStyle/>
          <a:p>
            <a:pPr marL="0" indent="0" algn="ctr">
              <a:lnSpc>
                <a:spcPts val="2200"/>
              </a:lnSpc>
              <a:buNone/>
            </a:pPr>
            <a:r>
              <a:rPr lang="en-US" sz="2200" dirty="0">
                <a:solidFill>
                  <a:srgbClr val="FFE5E5"/>
                </a:solidFill>
                <a:latin typeface="Dela Gothic One" pitchFamily="34" charset="0"/>
                <a:ea typeface="Dela Gothic One" pitchFamily="34" charset="-122"/>
                <a:cs typeface="Dela Gothic One" pitchFamily="34" charset="-120"/>
              </a:rPr>
              <a:t>3</a:t>
            </a:r>
            <a:endParaRPr lang="en-US" sz="2200" dirty="0"/>
          </a:p>
        </p:txBody>
      </p:sp>
      <p:sp>
        <p:nvSpPr>
          <p:cNvPr id="18" name="Text 15"/>
          <p:cNvSpPr/>
          <p:nvPr/>
        </p:nvSpPr>
        <p:spPr>
          <a:xfrm>
            <a:off x="7368064" y="6150769"/>
            <a:ext cx="2669381" cy="294799"/>
          </a:xfrm>
          <a:prstGeom prst="rect">
            <a:avLst/>
          </a:prstGeom>
          <a:noFill/>
          <a:ln/>
        </p:spPr>
        <p:txBody>
          <a:bodyPr wrap="none" lIns="0" tIns="0" rIns="0" bIns="0" rtlCol="0" anchor="t"/>
          <a:lstStyle/>
          <a:p>
            <a:pPr marL="0" indent="0" algn="l">
              <a:lnSpc>
                <a:spcPts val="2300"/>
              </a:lnSpc>
              <a:buNone/>
            </a:pPr>
            <a:r>
              <a:rPr lang="en-US" sz="1850" dirty="0">
                <a:solidFill>
                  <a:srgbClr val="FFE5E5"/>
                </a:solidFill>
                <a:latin typeface="Dela Gothic One" pitchFamily="34" charset="0"/>
                <a:ea typeface="Dela Gothic One" pitchFamily="34" charset="-122"/>
                <a:cs typeface="Dela Gothic One" pitchFamily="34" charset="-120"/>
              </a:rPr>
              <a:t>Management Team</a:t>
            </a:r>
            <a:endParaRPr lang="en-US" sz="1850" dirty="0"/>
          </a:p>
        </p:txBody>
      </p:sp>
      <p:sp>
        <p:nvSpPr>
          <p:cNvPr id="19" name="Text 16"/>
          <p:cNvSpPr/>
          <p:nvPr/>
        </p:nvSpPr>
        <p:spPr>
          <a:xfrm>
            <a:off x="7368064" y="6553081"/>
            <a:ext cx="6635115" cy="860108"/>
          </a:xfrm>
          <a:prstGeom prst="rect">
            <a:avLst/>
          </a:prstGeom>
          <a:noFill/>
          <a:ln/>
        </p:spPr>
        <p:txBody>
          <a:bodyPr wrap="square" lIns="0" tIns="0" rIns="0" bIns="0" rtlCol="0" anchor="t"/>
          <a:lstStyle/>
          <a:p>
            <a:pPr marL="0" indent="0" algn="l">
              <a:lnSpc>
                <a:spcPts val="2250"/>
              </a:lnSpc>
              <a:buNone/>
            </a:pPr>
            <a:r>
              <a:rPr lang="en-US" sz="1400" dirty="0">
                <a:solidFill>
                  <a:srgbClr val="FFE5E5"/>
                </a:solidFill>
                <a:latin typeface="DM Sans" pitchFamily="34" charset="0"/>
                <a:ea typeface="DM Sans" pitchFamily="34" charset="-122"/>
                <a:cs typeface="DM Sans" pitchFamily="34" charset="-120"/>
              </a:rPr>
              <a:t>Highlight the experience, expertise, and qualifications of your management team. Explain how their skills and backgrounds will contribute to the success of the business.</a:t>
            </a:r>
            <a:endParaRPr lang="en-US" sz="1400" dirty="0"/>
          </a:p>
        </p:txBody>
      </p:sp>
      <p:pic>
        <p:nvPicPr>
          <p:cNvPr id="20" name="Picture 19">
            <a:extLst>
              <a:ext uri="{FF2B5EF4-FFF2-40B4-BE49-F238E27FC236}">
                <a16:creationId xmlns:a16="http://schemas.microsoft.com/office/drawing/2014/main" id="{9B889781-45EB-C7FF-BE5A-5E62A34C72CD}"/>
              </a:ext>
            </a:extLst>
          </p:cNvPr>
          <p:cNvPicPr>
            <a:picLocks noChangeAspect="1"/>
          </p:cNvPicPr>
          <p:nvPr/>
        </p:nvPicPr>
        <p:blipFill>
          <a:blip r:embed="rId4"/>
          <a:stretch>
            <a:fillRect/>
          </a:stretch>
        </p:blipFill>
        <p:spPr>
          <a:xfrm>
            <a:off x="12515555" y="7772336"/>
            <a:ext cx="2114845" cy="4572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74727"/>
          </a:xfrm>
          <a:prstGeom prst="rect">
            <a:avLst/>
          </a:prstGeom>
        </p:spPr>
      </p:pic>
      <p:sp>
        <p:nvSpPr>
          <p:cNvPr id="3" name="Text 0"/>
          <p:cNvSpPr/>
          <p:nvPr/>
        </p:nvSpPr>
        <p:spPr>
          <a:xfrm>
            <a:off x="720923" y="3306008"/>
            <a:ext cx="12165211" cy="677585"/>
          </a:xfrm>
          <a:prstGeom prst="rect">
            <a:avLst/>
          </a:prstGeom>
          <a:noFill/>
          <a:ln/>
        </p:spPr>
        <p:txBody>
          <a:bodyPr wrap="none" lIns="0" tIns="0" rIns="0" bIns="0" rtlCol="0" anchor="t"/>
          <a:lstStyle/>
          <a:p>
            <a:pPr marL="0" indent="0">
              <a:lnSpc>
                <a:spcPts val="5300"/>
              </a:lnSpc>
              <a:buNone/>
            </a:pPr>
            <a:r>
              <a:rPr lang="en-US" sz="4250" dirty="0">
                <a:solidFill>
                  <a:srgbClr val="FAEBEB"/>
                </a:solidFill>
                <a:latin typeface="Dela Gothic One" pitchFamily="34" charset="0"/>
                <a:ea typeface="Dela Gothic One" pitchFamily="34" charset="-122"/>
                <a:cs typeface="Dela Gothic One" pitchFamily="34" charset="-120"/>
              </a:rPr>
              <a:t>Marketing and Go-to-Market Strategy</a:t>
            </a:r>
            <a:endParaRPr lang="en-US" sz="4250" dirty="0"/>
          </a:p>
        </p:txBody>
      </p:sp>
      <p:sp>
        <p:nvSpPr>
          <p:cNvPr id="4" name="Shape 1"/>
          <p:cNvSpPr/>
          <p:nvPr/>
        </p:nvSpPr>
        <p:spPr>
          <a:xfrm>
            <a:off x="720923" y="4292560"/>
            <a:ext cx="4258866" cy="3205639"/>
          </a:xfrm>
          <a:prstGeom prst="roundRect">
            <a:avLst>
              <a:gd name="adj" fmla="val 2699"/>
            </a:avLst>
          </a:prstGeom>
          <a:solidFill>
            <a:srgbClr val="740B0B"/>
          </a:solidFill>
          <a:ln w="7620">
            <a:solidFill>
              <a:srgbClr val="8D2424"/>
            </a:solidFill>
            <a:prstDash val="solid"/>
          </a:ln>
        </p:spPr>
        <p:txBody>
          <a:bodyPr/>
          <a:lstStyle/>
          <a:p>
            <a:endParaRPr lang="en-US"/>
          </a:p>
        </p:txBody>
      </p:sp>
      <p:sp>
        <p:nvSpPr>
          <p:cNvPr id="5" name="Text 2"/>
          <p:cNvSpPr/>
          <p:nvPr/>
        </p:nvSpPr>
        <p:spPr>
          <a:xfrm>
            <a:off x="934522" y="4506158"/>
            <a:ext cx="3831669" cy="677466"/>
          </a:xfrm>
          <a:prstGeom prst="rect">
            <a:avLst/>
          </a:prstGeom>
          <a:noFill/>
          <a:ln/>
        </p:spPr>
        <p:txBody>
          <a:bodyPr wrap="square" lIns="0" tIns="0" rIns="0" bIns="0" rtlCol="0" anchor="t"/>
          <a:lstStyle/>
          <a:p>
            <a:pPr marL="0" indent="0">
              <a:lnSpc>
                <a:spcPts val="2650"/>
              </a:lnSpc>
              <a:buNone/>
            </a:pPr>
            <a:r>
              <a:rPr lang="en-US" sz="2100" dirty="0">
                <a:solidFill>
                  <a:srgbClr val="FFE5E5"/>
                </a:solidFill>
                <a:latin typeface="Dela Gothic One" pitchFamily="34" charset="0"/>
                <a:ea typeface="Dela Gothic One" pitchFamily="34" charset="-122"/>
                <a:cs typeface="Dela Gothic One" pitchFamily="34" charset="-120"/>
              </a:rPr>
              <a:t>Branding and Positioning</a:t>
            </a:r>
            <a:endParaRPr lang="en-US" sz="2100" dirty="0"/>
          </a:p>
        </p:txBody>
      </p:sp>
      <p:sp>
        <p:nvSpPr>
          <p:cNvPr id="6" name="Text 3"/>
          <p:cNvSpPr/>
          <p:nvPr/>
        </p:nvSpPr>
        <p:spPr>
          <a:xfrm>
            <a:off x="934522" y="5307211"/>
            <a:ext cx="3831669" cy="1977390"/>
          </a:xfrm>
          <a:prstGeom prst="rect">
            <a:avLst/>
          </a:prstGeom>
          <a:noFill/>
          <a:ln/>
        </p:spPr>
        <p:txBody>
          <a:bodyPr wrap="square" lIns="0" tIns="0" rIns="0" bIns="0" rtlCol="0" anchor="t"/>
          <a:lstStyle/>
          <a:p>
            <a:pPr marL="0" indent="0">
              <a:lnSpc>
                <a:spcPts val="2550"/>
              </a:lnSpc>
              <a:buNone/>
            </a:pPr>
            <a:r>
              <a:rPr lang="en-US" sz="1600" dirty="0">
                <a:solidFill>
                  <a:srgbClr val="FFE5E5"/>
                </a:solidFill>
                <a:latin typeface="DM Sans" pitchFamily="34" charset="0"/>
                <a:ea typeface="DM Sans" pitchFamily="34" charset="-122"/>
                <a:cs typeface="DM Sans" pitchFamily="34" charset="-120"/>
              </a:rPr>
              <a:t>Develop a strong brand identity that resonates with your target customers. Define your brand's mission, values, and unique positioning in the market. Ensure your branding is consistent across all customer touchpoints.</a:t>
            </a:r>
            <a:endParaRPr lang="en-US" sz="1600" dirty="0"/>
          </a:p>
        </p:txBody>
      </p:sp>
      <p:sp>
        <p:nvSpPr>
          <p:cNvPr id="7" name="Shape 4"/>
          <p:cNvSpPr/>
          <p:nvPr/>
        </p:nvSpPr>
        <p:spPr>
          <a:xfrm>
            <a:off x="5185767" y="4292560"/>
            <a:ext cx="4258866" cy="3205639"/>
          </a:xfrm>
          <a:prstGeom prst="roundRect">
            <a:avLst>
              <a:gd name="adj" fmla="val 2699"/>
            </a:avLst>
          </a:prstGeom>
          <a:solidFill>
            <a:srgbClr val="740B0B"/>
          </a:solidFill>
          <a:ln w="7620">
            <a:solidFill>
              <a:srgbClr val="8D2424"/>
            </a:solidFill>
            <a:prstDash val="solid"/>
          </a:ln>
        </p:spPr>
        <p:txBody>
          <a:bodyPr/>
          <a:lstStyle/>
          <a:p>
            <a:endParaRPr lang="en-US"/>
          </a:p>
        </p:txBody>
      </p:sp>
      <p:sp>
        <p:nvSpPr>
          <p:cNvPr id="8" name="Text 5"/>
          <p:cNvSpPr/>
          <p:nvPr/>
        </p:nvSpPr>
        <p:spPr>
          <a:xfrm>
            <a:off x="5399365" y="4506158"/>
            <a:ext cx="3831669" cy="677466"/>
          </a:xfrm>
          <a:prstGeom prst="rect">
            <a:avLst/>
          </a:prstGeom>
          <a:noFill/>
          <a:ln/>
        </p:spPr>
        <p:txBody>
          <a:bodyPr wrap="square" lIns="0" tIns="0" rIns="0" bIns="0" rtlCol="0" anchor="t"/>
          <a:lstStyle/>
          <a:p>
            <a:pPr marL="0" indent="0">
              <a:lnSpc>
                <a:spcPts val="2650"/>
              </a:lnSpc>
              <a:buNone/>
            </a:pPr>
            <a:r>
              <a:rPr lang="en-US" sz="2100" dirty="0">
                <a:solidFill>
                  <a:srgbClr val="FFE5E5"/>
                </a:solidFill>
                <a:latin typeface="Dela Gothic One" pitchFamily="34" charset="0"/>
                <a:ea typeface="Dela Gothic One" pitchFamily="34" charset="-122"/>
                <a:cs typeface="Dela Gothic One" pitchFamily="34" charset="-120"/>
              </a:rPr>
              <a:t>Marketing and Promotion</a:t>
            </a:r>
            <a:endParaRPr lang="en-US" sz="2100" dirty="0"/>
          </a:p>
        </p:txBody>
      </p:sp>
      <p:sp>
        <p:nvSpPr>
          <p:cNvPr id="9" name="Text 6"/>
          <p:cNvSpPr/>
          <p:nvPr/>
        </p:nvSpPr>
        <p:spPr>
          <a:xfrm>
            <a:off x="5399365" y="5307211"/>
            <a:ext cx="3831669" cy="1977390"/>
          </a:xfrm>
          <a:prstGeom prst="rect">
            <a:avLst/>
          </a:prstGeom>
          <a:noFill/>
          <a:ln/>
        </p:spPr>
        <p:txBody>
          <a:bodyPr wrap="square" lIns="0" tIns="0" rIns="0" bIns="0" rtlCol="0" anchor="t"/>
          <a:lstStyle/>
          <a:p>
            <a:pPr marL="0" indent="0">
              <a:lnSpc>
                <a:spcPts val="2550"/>
              </a:lnSpc>
              <a:buNone/>
            </a:pPr>
            <a:r>
              <a:rPr lang="en-US" sz="1600" dirty="0">
                <a:solidFill>
                  <a:srgbClr val="FFE5E5"/>
                </a:solidFill>
                <a:latin typeface="DM Sans" pitchFamily="34" charset="0"/>
                <a:ea typeface="DM Sans" pitchFamily="34" charset="-122"/>
                <a:cs typeface="DM Sans" pitchFamily="34" charset="-120"/>
              </a:rPr>
              <a:t>Outline your marketing strategy, including customer acquisition channels, content creation, advertising, and promotional activities. Demonstrate how you will effectively reach and engage your target audience.</a:t>
            </a:r>
            <a:endParaRPr lang="en-US" sz="1600" dirty="0"/>
          </a:p>
        </p:txBody>
      </p:sp>
      <p:sp>
        <p:nvSpPr>
          <p:cNvPr id="10" name="Shape 7"/>
          <p:cNvSpPr/>
          <p:nvPr/>
        </p:nvSpPr>
        <p:spPr>
          <a:xfrm>
            <a:off x="9650611" y="4292560"/>
            <a:ext cx="4258866" cy="3205639"/>
          </a:xfrm>
          <a:prstGeom prst="roundRect">
            <a:avLst>
              <a:gd name="adj" fmla="val 2699"/>
            </a:avLst>
          </a:prstGeom>
          <a:solidFill>
            <a:srgbClr val="740B0B"/>
          </a:solidFill>
          <a:ln w="7620">
            <a:solidFill>
              <a:srgbClr val="8D2424"/>
            </a:solidFill>
            <a:prstDash val="solid"/>
          </a:ln>
        </p:spPr>
        <p:txBody>
          <a:bodyPr/>
          <a:lstStyle/>
          <a:p>
            <a:endParaRPr lang="en-US"/>
          </a:p>
        </p:txBody>
      </p:sp>
      <p:sp>
        <p:nvSpPr>
          <p:cNvPr id="11" name="Text 8"/>
          <p:cNvSpPr/>
          <p:nvPr/>
        </p:nvSpPr>
        <p:spPr>
          <a:xfrm>
            <a:off x="9864209" y="4506158"/>
            <a:ext cx="3544133" cy="338733"/>
          </a:xfrm>
          <a:prstGeom prst="rect">
            <a:avLst/>
          </a:prstGeom>
          <a:noFill/>
          <a:ln/>
        </p:spPr>
        <p:txBody>
          <a:bodyPr wrap="none" lIns="0" tIns="0" rIns="0" bIns="0" rtlCol="0" anchor="t"/>
          <a:lstStyle/>
          <a:p>
            <a:pPr marL="0" indent="0">
              <a:lnSpc>
                <a:spcPts val="2650"/>
              </a:lnSpc>
              <a:buNone/>
            </a:pPr>
            <a:r>
              <a:rPr lang="en-US" sz="2100" dirty="0">
                <a:solidFill>
                  <a:srgbClr val="FFE5E5"/>
                </a:solidFill>
                <a:latin typeface="Dela Gothic One" pitchFamily="34" charset="0"/>
                <a:ea typeface="Dela Gothic One" pitchFamily="34" charset="-122"/>
                <a:cs typeface="Dela Gothic One" pitchFamily="34" charset="-120"/>
              </a:rPr>
              <a:t>Sales and Distribution</a:t>
            </a:r>
            <a:endParaRPr lang="en-US" sz="2100" dirty="0"/>
          </a:p>
        </p:txBody>
      </p:sp>
      <p:sp>
        <p:nvSpPr>
          <p:cNvPr id="12" name="Text 9"/>
          <p:cNvSpPr/>
          <p:nvPr/>
        </p:nvSpPr>
        <p:spPr>
          <a:xfrm>
            <a:off x="9864209" y="4968478"/>
            <a:ext cx="3831669" cy="1977390"/>
          </a:xfrm>
          <a:prstGeom prst="rect">
            <a:avLst/>
          </a:prstGeom>
          <a:noFill/>
          <a:ln/>
        </p:spPr>
        <p:txBody>
          <a:bodyPr wrap="square" lIns="0" tIns="0" rIns="0" bIns="0" rtlCol="0" anchor="t"/>
          <a:lstStyle/>
          <a:p>
            <a:pPr marL="0" indent="0">
              <a:lnSpc>
                <a:spcPts val="2550"/>
              </a:lnSpc>
              <a:buNone/>
            </a:pPr>
            <a:r>
              <a:rPr lang="en-US" sz="1600" dirty="0">
                <a:solidFill>
                  <a:srgbClr val="FFE5E5"/>
                </a:solidFill>
                <a:latin typeface="DM Sans" pitchFamily="34" charset="0"/>
                <a:ea typeface="DM Sans" pitchFamily="34" charset="-122"/>
                <a:cs typeface="DM Sans" pitchFamily="34" charset="-120"/>
              </a:rPr>
              <a:t>Describe your sales process and distribution channels, including any strategic partnerships or channel relationships. Explain how you will efficiently and effectively bring your product or service to market.</a:t>
            </a:r>
            <a:endParaRPr lang="en-US" sz="1600" dirty="0"/>
          </a:p>
        </p:txBody>
      </p:sp>
      <p:pic>
        <p:nvPicPr>
          <p:cNvPr id="13" name="Picture 12">
            <a:extLst>
              <a:ext uri="{FF2B5EF4-FFF2-40B4-BE49-F238E27FC236}">
                <a16:creationId xmlns:a16="http://schemas.microsoft.com/office/drawing/2014/main" id="{A07C1C0F-C515-FC17-B811-507253E8087C}"/>
              </a:ext>
            </a:extLst>
          </p:cNvPr>
          <p:cNvPicPr>
            <a:picLocks noChangeAspect="1"/>
          </p:cNvPicPr>
          <p:nvPr/>
        </p:nvPicPr>
        <p:blipFill>
          <a:blip r:embed="rId4"/>
          <a:stretch>
            <a:fillRect/>
          </a:stretch>
        </p:blipFill>
        <p:spPr>
          <a:xfrm>
            <a:off x="12515555" y="7772336"/>
            <a:ext cx="2114845" cy="4572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9735" y="582811"/>
            <a:ext cx="11698486" cy="695325"/>
          </a:xfrm>
          <a:prstGeom prst="rect">
            <a:avLst/>
          </a:prstGeom>
          <a:noFill/>
          <a:ln/>
        </p:spPr>
        <p:txBody>
          <a:bodyPr wrap="none" lIns="0" tIns="0" rIns="0" bIns="0" rtlCol="0" anchor="t"/>
          <a:lstStyle/>
          <a:p>
            <a:pPr marL="0" indent="0">
              <a:lnSpc>
                <a:spcPts val="5450"/>
              </a:lnSpc>
              <a:buNone/>
            </a:pPr>
            <a:r>
              <a:rPr lang="en-US" sz="4350" dirty="0">
                <a:solidFill>
                  <a:srgbClr val="FAEBEB"/>
                </a:solidFill>
                <a:latin typeface="Dela Gothic One" pitchFamily="34" charset="0"/>
                <a:ea typeface="Dela Gothic One" pitchFamily="34" charset="-122"/>
                <a:cs typeface="Dela Gothic One" pitchFamily="34" charset="-120"/>
              </a:rPr>
              <a:t>Executive Summary and Next Steps</a:t>
            </a:r>
            <a:endParaRPr lang="en-US" sz="4350" dirty="0"/>
          </a:p>
        </p:txBody>
      </p:sp>
      <p:sp>
        <p:nvSpPr>
          <p:cNvPr id="3" name="Shape 1"/>
          <p:cNvSpPr/>
          <p:nvPr/>
        </p:nvSpPr>
        <p:spPr>
          <a:xfrm>
            <a:off x="739735" y="1700808"/>
            <a:ext cx="2191703" cy="1573411"/>
          </a:xfrm>
          <a:prstGeom prst="roundRect">
            <a:avLst>
              <a:gd name="adj" fmla="val 5642"/>
            </a:avLst>
          </a:prstGeom>
          <a:solidFill>
            <a:srgbClr val="740B0B"/>
          </a:solidFill>
          <a:ln w="7620">
            <a:solidFill>
              <a:srgbClr val="8D2424"/>
            </a:solidFill>
            <a:prstDash val="solid"/>
          </a:ln>
        </p:spPr>
        <p:txBody>
          <a:bodyPr/>
          <a:lstStyle/>
          <a:p>
            <a:endParaRPr lang="en-US"/>
          </a:p>
        </p:txBody>
      </p:sp>
      <p:sp>
        <p:nvSpPr>
          <p:cNvPr id="4" name="Text 2"/>
          <p:cNvSpPr/>
          <p:nvPr/>
        </p:nvSpPr>
        <p:spPr>
          <a:xfrm>
            <a:off x="958691" y="2276118"/>
            <a:ext cx="155377" cy="422672"/>
          </a:xfrm>
          <a:prstGeom prst="rect">
            <a:avLst/>
          </a:prstGeom>
          <a:noFill/>
          <a:ln/>
        </p:spPr>
        <p:txBody>
          <a:bodyPr wrap="none" lIns="0" tIns="0" rIns="0" bIns="0" rtlCol="0" anchor="t"/>
          <a:lstStyle/>
          <a:p>
            <a:pPr marL="0" indent="0" algn="ctr">
              <a:lnSpc>
                <a:spcPts val="3300"/>
              </a:lnSpc>
              <a:buNone/>
            </a:pPr>
            <a:r>
              <a:rPr lang="en-US" sz="2050" dirty="0">
                <a:solidFill>
                  <a:srgbClr val="FFE5E5"/>
                </a:solidFill>
                <a:latin typeface="Dela Gothic One" pitchFamily="34" charset="0"/>
                <a:ea typeface="Dela Gothic One" pitchFamily="34" charset="-122"/>
                <a:cs typeface="Dela Gothic One" pitchFamily="34" charset="-120"/>
              </a:rPr>
              <a:t>1</a:t>
            </a:r>
            <a:endParaRPr lang="en-US" sz="2050" dirty="0"/>
          </a:p>
        </p:txBody>
      </p:sp>
      <p:sp>
        <p:nvSpPr>
          <p:cNvPr id="5" name="Text 3"/>
          <p:cNvSpPr/>
          <p:nvPr/>
        </p:nvSpPr>
        <p:spPr>
          <a:xfrm>
            <a:off x="3142774" y="1912144"/>
            <a:ext cx="3720703" cy="347663"/>
          </a:xfrm>
          <a:prstGeom prst="rect">
            <a:avLst/>
          </a:prstGeom>
          <a:noFill/>
          <a:ln/>
        </p:spPr>
        <p:txBody>
          <a:bodyPr wrap="none" lIns="0" tIns="0" rIns="0" bIns="0" rtlCol="0" anchor="t"/>
          <a:lstStyle/>
          <a:p>
            <a:pPr marL="0" indent="0" algn="l">
              <a:lnSpc>
                <a:spcPts val="2700"/>
              </a:lnSpc>
              <a:buNone/>
            </a:pPr>
            <a:r>
              <a:rPr lang="en-US" sz="2150" dirty="0">
                <a:solidFill>
                  <a:srgbClr val="FFE5E5"/>
                </a:solidFill>
                <a:latin typeface="Dela Gothic One" pitchFamily="34" charset="0"/>
                <a:ea typeface="Dela Gothic One" pitchFamily="34" charset="-122"/>
                <a:cs typeface="Dela Gothic One" pitchFamily="34" charset="-120"/>
              </a:rPr>
              <a:t>Recap of Key Elements</a:t>
            </a:r>
            <a:endParaRPr lang="en-US" sz="2150" dirty="0"/>
          </a:p>
        </p:txBody>
      </p:sp>
      <p:sp>
        <p:nvSpPr>
          <p:cNvPr id="6" name="Text 4"/>
          <p:cNvSpPr/>
          <p:nvPr/>
        </p:nvSpPr>
        <p:spPr>
          <a:xfrm>
            <a:off x="3142774" y="2386608"/>
            <a:ext cx="10536555" cy="676275"/>
          </a:xfrm>
          <a:prstGeom prst="rect">
            <a:avLst/>
          </a:prstGeom>
          <a:noFill/>
          <a:ln/>
        </p:spPr>
        <p:txBody>
          <a:bodyPr wrap="square" lIns="0" tIns="0" rIns="0" bIns="0" rtlCol="0" anchor="t"/>
          <a:lstStyle/>
          <a:p>
            <a:pPr marL="0" indent="0" algn="l">
              <a:lnSpc>
                <a:spcPts val="2650"/>
              </a:lnSpc>
              <a:buNone/>
            </a:pPr>
            <a:r>
              <a:rPr lang="en-US" sz="1650" dirty="0">
                <a:solidFill>
                  <a:srgbClr val="FFE5E5"/>
                </a:solidFill>
                <a:latin typeface="DM Sans" pitchFamily="34" charset="0"/>
                <a:ea typeface="DM Sans" pitchFamily="34" charset="-122"/>
                <a:cs typeface="DM Sans" pitchFamily="34" charset="-120"/>
              </a:rPr>
              <a:t>Summarize the essential components of your business plan, including the problem you're solving, your unique value proposition, target market, operations, financials, and go-to-market strategy.</a:t>
            </a:r>
            <a:endParaRPr lang="en-US" sz="1650" dirty="0"/>
          </a:p>
        </p:txBody>
      </p:sp>
      <p:sp>
        <p:nvSpPr>
          <p:cNvPr id="7" name="Shape 5"/>
          <p:cNvSpPr/>
          <p:nvPr/>
        </p:nvSpPr>
        <p:spPr>
          <a:xfrm>
            <a:off x="3037046" y="3264694"/>
            <a:ext cx="10748010" cy="11430"/>
          </a:xfrm>
          <a:prstGeom prst="roundRect">
            <a:avLst>
              <a:gd name="adj" fmla="val 776716"/>
            </a:avLst>
          </a:prstGeom>
          <a:solidFill>
            <a:srgbClr val="8D2424"/>
          </a:solidFill>
          <a:ln/>
        </p:spPr>
        <p:txBody>
          <a:bodyPr/>
          <a:lstStyle/>
          <a:p>
            <a:endParaRPr lang="en-US"/>
          </a:p>
        </p:txBody>
      </p:sp>
      <p:sp>
        <p:nvSpPr>
          <p:cNvPr id="8" name="Shape 6"/>
          <p:cNvSpPr/>
          <p:nvPr/>
        </p:nvSpPr>
        <p:spPr>
          <a:xfrm>
            <a:off x="739735" y="3379827"/>
            <a:ext cx="4383524" cy="1911548"/>
          </a:xfrm>
          <a:prstGeom prst="roundRect">
            <a:avLst>
              <a:gd name="adj" fmla="val 4644"/>
            </a:avLst>
          </a:prstGeom>
          <a:solidFill>
            <a:srgbClr val="740B0B"/>
          </a:solidFill>
          <a:ln w="7620">
            <a:solidFill>
              <a:srgbClr val="8D2424"/>
            </a:solidFill>
            <a:prstDash val="solid"/>
          </a:ln>
        </p:spPr>
        <p:txBody>
          <a:bodyPr/>
          <a:lstStyle/>
          <a:p>
            <a:endParaRPr lang="en-US"/>
          </a:p>
        </p:txBody>
      </p:sp>
      <p:sp>
        <p:nvSpPr>
          <p:cNvPr id="9" name="Text 7"/>
          <p:cNvSpPr/>
          <p:nvPr/>
        </p:nvSpPr>
        <p:spPr>
          <a:xfrm>
            <a:off x="958691" y="4124206"/>
            <a:ext cx="220623" cy="422672"/>
          </a:xfrm>
          <a:prstGeom prst="rect">
            <a:avLst/>
          </a:prstGeom>
          <a:noFill/>
          <a:ln/>
        </p:spPr>
        <p:txBody>
          <a:bodyPr wrap="none" lIns="0" tIns="0" rIns="0" bIns="0" rtlCol="0" anchor="t"/>
          <a:lstStyle/>
          <a:p>
            <a:pPr marL="0" indent="0" algn="ctr">
              <a:lnSpc>
                <a:spcPts val="3300"/>
              </a:lnSpc>
              <a:buNone/>
            </a:pPr>
            <a:r>
              <a:rPr lang="en-US" sz="2050" dirty="0">
                <a:solidFill>
                  <a:srgbClr val="FFE5E5"/>
                </a:solidFill>
                <a:latin typeface="Dela Gothic One" pitchFamily="34" charset="0"/>
                <a:ea typeface="Dela Gothic One" pitchFamily="34" charset="-122"/>
                <a:cs typeface="Dela Gothic One" pitchFamily="34" charset="-120"/>
              </a:rPr>
              <a:t>2</a:t>
            </a:r>
            <a:endParaRPr lang="en-US" sz="2050" dirty="0"/>
          </a:p>
        </p:txBody>
      </p:sp>
      <p:sp>
        <p:nvSpPr>
          <p:cNvPr id="10" name="Text 8"/>
          <p:cNvSpPr/>
          <p:nvPr/>
        </p:nvSpPr>
        <p:spPr>
          <a:xfrm>
            <a:off x="5334595" y="3591163"/>
            <a:ext cx="3816310" cy="347663"/>
          </a:xfrm>
          <a:prstGeom prst="rect">
            <a:avLst/>
          </a:prstGeom>
          <a:noFill/>
          <a:ln/>
        </p:spPr>
        <p:txBody>
          <a:bodyPr wrap="none" lIns="0" tIns="0" rIns="0" bIns="0" rtlCol="0" anchor="t"/>
          <a:lstStyle/>
          <a:p>
            <a:pPr marL="0" indent="0" algn="l">
              <a:lnSpc>
                <a:spcPts val="2700"/>
              </a:lnSpc>
              <a:buNone/>
            </a:pPr>
            <a:r>
              <a:rPr lang="en-US" sz="2150" dirty="0">
                <a:solidFill>
                  <a:srgbClr val="FFE5E5"/>
                </a:solidFill>
                <a:latin typeface="Dela Gothic One" pitchFamily="34" charset="0"/>
                <a:ea typeface="Dela Gothic One" pitchFamily="34" charset="-122"/>
                <a:cs typeface="Dela Gothic One" pitchFamily="34" charset="-120"/>
              </a:rPr>
              <a:t>Funding and Resources</a:t>
            </a:r>
            <a:endParaRPr lang="en-US" sz="2150" dirty="0"/>
          </a:p>
        </p:txBody>
      </p:sp>
      <p:sp>
        <p:nvSpPr>
          <p:cNvPr id="11" name="Text 9"/>
          <p:cNvSpPr/>
          <p:nvPr/>
        </p:nvSpPr>
        <p:spPr>
          <a:xfrm>
            <a:off x="5334595" y="4065627"/>
            <a:ext cx="8344733" cy="1014413"/>
          </a:xfrm>
          <a:prstGeom prst="rect">
            <a:avLst/>
          </a:prstGeom>
          <a:noFill/>
          <a:ln/>
        </p:spPr>
        <p:txBody>
          <a:bodyPr wrap="square" lIns="0" tIns="0" rIns="0" bIns="0" rtlCol="0" anchor="t"/>
          <a:lstStyle/>
          <a:p>
            <a:pPr marL="0" indent="0" algn="l">
              <a:lnSpc>
                <a:spcPts val="2650"/>
              </a:lnSpc>
              <a:buNone/>
            </a:pPr>
            <a:r>
              <a:rPr lang="en-US" sz="1650" dirty="0">
                <a:solidFill>
                  <a:srgbClr val="FFE5E5"/>
                </a:solidFill>
                <a:latin typeface="DM Sans" pitchFamily="34" charset="0"/>
                <a:ea typeface="DM Sans" pitchFamily="34" charset="-122"/>
                <a:cs typeface="DM Sans" pitchFamily="34" charset="-120"/>
              </a:rPr>
              <a:t>Outline your funding requirements and how you plan to use the capital to fuel your business growth. Highlight any key partnerships, resources, or support you've secured to help execute your plan.</a:t>
            </a:r>
            <a:endParaRPr lang="en-US" sz="1650" dirty="0"/>
          </a:p>
        </p:txBody>
      </p:sp>
      <p:sp>
        <p:nvSpPr>
          <p:cNvPr id="12" name="Shape 10"/>
          <p:cNvSpPr/>
          <p:nvPr/>
        </p:nvSpPr>
        <p:spPr>
          <a:xfrm>
            <a:off x="5228868" y="5281851"/>
            <a:ext cx="8556188" cy="11430"/>
          </a:xfrm>
          <a:prstGeom prst="roundRect">
            <a:avLst>
              <a:gd name="adj" fmla="val 776716"/>
            </a:avLst>
          </a:prstGeom>
          <a:solidFill>
            <a:srgbClr val="8D2424"/>
          </a:solidFill>
          <a:ln/>
        </p:spPr>
        <p:txBody>
          <a:bodyPr/>
          <a:lstStyle/>
          <a:p>
            <a:endParaRPr lang="en-US"/>
          </a:p>
        </p:txBody>
      </p:sp>
      <p:sp>
        <p:nvSpPr>
          <p:cNvPr id="13" name="Shape 11"/>
          <p:cNvSpPr/>
          <p:nvPr/>
        </p:nvSpPr>
        <p:spPr>
          <a:xfrm>
            <a:off x="739735" y="5396984"/>
            <a:ext cx="6575465" cy="2249686"/>
          </a:xfrm>
          <a:prstGeom prst="roundRect">
            <a:avLst>
              <a:gd name="adj" fmla="val 3946"/>
            </a:avLst>
          </a:prstGeom>
          <a:solidFill>
            <a:srgbClr val="740B0B"/>
          </a:solidFill>
          <a:ln w="7620">
            <a:solidFill>
              <a:srgbClr val="8D2424"/>
            </a:solidFill>
            <a:prstDash val="solid"/>
          </a:ln>
        </p:spPr>
        <p:txBody>
          <a:bodyPr/>
          <a:lstStyle/>
          <a:p>
            <a:endParaRPr lang="en-US"/>
          </a:p>
        </p:txBody>
      </p:sp>
      <p:sp>
        <p:nvSpPr>
          <p:cNvPr id="14" name="Text 12"/>
          <p:cNvSpPr/>
          <p:nvPr/>
        </p:nvSpPr>
        <p:spPr>
          <a:xfrm>
            <a:off x="958691" y="6310432"/>
            <a:ext cx="232767" cy="422672"/>
          </a:xfrm>
          <a:prstGeom prst="rect">
            <a:avLst/>
          </a:prstGeom>
          <a:noFill/>
          <a:ln/>
        </p:spPr>
        <p:txBody>
          <a:bodyPr wrap="none" lIns="0" tIns="0" rIns="0" bIns="0" rtlCol="0" anchor="t"/>
          <a:lstStyle/>
          <a:p>
            <a:pPr marL="0" indent="0" algn="ctr">
              <a:lnSpc>
                <a:spcPts val="3300"/>
              </a:lnSpc>
              <a:buNone/>
            </a:pPr>
            <a:r>
              <a:rPr lang="en-US" sz="2050" dirty="0">
                <a:solidFill>
                  <a:srgbClr val="FFE5E5"/>
                </a:solidFill>
                <a:latin typeface="Dela Gothic One" pitchFamily="34" charset="0"/>
                <a:ea typeface="Dela Gothic One" pitchFamily="34" charset="-122"/>
                <a:cs typeface="Dela Gothic One" pitchFamily="34" charset="-120"/>
              </a:rPr>
              <a:t>3</a:t>
            </a:r>
            <a:endParaRPr lang="en-US" sz="2050" dirty="0"/>
          </a:p>
        </p:txBody>
      </p:sp>
      <p:sp>
        <p:nvSpPr>
          <p:cNvPr id="15" name="Text 13"/>
          <p:cNvSpPr/>
          <p:nvPr/>
        </p:nvSpPr>
        <p:spPr>
          <a:xfrm>
            <a:off x="7526536" y="5608320"/>
            <a:ext cx="2781181" cy="347663"/>
          </a:xfrm>
          <a:prstGeom prst="rect">
            <a:avLst/>
          </a:prstGeom>
          <a:noFill/>
          <a:ln/>
        </p:spPr>
        <p:txBody>
          <a:bodyPr wrap="none" lIns="0" tIns="0" rIns="0" bIns="0" rtlCol="0" anchor="t"/>
          <a:lstStyle/>
          <a:p>
            <a:pPr marL="0" indent="0" algn="l">
              <a:lnSpc>
                <a:spcPts val="2700"/>
              </a:lnSpc>
              <a:buNone/>
            </a:pPr>
            <a:r>
              <a:rPr lang="en-US" sz="2150" dirty="0">
                <a:solidFill>
                  <a:srgbClr val="FFE5E5"/>
                </a:solidFill>
                <a:latin typeface="Dela Gothic One" pitchFamily="34" charset="0"/>
                <a:ea typeface="Dela Gothic One" pitchFamily="34" charset="-122"/>
                <a:cs typeface="Dela Gothic One" pitchFamily="34" charset="-120"/>
              </a:rPr>
              <a:t>Next Steps</a:t>
            </a:r>
            <a:endParaRPr lang="en-US" sz="2150" dirty="0"/>
          </a:p>
        </p:txBody>
      </p:sp>
      <p:sp>
        <p:nvSpPr>
          <p:cNvPr id="16" name="Text 14"/>
          <p:cNvSpPr/>
          <p:nvPr/>
        </p:nvSpPr>
        <p:spPr>
          <a:xfrm>
            <a:off x="7526536" y="6082784"/>
            <a:ext cx="6152793" cy="1352550"/>
          </a:xfrm>
          <a:prstGeom prst="rect">
            <a:avLst/>
          </a:prstGeom>
          <a:noFill/>
          <a:ln/>
        </p:spPr>
        <p:txBody>
          <a:bodyPr wrap="square" lIns="0" tIns="0" rIns="0" bIns="0" rtlCol="0" anchor="t"/>
          <a:lstStyle/>
          <a:p>
            <a:pPr marL="0" indent="0" algn="l">
              <a:lnSpc>
                <a:spcPts val="2650"/>
              </a:lnSpc>
              <a:buNone/>
            </a:pPr>
            <a:r>
              <a:rPr lang="en-US" sz="1650" dirty="0">
                <a:solidFill>
                  <a:srgbClr val="FFE5E5"/>
                </a:solidFill>
                <a:latin typeface="DM Sans" pitchFamily="34" charset="0"/>
                <a:ea typeface="DM Sans" pitchFamily="34" charset="-122"/>
                <a:cs typeface="DM Sans" pitchFamily="34" charset="-120"/>
              </a:rPr>
              <a:t>Clearly articulate the next steps you will take to bring your business plan to life, including any immediate action items, milestones, and timelines. Emphasize your readiness and determination to turn your vision into reality.</a:t>
            </a:r>
            <a:endParaRPr lang="en-US" sz="1650" dirty="0"/>
          </a:p>
        </p:txBody>
      </p:sp>
      <p:pic>
        <p:nvPicPr>
          <p:cNvPr id="17" name="Picture 16">
            <a:extLst>
              <a:ext uri="{FF2B5EF4-FFF2-40B4-BE49-F238E27FC236}">
                <a16:creationId xmlns:a16="http://schemas.microsoft.com/office/drawing/2014/main" id="{582276DB-A6E1-779A-4403-80DC168C4C3C}"/>
              </a:ext>
            </a:extLst>
          </p:cNvPr>
          <p:cNvPicPr>
            <a:picLocks noChangeAspect="1"/>
          </p:cNvPicPr>
          <p:nvPr/>
        </p:nvPicPr>
        <p:blipFill>
          <a:blip r:embed="rId3"/>
          <a:stretch>
            <a:fillRect/>
          </a:stretch>
        </p:blipFill>
        <p:spPr>
          <a:xfrm>
            <a:off x="12515555" y="7772336"/>
            <a:ext cx="2114845" cy="45726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673</Words>
  <Application>Microsoft Office PowerPoint</Application>
  <PresentationFormat>Custom</PresentationFormat>
  <Paragraphs>62</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Dela Gothic One</vt:lpstr>
      <vt:lpstr>DM Sans</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2024-11-16T09:26:44Z</dcterms:created>
  <dcterms:modified xsi:type="dcterms:W3CDTF">2024-11-29T08:16:11Z</dcterms:modified>
</cp:coreProperties>
</file>