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Aharoni" panose="02010803020104030203" pitchFamily="2" charset="-79"/>
      <p:bold r:id="rId14"/>
    </p:embeddedFont>
    <p:embeddedFont>
      <p:font typeface="Arial Black" panose="020B0A04020102020204" pitchFamily="34" charset="0"/>
      <p:bold r:id="rId15"/>
    </p:embeddedFont>
    <p:embeddedFont>
      <p:font typeface="Arimo Bold" panose="020B0604020202020204" charset="0"/>
      <p:regular r:id="rId16"/>
    </p:embeddedFont>
    <p:embeddedFont>
      <p:font typeface="Inter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3C54-3E09-442D-B9B2-DACE3F93C08A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F7DF-B61E-49E1-A549-9A3F2C6BAA52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AAD7-0E5D-4437-88BE-4BB44564FC2B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56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B206-1331-4D13-A1AB-C87115F7B489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A750-5493-4CB1-90CB-4D3B3DB99E9E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D732-3F07-41C8-84E2-20AFCAE29B9A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4E1-2A3F-45D3-8DC4-16240ED07434}" type="datetime1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95FC-FEEB-47CF-AD32-130DCB2EE06F}" type="datetime1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526A-D6A1-4504-B31F-8B83BA3BA36A}" type="datetime1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BB4B-BD35-4536-8B40-5EB63450E02B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C395-3F0F-464F-A249-0FFAA4F0EBA6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19BEF-0577-4A21-9588-210E97F044BB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DLL,BDU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074" y="514997"/>
            <a:ext cx="2169914" cy="247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1" y="514997"/>
            <a:ext cx="9516929" cy="2982355"/>
          </a:xfrm>
          <a:prstGeom prst="rect">
            <a:avLst/>
          </a:prstGeom>
        </p:spPr>
        <p:txBody>
          <a:bodyPr wrap="square" lIns="96012" tIns="48006" rIns="96012" bIns="48006">
            <a:spAutoFit/>
          </a:bodyPr>
          <a:lstStyle/>
          <a:p>
            <a:pPr algn="ctr"/>
            <a:r>
              <a:rPr lang="en-US" sz="375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75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75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75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75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75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75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9805" y="3777742"/>
            <a:ext cx="9609595" cy="558614"/>
          </a:xfrm>
          <a:prstGeom prst="rect">
            <a:avLst/>
          </a:prstGeom>
        </p:spPr>
        <p:txBody>
          <a:bodyPr wrap="square" lIns="96012" tIns="48006" rIns="96012" bIns="48006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 </a:t>
            </a:r>
            <a:r>
              <a:rPr lang="en-US" sz="3000" b="1" dirty="0" err="1">
                <a:solidFill>
                  <a:srgbClr val="7030A0"/>
                </a:solidFill>
              </a:rPr>
              <a:t>Programme</a:t>
            </a:r>
            <a:r>
              <a:rPr lang="en-US" sz="30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607850" y="4406362"/>
            <a:ext cx="7221242" cy="789447"/>
          </a:xfrm>
          <a:prstGeom prst="rect">
            <a:avLst/>
          </a:prstGeom>
        </p:spPr>
        <p:txBody>
          <a:bodyPr wrap="square" lIns="96012" tIns="48006" rIns="96012" bIns="48006">
            <a:spAutoFit/>
          </a:bodyPr>
          <a:lstStyle/>
          <a:p>
            <a:r>
              <a:rPr lang="en-US" sz="225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Employee Engagement </a:t>
            </a:r>
          </a:p>
          <a:p>
            <a:r>
              <a:rPr lang="en-US" sz="225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22HRM1CC5</a:t>
            </a:r>
            <a:endParaRPr lang="en-US" sz="225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7663" y="5928103"/>
            <a:ext cx="6858000" cy="1481944"/>
          </a:xfrm>
          <a:prstGeom prst="rect">
            <a:avLst/>
          </a:prstGeom>
        </p:spPr>
        <p:txBody>
          <a:bodyPr lIns="96012" tIns="48006" rIns="96012" bIns="48006">
            <a:spAutoFit/>
          </a:bodyPr>
          <a:lstStyle/>
          <a:p>
            <a:pPr algn="ctr"/>
            <a:r>
              <a:rPr lang="en-US" sz="3000" b="1" dirty="0">
                <a:solidFill>
                  <a:srgbClr val="7030A0"/>
                </a:solidFill>
                <a:latin typeface="Arial Black" pitchFamily="34" charset="0"/>
              </a:rPr>
              <a:t> Unit-IV </a:t>
            </a:r>
          </a:p>
          <a:p>
            <a:pPr algn="ctr"/>
            <a:r>
              <a:rPr lang="en-US" sz="3000" b="1" dirty="0">
                <a:solidFill>
                  <a:srgbClr val="7030A0"/>
                </a:solidFill>
                <a:latin typeface="Arial Black" pitchFamily="34" charset="0"/>
              </a:rPr>
              <a:t>Harnessing Employee Engagement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6534" y="7381068"/>
            <a:ext cx="6858000" cy="1481944"/>
          </a:xfrm>
          <a:prstGeom prst="rect">
            <a:avLst/>
          </a:prstGeom>
        </p:spPr>
        <p:txBody>
          <a:bodyPr lIns="96012" tIns="48006" rIns="96012" bIns="48006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3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3000" b="1" dirty="0">
                <a:solidFill>
                  <a:schemeClr val="accent6"/>
                </a:solidFill>
              </a:rPr>
              <a:t>Department of Lifelong Learning</a:t>
            </a:r>
            <a:endParaRPr lang="en-US" sz="3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28216" y="868264"/>
            <a:ext cx="9973567" cy="140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74"/>
              </a:lnSpc>
            </a:pPr>
            <a:r>
              <a:rPr lang="en-US" sz="425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Digitisation and its Impact on Employee Engagement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8216" y="2764036"/>
            <a:ext cx="9973567" cy="61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4"/>
              </a:lnSpc>
            </a:pPr>
            <a:r>
              <a:rPr lang="en-US" sz="53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9354" y="3615481"/>
            <a:ext cx="2731145" cy="36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125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Increased Flexibility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8216" y="4033837"/>
            <a:ext cx="9973567" cy="39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2"/>
              </a:lnSpc>
            </a:pPr>
            <a:r>
              <a:rPr lang="en-US" sz="162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Digitization enables remote work, flexible schedules, and a more balanced work-life.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8216" y="5237709"/>
            <a:ext cx="9973567" cy="61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4"/>
              </a:lnSpc>
            </a:pPr>
            <a:r>
              <a:rPr lang="en-US" sz="53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55566" y="6089154"/>
            <a:ext cx="3318868" cy="360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125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Improved Communication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8216" y="6507510"/>
            <a:ext cx="9973567" cy="39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2"/>
              </a:lnSpc>
            </a:pPr>
            <a:r>
              <a:rPr lang="en-US" sz="162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Digital tools facilitate seamless communication and collaboration across teams and locations.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8216" y="7711380"/>
            <a:ext cx="9973567" cy="61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4"/>
              </a:lnSpc>
            </a:pPr>
            <a:r>
              <a:rPr lang="en-US" sz="53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91000" y="8562826"/>
            <a:ext cx="3047851" cy="360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125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Enhanced Collaboration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8216" y="8981183"/>
            <a:ext cx="9973567" cy="39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2"/>
              </a:lnSpc>
            </a:pPr>
            <a:r>
              <a:rPr lang="en-US" sz="162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Digital platforms provide tools for real-time collaboration, project management, and idea sharing.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93F834B-32D7-9133-8ADA-1D4A5186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92238" y="3026569"/>
            <a:ext cx="9445526" cy="1927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Key Takeaways and Next Steps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5293370"/>
            <a:ext cx="9445526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Employee engagement is essential for a successful and thriving organization. Embrace these strategies to foster a motivated, engaged, and productive workforce. Start by implementing a few key initiatives and measure the impact over time.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3A192CB-3F78-E3A8-7444-2AFAFBBA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50237" y="3253382"/>
            <a:ext cx="9445526" cy="1927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Harnessing employee engagement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50237" y="5520184"/>
            <a:ext cx="9445526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In today's competitive landscape, engaging employees is crucial for success. This presentation explores strategies to cultivate a thriving, engaged workforce.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72B3D-7EA0-A98F-95BF-24A2AC85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92238" y="2377231"/>
            <a:ext cx="16303526" cy="1927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Understanding the Importance of Employee Engagement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2238" y="4984700"/>
            <a:ext cx="3885903" cy="49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Increased Productivity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5676156"/>
            <a:ext cx="4972645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Engaged employees are more productive, contributing to higher output and improved business outcomes.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6160" y="4984700"/>
            <a:ext cx="3721299" cy="49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Enhanced Retention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66160" y="5676156"/>
            <a:ext cx="4972645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Engagement reduces employee turnover, saving costs associated with hiring and training new staff.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40084" y="4984700"/>
            <a:ext cx="4972645" cy="95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Improved Customer Satisfaction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40084" y="6141244"/>
            <a:ext cx="4972645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Engaged employees are more enthusiastic and helpful, leading to positive customer experiences.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A237262-8A75-BE45-73CF-E7A1E938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18288000" cy="3544044"/>
          </a:xfrm>
          <a:custGeom>
            <a:avLst/>
            <a:gdLst/>
            <a:ahLst/>
            <a:cxnLst/>
            <a:rect l="l" t="t" r="r" b="b"/>
            <a:pathLst>
              <a:path w="18288000" h="3544044">
                <a:moveTo>
                  <a:pt x="0" y="0"/>
                </a:moveTo>
                <a:lnTo>
                  <a:pt x="18288000" y="0"/>
                </a:lnTo>
                <a:lnTo>
                  <a:pt x="18288000" y="3544044"/>
                </a:lnTo>
                <a:lnTo>
                  <a:pt x="0" y="3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" r="-1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92238" y="4420641"/>
            <a:ext cx="15022711" cy="9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Strategies to Nurture Employee Engagement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7475" y="5838081"/>
            <a:ext cx="5254973" cy="3510409"/>
            <a:chOff x="0" y="0"/>
            <a:chExt cx="7006630" cy="4680545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993890" cy="4667885"/>
            </a:xfrm>
            <a:custGeom>
              <a:avLst/>
              <a:gdLst/>
              <a:ahLst/>
              <a:cxnLst/>
              <a:rect l="l" t="t" r="r" b="b"/>
              <a:pathLst>
                <a:path w="6993890" h="4667885">
                  <a:moveTo>
                    <a:pt x="0" y="158750"/>
                  </a:moveTo>
                  <a:cubicBezTo>
                    <a:pt x="0" y="71120"/>
                    <a:pt x="71120" y="0"/>
                    <a:pt x="159004" y="0"/>
                  </a:cubicBezTo>
                  <a:lnTo>
                    <a:pt x="6835013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4509008"/>
                  </a:lnTo>
                  <a:cubicBezTo>
                    <a:pt x="6993890" y="4596765"/>
                    <a:pt x="6922770" y="4667758"/>
                    <a:pt x="6834886" y="4667758"/>
                  </a:cubicBezTo>
                  <a:lnTo>
                    <a:pt x="159004" y="4667758"/>
                  </a:lnTo>
                  <a:cubicBezTo>
                    <a:pt x="71120" y="4667885"/>
                    <a:pt x="0" y="4596765"/>
                    <a:pt x="0" y="4509008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7006717" cy="4680458"/>
            </a:xfrm>
            <a:custGeom>
              <a:avLst/>
              <a:gdLst/>
              <a:ahLst/>
              <a:cxnLst/>
              <a:rect l="l" t="t" r="r" b="b"/>
              <a:pathLst>
                <a:path w="7006717" h="4680458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6841363" y="0"/>
                  </a:lnTo>
                  <a:lnTo>
                    <a:pt x="6841363" y="6350"/>
                  </a:lnTo>
                  <a:lnTo>
                    <a:pt x="6841363" y="0"/>
                  </a:lnTo>
                  <a:cubicBezTo>
                    <a:pt x="6932676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4515358"/>
                  </a:lnTo>
                  <a:lnTo>
                    <a:pt x="7000367" y="4515358"/>
                  </a:lnTo>
                  <a:lnTo>
                    <a:pt x="7006717" y="4515358"/>
                  </a:lnTo>
                  <a:cubicBezTo>
                    <a:pt x="7006717" y="4606544"/>
                    <a:pt x="6932676" y="4680458"/>
                    <a:pt x="6841363" y="4680458"/>
                  </a:cubicBezTo>
                  <a:lnTo>
                    <a:pt x="6841363" y="4674108"/>
                  </a:lnTo>
                  <a:lnTo>
                    <a:pt x="6841363" y="4680458"/>
                  </a:lnTo>
                  <a:lnTo>
                    <a:pt x="165354" y="4680458"/>
                  </a:lnTo>
                  <a:lnTo>
                    <a:pt x="165354" y="4674108"/>
                  </a:lnTo>
                  <a:lnTo>
                    <a:pt x="165354" y="4680458"/>
                  </a:lnTo>
                  <a:cubicBezTo>
                    <a:pt x="74041" y="4680458"/>
                    <a:pt x="0" y="4606544"/>
                    <a:pt x="0" y="451535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515358"/>
                  </a:lnTo>
                  <a:lnTo>
                    <a:pt x="6350" y="4515358"/>
                  </a:lnTo>
                  <a:lnTo>
                    <a:pt x="12700" y="4515358"/>
                  </a:lnTo>
                  <a:cubicBezTo>
                    <a:pt x="12700" y="4599559"/>
                    <a:pt x="81026" y="4667758"/>
                    <a:pt x="165354" y="4667758"/>
                  </a:cubicBezTo>
                  <a:lnTo>
                    <a:pt x="6841363" y="4667758"/>
                  </a:lnTo>
                  <a:cubicBezTo>
                    <a:pt x="6925691" y="4667758"/>
                    <a:pt x="6994017" y="4599559"/>
                    <a:pt x="6994017" y="4515358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363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85280" y="6107311"/>
            <a:ext cx="4325839" cy="49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Recognition and Rewards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280" y="6685359"/>
            <a:ext cx="4659362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Publicly acknowledge achievements and offer incentives for outstanding contributions.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516440" y="5838081"/>
            <a:ext cx="5254973" cy="3510409"/>
            <a:chOff x="0" y="0"/>
            <a:chExt cx="7006630" cy="4680545"/>
          </a:xfrm>
        </p:grpSpPr>
        <p:sp>
          <p:nvSpPr>
            <p:cNvPr id="13" name="Freeform 13"/>
            <p:cNvSpPr/>
            <p:nvPr/>
          </p:nvSpPr>
          <p:spPr>
            <a:xfrm>
              <a:off x="6350" y="6350"/>
              <a:ext cx="6993890" cy="4667885"/>
            </a:xfrm>
            <a:custGeom>
              <a:avLst/>
              <a:gdLst/>
              <a:ahLst/>
              <a:cxnLst/>
              <a:rect l="l" t="t" r="r" b="b"/>
              <a:pathLst>
                <a:path w="6993890" h="4667885">
                  <a:moveTo>
                    <a:pt x="0" y="158750"/>
                  </a:moveTo>
                  <a:cubicBezTo>
                    <a:pt x="0" y="71120"/>
                    <a:pt x="71120" y="0"/>
                    <a:pt x="159004" y="0"/>
                  </a:cubicBezTo>
                  <a:lnTo>
                    <a:pt x="6835013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4509008"/>
                  </a:lnTo>
                  <a:cubicBezTo>
                    <a:pt x="6993890" y="4596765"/>
                    <a:pt x="6922770" y="4667758"/>
                    <a:pt x="6834886" y="4667758"/>
                  </a:cubicBezTo>
                  <a:lnTo>
                    <a:pt x="159004" y="4667758"/>
                  </a:lnTo>
                  <a:cubicBezTo>
                    <a:pt x="71120" y="4667885"/>
                    <a:pt x="0" y="4596765"/>
                    <a:pt x="0" y="4509008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7006717" cy="4680458"/>
            </a:xfrm>
            <a:custGeom>
              <a:avLst/>
              <a:gdLst/>
              <a:ahLst/>
              <a:cxnLst/>
              <a:rect l="l" t="t" r="r" b="b"/>
              <a:pathLst>
                <a:path w="7006717" h="4680458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6841363" y="0"/>
                  </a:lnTo>
                  <a:lnTo>
                    <a:pt x="6841363" y="6350"/>
                  </a:lnTo>
                  <a:lnTo>
                    <a:pt x="6841363" y="0"/>
                  </a:lnTo>
                  <a:cubicBezTo>
                    <a:pt x="6932676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4515358"/>
                  </a:lnTo>
                  <a:lnTo>
                    <a:pt x="7000367" y="4515358"/>
                  </a:lnTo>
                  <a:lnTo>
                    <a:pt x="7006717" y="4515358"/>
                  </a:lnTo>
                  <a:cubicBezTo>
                    <a:pt x="7006717" y="4606544"/>
                    <a:pt x="6932676" y="4680458"/>
                    <a:pt x="6841363" y="4680458"/>
                  </a:cubicBezTo>
                  <a:lnTo>
                    <a:pt x="6841363" y="4674108"/>
                  </a:lnTo>
                  <a:lnTo>
                    <a:pt x="6841363" y="4680458"/>
                  </a:lnTo>
                  <a:lnTo>
                    <a:pt x="165354" y="4680458"/>
                  </a:lnTo>
                  <a:lnTo>
                    <a:pt x="165354" y="4674108"/>
                  </a:lnTo>
                  <a:lnTo>
                    <a:pt x="165354" y="4680458"/>
                  </a:lnTo>
                  <a:cubicBezTo>
                    <a:pt x="74041" y="4680458"/>
                    <a:pt x="0" y="4606544"/>
                    <a:pt x="0" y="451535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515358"/>
                  </a:lnTo>
                  <a:lnTo>
                    <a:pt x="6350" y="4515358"/>
                  </a:lnTo>
                  <a:lnTo>
                    <a:pt x="12700" y="4515358"/>
                  </a:lnTo>
                  <a:cubicBezTo>
                    <a:pt x="12700" y="4599559"/>
                    <a:pt x="81026" y="4667758"/>
                    <a:pt x="165354" y="4667758"/>
                  </a:cubicBezTo>
                  <a:lnTo>
                    <a:pt x="6841363" y="4667758"/>
                  </a:lnTo>
                  <a:cubicBezTo>
                    <a:pt x="6925691" y="4667758"/>
                    <a:pt x="6994017" y="4599559"/>
                    <a:pt x="6994017" y="4515358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363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814245" y="6107311"/>
            <a:ext cx="4659362" cy="95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Development Opportunities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14245" y="7150448"/>
            <a:ext cx="4659362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Provide opportunities for growth through training programs, mentorship, and career advancement.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045404" y="5838081"/>
            <a:ext cx="5254973" cy="3510409"/>
            <a:chOff x="0" y="0"/>
            <a:chExt cx="7006630" cy="4680545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6993890" cy="4667885"/>
            </a:xfrm>
            <a:custGeom>
              <a:avLst/>
              <a:gdLst/>
              <a:ahLst/>
              <a:cxnLst/>
              <a:rect l="l" t="t" r="r" b="b"/>
              <a:pathLst>
                <a:path w="6993890" h="4667885">
                  <a:moveTo>
                    <a:pt x="0" y="158750"/>
                  </a:moveTo>
                  <a:cubicBezTo>
                    <a:pt x="0" y="71120"/>
                    <a:pt x="71120" y="0"/>
                    <a:pt x="159004" y="0"/>
                  </a:cubicBezTo>
                  <a:lnTo>
                    <a:pt x="6835013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4509008"/>
                  </a:lnTo>
                  <a:cubicBezTo>
                    <a:pt x="6993890" y="4596765"/>
                    <a:pt x="6922770" y="4667758"/>
                    <a:pt x="6834886" y="4667758"/>
                  </a:cubicBezTo>
                  <a:lnTo>
                    <a:pt x="159004" y="4667758"/>
                  </a:lnTo>
                  <a:cubicBezTo>
                    <a:pt x="71120" y="4667885"/>
                    <a:pt x="0" y="4596765"/>
                    <a:pt x="0" y="4509008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7006717" cy="4680458"/>
            </a:xfrm>
            <a:custGeom>
              <a:avLst/>
              <a:gdLst/>
              <a:ahLst/>
              <a:cxnLst/>
              <a:rect l="l" t="t" r="r" b="b"/>
              <a:pathLst>
                <a:path w="7006717" h="4680458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6841363" y="0"/>
                  </a:lnTo>
                  <a:lnTo>
                    <a:pt x="6841363" y="6350"/>
                  </a:lnTo>
                  <a:lnTo>
                    <a:pt x="6841363" y="0"/>
                  </a:lnTo>
                  <a:cubicBezTo>
                    <a:pt x="6932676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4515358"/>
                  </a:lnTo>
                  <a:lnTo>
                    <a:pt x="7000367" y="4515358"/>
                  </a:lnTo>
                  <a:lnTo>
                    <a:pt x="7006717" y="4515358"/>
                  </a:lnTo>
                  <a:cubicBezTo>
                    <a:pt x="7006717" y="4606544"/>
                    <a:pt x="6932676" y="4680458"/>
                    <a:pt x="6841363" y="4680458"/>
                  </a:cubicBezTo>
                  <a:lnTo>
                    <a:pt x="6841363" y="4674108"/>
                  </a:lnTo>
                  <a:lnTo>
                    <a:pt x="6841363" y="4680458"/>
                  </a:lnTo>
                  <a:lnTo>
                    <a:pt x="165354" y="4680458"/>
                  </a:lnTo>
                  <a:lnTo>
                    <a:pt x="165354" y="4674108"/>
                  </a:lnTo>
                  <a:lnTo>
                    <a:pt x="165354" y="4680458"/>
                  </a:lnTo>
                  <a:cubicBezTo>
                    <a:pt x="74041" y="4680458"/>
                    <a:pt x="0" y="4606544"/>
                    <a:pt x="0" y="451535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515358"/>
                  </a:lnTo>
                  <a:lnTo>
                    <a:pt x="6350" y="4515358"/>
                  </a:lnTo>
                  <a:lnTo>
                    <a:pt x="12700" y="4515358"/>
                  </a:lnTo>
                  <a:cubicBezTo>
                    <a:pt x="12700" y="4599559"/>
                    <a:pt x="81026" y="4667758"/>
                    <a:pt x="165354" y="4667758"/>
                  </a:cubicBezTo>
                  <a:lnTo>
                    <a:pt x="6841363" y="4667758"/>
                  </a:lnTo>
                  <a:cubicBezTo>
                    <a:pt x="6925691" y="4667758"/>
                    <a:pt x="6994017" y="4599559"/>
                    <a:pt x="6994017" y="4515358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363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2343210" y="6107311"/>
            <a:ext cx="3780235" cy="49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Open Communication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43210" y="6685359"/>
            <a:ext cx="4659362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Foster a culture of open dialogue and transparency, allowing employees to share feedback and concerns.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EF89C82-B1F1-8093-620E-81B11F10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76287" y="926752"/>
            <a:ext cx="9877425" cy="149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7"/>
              </a:lnSpc>
            </a:pPr>
            <a:r>
              <a:rPr lang="en-US" sz="456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Role of HR in Driving Employee Engagement</a:t>
            </a:r>
          </a:p>
        </p:txBody>
      </p:sp>
      <p:sp>
        <p:nvSpPr>
          <p:cNvPr id="8" name="Freeform 8" descr="preencoded.png"/>
          <p:cNvSpPr/>
          <p:nvPr/>
        </p:nvSpPr>
        <p:spPr>
          <a:xfrm>
            <a:off x="776287" y="2753022"/>
            <a:ext cx="554385" cy="554385"/>
          </a:xfrm>
          <a:custGeom>
            <a:avLst/>
            <a:gdLst/>
            <a:ahLst/>
            <a:cxnLst/>
            <a:rect l="l" t="t" r="r" b="b"/>
            <a:pathLst>
              <a:path w="554385" h="554385">
                <a:moveTo>
                  <a:pt x="0" y="0"/>
                </a:moveTo>
                <a:lnTo>
                  <a:pt x="554385" y="0"/>
                </a:lnTo>
                <a:lnTo>
                  <a:pt x="554385" y="554385"/>
                </a:lnTo>
                <a:lnTo>
                  <a:pt x="0" y="554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6287" y="3500586"/>
            <a:ext cx="2911079" cy="39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Employee Relations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6287" y="3949899"/>
            <a:ext cx="9877425" cy="785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6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Build strong relationships with employees, address concerns, and create a positive workplace environment.</a:t>
            </a:r>
          </a:p>
        </p:txBody>
      </p:sp>
      <p:sp>
        <p:nvSpPr>
          <p:cNvPr id="11" name="Freeform 11" descr="preencoded.png"/>
          <p:cNvSpPr/>
          <p:nvPr/>
        </p:nvSpPr>
        <p:spPr>
          <a:xfrm>
            <a:off x="776287" y="5400972"/>
            <a:ext cx="554385" cy="554385"/>
          </a:xfrm>
          <a:custGeom>
            <a:avLst/>
            <a:gdLst/>
            <a:ahLst/>
            <a:cxnLst/>
            <a:rect l="l" t="t" r="r" b="b"/>
            <a:pathLst>
              <a:path w="554385" h="554385">
                <a:moveTo>
                  <a:pt x="0" y="0"/>
                </a:moveTo>
                <a:lnTo>
                  <a:pt x="554385" y="0"/>
                </a:lnTo>
                <a:lnTo>
                  <a:pt x="554385" y="554386"/>
                </a:lnTo>
                <a:lnTo>
                  <a:pt x="0" y="5543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76287" y="6148536"/>
            <a:ext cx="2911079" cy="39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Talent Development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6287" y="6597849"/>
            <a:ext cx="9877425" cy="431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6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Develop and implement training programs that empower employees and enhance their skills.</a:t>
            </a:r>
          </a:p>
        </p:txBody>
      </p:sp>
      <p:sp>
        <p:nvSpPr>
          <p:cNvPr id="14" name="Freeform 14" descr="preencoded.png"/>
          <p:cNvSpPr/>
          <p:nvPr/>
        </p:nvSpPr>
        <p:spPr>
          <a:xfrm>
            <a:off x="776287" y="7694116"/>
            <a:ext cx="554385" cy="554385"/>
          </a:xfrm>
          <a:custGeom>
            <a:avLst/>
            <a:gdLst/>
            <a:ahLst/>
            <a:cxnLst/>
            <a:rect l="l" t="t" r="r" b="b"/>
            <a:pathLst>
              <a:path w="554385" h="554385">
                <a:moveTo>
                  <a:pt x="0" y="0"/>
                </a:moveTo>
                <a:lnTo>
                  <a:pt x="554385" y="0"/>
                </a:lnTo>
                <a:lnTo>
                  <a:pt x="554385" y="554385"/>
                </a:lnTo>
                <a:lnTo>
                  <a:pt x="0" y="5543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75863" y="7665541"/>
            <a:ext cx="3530799" cy="71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Performance Management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6287" y="8890992"/>
            <a:ext cx="9877425" cy="431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6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Set clear performance expectations, provide regular feedback, and recognize achievements.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8252115-6A95-EC48-3C87-4630D945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92238" y="783877"/>
            <a:ext cx="16303526" cy="1927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Top Management's Responsibility in Fostering Engagement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87475" y="3273475"/>
            <a:ext cx="2726680" cy="1665386"/>
            <a:chOff x="0" y="0"/>
            <a:chExt cx="3635573" cy="2220515"/>
          </a:xfrm>
        </p:grpSpPr>
        <p:sp>
          <p:nvSpPr>
            <p:cNvPr id="7" name="Freeform 7"/>
            <p:cNvSpPr/>
            <p:nvPr/>
          </p:nvSpPr>
          <p:spPr>
            <a:xfrm>
              <a:off x="6350" y="6350"/>
              <a:ext cx="3622802" cy="2207768"/>
            </a:xfrm>
            <a:custGeom>
              <a:avLst/>
              <a:gdLst/>
              <a:ahLst/>
              <a:cxnLst/>
              <a:rect l="l" t="t" r="r" b="b"/>
              <a:pathLst>
                <a:path w="3622802" h="2207768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3463671" y="0"/>
                  </a:lnTo>
                  <a:cubicBezTo>
                    <a:pt x="3551555" y="0"/>
                    <a:pt x="3622802" y="71120"/>
                    <a:pt x="3622802" y="158750"/>
                  </a:cubicBezTo>
                  <a:lnTo>
                    <a:pt x="3622802" y="2049018"/>
                  </a:lnTo>
                  <a:cubicBezTo>
                    <a:pt x="3622802" y="2136775"/>
                    <a:pt x="3551555" y="2207768"/>
                    <a:pt x="3463671" y="2207768"/>
                  </a:cubicBezTo>
                  <a:lnTo>
                    <a:pt x="159131" y="2207768"/>
                  </a:lnTo>
                  <a:cubicBezTo>
                    <a:pt x="71247" y="2207768"/>
                    <a:pt x="0" y="2136648"/>
                    <a:pt x="0" y="2049018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635502" cy="2220468"/>
            </a:xfrm>
            <a:custGeom>
              <a:avLst/>
              <a:gdLst/>
              <a:ahLst/>
              <a:cxnLst/>
              <a:rect l="l" t="t" r="r" b="b"/>
              <a:pathLst>
                <a:path w="3635502" h="2220468">
                  <a:moveTo>
                    <a:pt x="0" y="165100"/>
                  </a:moveTo>
                  <a:cubicBezTo>
                    <a:pt x="0" y="73914"/>
                    <a:pt x="74168" y="0"/>
                    <a:pt x="165481" y="0"/>
                  </a:cubicBezTo>
                  <a:lnTo>
                    <a:pt x="3470021" y="0"/>
                  </a:lnTo>
                  <a:lnTo>
                    <a:pt x="3470021" y="6350"/>
                  </a:lnTo>
                  <a:lnTo>
                    <a:pt x="3470021" y="0"/>
                  </a:lnTo>
                  <a:cubicBezTo>
                    <a:pt x="3561461" y="0"/>
                    <a:pt x="3635502" y="73914"/>
                    <a:pt x="3635502" y="165100"/>
                  </a:cubicBezTo>
                  <a:lnTo>
                    <a:pt x="3629152" y="165100"/>
                  </a:lnTo>
                  <a:lnTo>
                    <a:pt x="3635502" y="165100"/>
                  </a:lnTo>
                  <a:lnTo>
                    <a:pt x="3635502" y="2055368"/>
                  </a:lnTo>
                  <a:lnTo>
                    <a:pt x="3629152" y="2055368"/>
                  </a:lnTo>
                  <a:lnTo>
                    <a:pt x="3635502" y="2055368"/>
                  </a:lnTo>
                  <a:cubicBezTo>
                    <a:pt x="3635502" y="2146554"/>
                    <a:pt x="3561334" y="2220468"/>
                    <a:pt x="3470021" y="2220468"/>
                  </a:cubicBezTo>
                  <a:lnTo>
                    <a:pt x="3470021" y="2214118"/>
                  </a:lnTo>
                  <a:lnTo>
                    <a:pt x="3470021" y="2220468"/>
                  </a:lnTo>
                  <a:lnTo>
                    <a:pt x="165481" y="2220468"/>
                  </a:lnTo>
                  <a:lnTo>
                    <a:pt x="165481" y="2214118"/>
                  </a:lnTo>
                  <a:lnTo>
                    <a:pt x="165481" y="2220468"/>
                  </a:lnTo>
                  <a:cubicBezTo>
                    <a:pt x="74041" y="2220468"/>
                    <a:pt x="0" y="2146554"/>
                    <a:pt x="0" y="205536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055368"/>
                  </a:lnTo>
                  <a:lnTo>
                    <a:pt x="6350" y="2055368"/>
                  </a:lnTo>
                  <a:lnTo>
                    <a:pt x="12700" y="2055368"/>
                  </a:lnTo>
                  <a:cubicBezTo>
                    <a:pt x="12700" y="2139569"/>
                    <a:pt x="81153" y="2207768"/>
                    <a:pt x="165481" y="2207768"/>
                  </a:cubicBezTo>
                  <a:lnTo>
                    <a:pt x="3470021" y="2207768"/>
                  </a:lnTo>
                  <a:cubicBezTo>
                    <a:pt x="3554476" y="2207768"/>
                    <a:pt x="3622802" y="2139569"/>
                    <a:pt x="3622802" y="2055368"/>
                  </a:cubicBezTo>
                  <a:lnTo>
                    <a:pt x="3622802" y="165100"/>
                  </a:lnTo>
                  <a:cubicBezTo>
                    <a:pt x="3622802" y="80899"/>
                    <a:pt x="3554349" y="12700"/>
                    <a:pt x="3470021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153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85280" y="3689300"/>
            <a:ext cx="151656" cy="7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92910" y="3533180"/>
            <a:ext cx="3721299" cy="49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Vision and Values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92910" y="4111229"/>
            <a:ext cx="10084891" cy="53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Articulate a clear vision and set of values that inspire and guide employees.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851076" y="4915049"/>
            <a:ext cx="13303002" cy="19050"/>
            <a:chOff x="0" y="0"/>
            <a:chExt cx="17737337" cy="25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737328" cy="25400"/>
            </a:xfrm>
            <a:custGeom>
              <a:avLst/>
              <a:gdLst/>
              <a:ahLst/>
              <a:cxnLst/>
              <a:rect l="l" t="t" r="r" b="b"/>
              <a:pathLst>
                <a:path w="17737328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7724628" y="0"/>
                  </a:lnTo>
                  <a:cubicBezTo>
                    <a:pt x="17731614" y="0"/>
                    <a:pt x="17737328" y="5715"/>
                    <a:pt x="17737328" y="12700"/>
                  </a:cubicBezTo>
                  <a:cubicBezTo>
                    <a:pt x="17737328" y="19685"/>
                    <a:pt x="17731614" y="25400"/>
                    <a:pt x="1772462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87475" y="5071021"/>
            <a:ext cx="5443984" cy="2119015"/>
            <a:chOff x="0" y="0"/>
            <a:chExt cx="7258645" cy="2825353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7245985" cy="2812669"/>
            </a:xfrm>
            <a:custGeom>
              <a:avLst/>
              <a:gdLst/>
              <a:ahLst/>
              <a:cxnLst/>
              <a:rect l="l" t="t" r="r" b="b"/>
              <a:pathLst>
                <a:path w="7245985" h="2812669">
                  <a:moveTo>
                    <a:pt x="0" y="158750"/>
                  </a:moveTo>
                  <a:cubicBezTo>
                    <a:pt x="0" y="71120"/>
                    <a:pt x="71247" y="0"/>
                    <a:pt x="159258" y="0"/>
                  </a:cubicBezTo>
                  <a:lnTo>
                    <a:pt x="7086727" y="0"/>
                  </a:lnTo>
                  <a:cubicBezTo>
                    <a:pt x="7174611" y="0"/>
                    <a:pt x="7245985" y="71120"/>
                    <a:pt x="7245985" y="158750"/>
                  </a:cubicBezTo>
                  <a:lnTo>
                    <a:pt x="7245985" y="2653919"/>
                  </a:lnTo>
                  <a:cubicBezTo>
                    <a:pt x="7245985" y="2741549"/>
                    <a:pt x="7174738" y="2812669"/>
                    <a:pt x="7086727" y="2812669"/>
                  </a:cubicBezTo>
                  <a:lnTo>
                    <a:pt x="159258" y="2812669"/>
                  </a:lnTo>
                  <a:cubicBezTo>
                    <a:pt x="71374" y="2812669"/>
                    <a:pt x="0" y="2741549"/>
                    <a:pt x="0" y="2653919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7258685" cy="2825369"/>
            </a:xfrm>
            <a:custGeom>
              <a:avLst/>
              <a:gdLst/>
              <a:ahLst/>
              <a:cxnLst/>
              <a:rect l="l" t="t" r="r" b="b"/>
              <a:pathLst>
                <a:path w="7258685" h="2825369">
                  <a:moveTo>
                    <a:pt x="0" y="165100"/>
                  </a:moveTo>
                  <a:cubicBezTo>
                    <a:pt x="0" y="73914"/>
                    <a:pt x="74168" y="0"/>
                    <a:pt x="165608" y="0"/>
                  </a:cubicBezTo>
                  <a:lnTo>
                    <a:pt x="7093077" y="0"/>
                  </a:lnTo>
                  <a:lnTo>
                    <a:pt x="7093077" y="6350"/>
                  </a:lnTo>
                  <a:lnTo>
                    <a:pt x="7093077" y="0"/>
                  </a:lnTo>
                  <a:cubicBezTo>
                    <a:pt x="7184517" y="0"/>
                    <a:pt x="7258685" y="73914"/>
                    <a:pt x="7258685" y="165100"/>
                  </a:cubicBezTo>
                  <a:lnTo>
                    <a:pt x="7252335" y="165100"/>
                  </a:lnTo>
                  <a:lnTo>
                    <a:pt x="7258685" y="165100"/>
                  </a:lnTo>
                  <a:lnTo>
                    <a:pt x="7258685" y="2660269"/>
                  </a:lnTo>
                  <a:lnTo>
                    <a:pt x="7252335" y="2660269"/>
                  </a:lnTo>
                  <a:lnTo>
                    <a:pt x="7258685" y="2660269"/>
                  </a:lnTo>
                  <a:cubicBezTo>
                    <a:pt x="7258685" y="2751455"/>
                    <a:pt x="7184517" y="2825369"/>
                    <a:pt x="7093077" y="2825369"/>
                  </a:cubicBezTo>
                  <a:lnTo>
                    <a:pt x="7093077" y="2819019"/>
                  </a:lnTo>
                  <a:lnTo>
                    <a:pt x="7093077" y="2825369"/>
                  </a:lnTo>
                  <a:lnTo>
                    <a:pt x="165608" y="2825369"/>
                  </a:lnTo>
                  <a:lnTo>
                    <a:pt x="165608" y="2819019"/>
                  </a:lnTo>
                  <a:lnTo>
                    <a:pt x="165608" y="2825369"/>
                  </a:lnTo>
                  <a:cubicBezTo>
                    <a:pt x="74168" y="2825369"/>
                    <a:pt x="0" y="2751455"/>
                    <a:pt x="0" y="266026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660269"/>
                  </a:lnTo>
                  <a:lnTo>
                    <a:pt x="6350" y="2660269"/>
                  </a:lnTo>
                  <a:lnTo>
                    <a:pt x="12700" y="2660269"/>
                  </a:lnTo>
                  <a:cubicBezTo>
                    <a:pt x="12700" y="2744470"/>
                    <a:pt x="81153" y="2812669"/>
                    <a:pt x="165608" y="2812669"/>
                  </a:cubicBezTo>
                  <a:lnTo>
                    <a:pt x="7093077" y="2812669"/>
                  </a:lnTo>
                  <a:cubicBezTo>
                    <a:pt x="7177532" y="2812669"/>
                    <a:pt x="7245985" y="2744470"/>
                    <a:pt x="7245985" y="2660269"/>
                  </a:cubicBezTo>
                  <a:lnTo>
                    <a:pt x="7245985" y="165100"/>
                  </a:lnTo>
                  <a:cubicBezTo>
                    <a:pt x="7245985" y="80899"/>
                    <a:pt x="7177532" y="12700"/>
                    <a:pt x="7093077" y="12700"/>
                  </a:cubicBezTo>
                  <a:lnTo>
                    <a:pt x="165608" y="12700"/>
                  </a:lnTo>
                  <a:lnTo>
                    <a:pt x="165608" y="6350"/>
                  </a:lnTo>
                  <a:lnTo>
                    <a:pt x="165608" y="12700"/>
                  </a:lnTo>
                  <a:cubicBezTo>
                    <a:pt x="81153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285280" y="5713660"/>
            <a:ext cx="200918" cy="7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0214" y="5330726"/>
            <a:ext cx="4236244" cy="49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Employee Empowerment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10214" y="5908774"/>
            <a:ext cx="10302031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Delegate responsibility and provide employees with the autonomy to make decisions.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568380" y="7166222"/>
            <a:ext cx="10585698" cy="19050"/>
            <a:chOff x="0" y="0"/>
            <a:chExt cx="14114263" cy="25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114272" cy="25400"/>
            </a:xfrm>
            <a:custGeom>
              <a:avLst/>
              <a:gdLst/>
              <a:ahLst/>
              <a:cxnLst/>
              <a:rect l="l" t="t" r="r" b="b"/>
              <a:pathLst>
                <a:path w="14114272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101572" y="0"/>
                  </a:lnTo>
                  <a:cubicBezTo>
                    <a:pt x="14108557" y="0"/>
                    <a:pt x="14114272" y="5715"/>
                    <a:pt x="14114272" y="12700"/>
                  </a:cubicBezTo>
                  <a:cubicBezTo>
                    <a:pt x="14114272" y="19685"/>
                    <a:pt x="14108557" y="25400"/>
                    <a:pt x="14101572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87475" y="7322195"/>
            <a:ext cx="8161288" cy="2119015"/>
            <a:chOff x="0" y="0"/>
            <a:chExt cx="10881717" cy="2825353"/>
          </a:xfrm>
        </p:grpSpPr>
        <p:sp>
          <p:nvSpPr>
            <p:cNvPr id="23" name="Freeform 23"/>
            <p:cNvSpPr/>
            <p:nvPr/>
          </p:nvSpPr>
          <p:spPr>
            <a:xfrm>
              <a:off x="6350" y="6350"/>
              <a:ext cx="10868914" cy="2812669"/>
            </a:xfrm>
            <a:custGeom>
              <a:avLst/>
              <a:gdLst/>
              <a:ahLst/>
              <a:cxnLst/>
              <a:rect l="l" t="t" r="r" b="b"/>
              <a:pathLst>
                <a:path w="10868914" h="2812669">
                  <a:moveTo>
                    <a:pt x="0" y="158750"/>
                  </a:moveTo>
                  <a:cubicBezTo>
                    <a:pt x="0" y="71120"/>
                    <a:pt x="71374" y="0"/>
                    <a:pt x="159258" y="0"/>
                  </a:cubicBezTo>
                  <a:lnTo>
                    <a:pt x="10709656" y="0"/>
                  </a:lnTo>
                  <a:cubicBezTo>
                    <a:pt x="10797667" y="0"/>
                    <a:pt x="10868914" y="71120"/>
                    <a:pt x="10868914" y="158750"/>
                  </a:cubicBezTo>
                  <a:lnTo>
                    <a:pt x="10868914" y="2653919"/>
                  </a:lnTo>
                  <a:cubicBezTo>
                    <a:pt x="10868914" y="2741549"/>
                    <a:pt x="10797540" y="2812669"/>
                    <a:pt x="10709656" y="2812669"/>
                  </a:cubicBezTo>
                  <a:lnTo>
                    <a:pt x="159258" y="2812669"/>
                  </a:lnTo>
                  <a:cubicBezTo>
                    <a:pt x="71247" y="2812669"/>
                    <a:pt x="0" y="2741549"/>
                    <a:pt x="0" y="2653919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0881614" cy="2825369"/>
            </a:xfrm>
            <a:custGeom>
              <a:avLst/>
              <a:gdLst/>
              <a:ahLst/>
              <a:cxnLst/>
              <a:rect l="l" t="t" r="r" b="b"/>
              <a:pathLst>
                <a:path w="10881614" h="2825369">
                  <a:moveTo>
                    <a:pt x="0" y="165100"/>
                  </a:moveTo>
                  <a:cubicBezTo>
                    <a:pt x="0" y="73914"/>
                    <a:pt x="74168" y="0"/>
                    <a:pt x="165608" y="0"/>
                  </a:cubicBezTo>
                  <a:lnTo>
                    <a:pt x="10716006" y="0"/>
                  </a:lnTo>
                  <a:lnTo>
                    <a:pt x="10716006" y="6350"/>
                  </a:lnTo>
                  <a:lnTo>
                    <a:pt x="10716006" y="0"/>
                  </a:lnTo>
                  <a:cubicBezTo>
                    <a:pt x="10807447" y="0"/>
                    <a:pt x="10881614" y="73914"/>
                    <a:pt x="10881614" y="165100"/>
                  </a:cubicBezTo>
                  <a:lnTo>
                    <a:pt x="10875264" y="165100"/>
                  </a:lnTo>
                  <a:lnTo>
                    <a:pt x="10881614" y="165100"/>
                  </a:lnTo>
                  <a:lnTo>
                    <a:pt x="10881614" y="2660269"/>
                  </a:lnTo>
                  <a:lnTo>
                    <a:pt x="10875264" y="2660269"/>
                  </a:lnTo>
                  <a:lnTo>
                    <a:pt x="10881614" y="2660269"/>
                  </a:lnTo>
                  <a:cubicBezTo>
                    <a:pt x="10881614" y="2751455"/>
                    <a:pt x="10807447" y="2825369"/>
                    <a:pt x="10716006" y="2825369"/>
                  </a:cubicBezTo>
                  <a:lnTo>
                    <a:pt x="10716006" y="2819019"/>
                  </a:lnTo>
                  <a:lnTo>
                    <a:pt x="10716006" y="2825369"/>
                  </a:lnTo>
                  <a:lnTo>
                    <a:pt x="165608" y="2825369"/>
                  </a:lnTo>
                  <a:lnTo>
                    <a:pt x="165608" y="2819019"/>
                  </a:lnTo>
                  <a:lnTo>
                    <a:pt x="165608" y="2825369"/>
                  </a:lnTo>
                  <a:cubicBezTo>
                    <a:pt x="74168" y="2825369"/>
                    <a:pt x="0" y="2751455"/>
                    <a:pt x="0" y="266026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660269"/>
                  </a:lnTo>
                  <a:lnTo>
                    <a:pt x="6350" y="2660269"/>
                  </a:lnTo>
                  <a:lnTo>
                    <a:pt x="12700" y="2660269"/>
                  </a:lnTo>
                  <a:cubicBezTo>
                    <a:pt x="12700" y="2744470"/>
                    <a:pt x="81153" y="2812669"/>
                    <a:pt x="165608" y="2812669"/>
                  </a:cubicBezTo>
                  <a:lnTo>
                    <a:pt x="10716006" y="2812669"/>
                  </a:lnTo>
                  <a:cubicBezTo>
                    <a:pt x="10800462" y="2812669"/>
                    <a:pt x="10868914" y="2744343"/>
                    <a:pt x="10868914" y="2660269"/>
                  </a:cubicBezTo>
                  <a:lnTo>
                    <a:pt x="10868914" y="165100"/>
                  </a:lnTo>
                  <a:cubicBezTo>
                    <a:pt x="10868914" y="80899"/>
                    <a:pt x="10800462" y="12700"/>
                    <a:pt x="10716006" y="12700"/>
                  </a:cubicBezTo>
                  <a:lnTo>
                    <a:pt x="165608" y="12700"/>
                  </a:lnTo>
                  <a:lnTo>
                    <a:pt x="165608" y="6350"/>
                  </a:lnTo>
                  <a:lnTo>
                    <a:pt x="165608" y="12700"/>
                  </a:lnTo>
                  <a:cubicBezTo>
                    <a:pt x="81153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285280" y="7964835"/>
            <a:ext cx="200620" cy="7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27518" y="7581900"/>
            <a:ext cx="3780235" cy="49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Open Communication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27518" y="8159949"/>
            <a:ext cx="7584728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Encourage transparency and open communication at all levels of the organization.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1C7AD0BF-A7BB-B088-4965-DA7FE1888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92238" y="1244501"/>
            <a:ext cx="9445526" cy="1927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Leveraging Social Media for Employee Engagement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87475" y="3911202"/>
            <a:ext cx="647402" cy="647402"/>
            <a:chOff x="0" y="0"/>
            <a:chExt cx="863203" cy="863203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215629" y="4049614"/>
            <a:ext cx="191095" cy="40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3632" y="3887390"/>
            <a:ext cx="3659684" cy="95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Internal Communication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13632" y="4930527"/>
            <a:ext cx="3659684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Use social media platforms to share company news, updates, and events.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852071" y="3911202"/>
            <a:ext cx="647403" cy="647402"/>
            <a:chOff x="0" y="0"/>
            <a:chExt cx="863203" cy="863203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6049119" y="4049614"/>
            <a:ext cx="253156" cy="40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78229" y="3887390"/>
            <a:ext cx="3659684" cy="95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Employee Recognition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78229" y="4930527"/>
            <a:ext cx="3659684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Celebrate achievements and recognize employee contributions through social media channels.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87475" y="7428459"/>
            <a:ext cx="647402" cy="647403"/>
            <a:chOff x="0" y="0"/>
            <a:chExt cx="863203" cy="863203"/>
          </a:xfrm>
        </p:grpSpPr>
        <p:sp>
          <p:nvSpPr>
            <p:cNvPr id="21" name="Freeform 21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184821" y="7566869"/>
            <a:ext cx="252710" cy="40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13632" y="7404646"/>
            <a:ext cx="3721299" cy="49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Community Building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13632" y="7982694"/>
            <a:ext cx="8524131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Facilitate employee interactions and connections through social media groups and forums.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67C47F09-A740-2D4E-7E71-E2376062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18288000" cy="3544044"/>
          </a:xfrm>
          <a:custGeom>
            <a:avLst/>
            <a:gdLst/>
            <a:ahLst/>
            <a:cxnLst/>
            <a:rect l="l" t="t" r="r" b="b"/>
            <a:pathLst>
              <a:path w="18288000" h="3544044">
                <a:moveTo>
                  <a:pt x="0" y="0"/>
                </a:moveTo>
                <a:lnTo>
                  <a:pt x="18288000" y="0"/>
                </a:lnTo>
                <a:lnTo>
                  <a:pt x="18288000" y="3544044"/>
                </a:lnTo>
                <a:lnTo>
                  <a:pt x="0" y="3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" r="-1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92238" y="4322415"/>
            <a:ext cx="12049869" cy="9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Chatbots and AI-powered Solutions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92238" y="6169819"/>
            <a:ext cx="16303526" cy="38100"/>
            <a:chOff x="0" y="0"/>
            <a:chExt cx="21738035" cy="50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738082" cy="50800"/>
            </a:xfrm>
            <a:custGeom>
              <a:avLst/>
              <a:gdLst/>
              <a:ahLst/>
              <a:cxnLst/>
              <a:rect l="l" t="t" r="r" b="b"/>
              <a:pathLst>
                <a:path w="21738082" h="5080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21712682" y="0"/>
                  </a:lnTo>
                  <a:cubicBezTo>
                    <a:pt x="21726652" y="0"/>
                    <a:pt x="21738082" y="11430"/>
                    <a:pt x="21738082" y="25400"/>
                  </a:cubicBezTo>
                  <a:cubicBezTo>
                    <a:pt x="21738082" y="39370"/>
                    <a:pt x="21726652" y="50800"/>
                    <a:pt x="21712682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595836" y="6169819"/>
            <a:ext cx="38100" cy="992237"/>
            <a:chOff x="0" y="0"/>
            <a:chExt cx="50800" cy="13229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800" cy="1322959"/>
            </a:xfrm>
            <a:custGeom>
              <a:avLst/>
              <a:gdLst/>
              <a:ahLst/>
              <a:cxnLst/>
              <a:rect l="l" t="t" r="r" b="b"/>
              <a:pathLst>
                <a:path w="50800" h="1322959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cubicBezTo>
                    <a:pt x="39370" y="0"/>
                    <a:pt x="50800" y="11430"/>
                    <a:pt x="50800" y="25400"/>
                  </a:cubicBezTo>
                  <a:lnTo>
                    <a:pt x="50800" y="1297559"/>
                  </a:lnTo>
                  <a:cubicBezTo>
                    <a:pt x="50800" y="1311529"/>
                    <a:pt x="39370" y="1322959"/>
                    <a:pt x="25400" y="1322959"/>
                  </a:cubicBezTo>
                  <a:cubicBezTo>
                    <a:pt x="11430" y="1322959"/>
                    <a:pt x="0" y="1311529"/>
                    <a:pt x="0" y="1297559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291185" y="5846117"/>
            <a:ext cx="647402" cy="647403"/>
            <a:chOff x="0" y="0"/>
            <a:chExt cx="863203" cy="863203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519339" y="5984527"/>
            <a:ext cx="191095" cy="40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41251" y="7417147"/>
            <a:ext cx="4347419" cy="49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Onboarding and Training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5755" y="7995196"/>
            <a:ext cx="4678412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AI-powered chatbots can provide personalized onboarding and training experiences.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124801" y="6169819"/>
            <a:ext cx="38100" cy="992237"/>
            <a:chOff x="0" y="0"/>
            <a:chExt cx="50800" cy="132298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800" cy="1322959"/>
            </a:xfrm>
            <a:custGeom>
              <a:avLst/>
              <a:gdLst/>
              <a:ahLst/>
              <a:cxnLst/>
              <a:rect l="l" t="t" r="r" b="b"/>
              <a:pathLst>
                <a:path w="50800" h="1322959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cubicBezTo>
                    <a:pt x="39370" y="0"/>
                    <a:pt x="50800" y="11430"/>
                    <a:pt x="50800" y="25400"/>
                  </a:cubicBezTo>
                  <a:lnTo>
                    <a:pt x="50800" y="1297559"/>
                  </a:lnTo>
                  <a:cubicBezTo>
                    <a:pt x="50800" y="1311529"/>
                    <a:pt x="39370" y="1322959"/>
                    <a:pt x="25400" y="1322959"/>
                  </a:cubicBezTo>
                  <a:cubicBezTo>
                    <a:pt x="11430" y="1322959"/>
                    <a:pt x="0" y="1311529"/>
                    <a:pt x="0" y="1297559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820150" y="5846117"/>
            <a:ext cx="647402" cy="647403"/>
            <a:chOff x="0" y="0"/>
            <a:chExt cx="863203" cy="863203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9017199" y="5984527"/>
            <a:ext cx="253156" cy="40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83202" y="7417147"/>
            <a:ext cx="3721299" cy="49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Employee Assistance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04720" y="7995196"/>
            <a:ext cx="4678412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Chatbots can answer employee questions, provide support, and resolve issues quickly.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4653766" y="6169819"/>
            <a:ext cx="38100" cy="992237"/>
            <a:chOff x="0" y="0"/>
            <a:chExt cx="50800" cy="13229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0800" cy="1322959"/>
            </a:xfrm>
            <a:custGeom>
              <a:avLst/>
              <a:gdLst/>
              <a:ahLst/>
              <a:cxnLst/>
              <a:rect l="l" t="t" r="r" b="b"/>
              <a:pathLst>
                <a:path w="50800" h="1322959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cubicBezTo>
                    <a:pt x="39370" y="0"/>
                    <a:pt x="50800" y="11430"/>
                    <a:pt x="50800" y="25400"/>
                  </a:cubicBezTo>
                  <a:lnTo>
                    <a:pt x="50800" y="1297559"/>
                  </a:lnTo>
                  <a:cubicBezTo>
                    <a:pt x="50800" y="1311529"/>
                    <a:pt x="39370" y="1322959"/>
                    <a:pt x="25400" y="1322959"/>
                  </a:cubicBezTo>
                  <a:cubicBezTo>
                    <a:pt x="11430" y="1322959"/>
                    <a:pt x="0" y="1311529"/>
                    <a:pt x="0" y="1297559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4349115" y="5846117"/>
            <a:ext cx="647402" cy="647403"/>
            <a:chOff x="0" y="0"/>
            <a:chExt cx="863203" cy="863203"/>
          </a:xfrm>
        </p:grpSpPr>
        <p:sp>
          <p:nvSpPr>
            <p:cNvPr id="28" name="Freeform 28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14546461" y="5984527"/>
            <a:ext cx="252710" cy="40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802492" y="7417147"/>
            <a:ext cx="3740795" cy="49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Feedback and Surveys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333685" y="7995196"/>
            <a:ext cx="4678413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AI can automate surveys and analyze feedback to gain insights into employee sentiment.</a:t>
            </a: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66559AD6-95C0-5D55-3C7B-67B26BA2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76015" y="1178124"/>
            <a:ext cx="16077010" cy="96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87"/>
              </a:lnSpc>
            </a:pPr>
            <a:r>
              <a:rPr lang="en-US" sz="574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Machine Learning for Personalised Engagement</a:t>
            </a:r>
          </a:p>
        </p:txBody>
      </p:sp>
      <p:sp>
        <p:nvSpPr>
          <p:cNvPr id="6" name="Freeform 6" descr="preencoded.png"/>
          <p:cNvSpPr/>
          <p:nvPr/>
        </p:nvSpPr>
        <p:spPr>
          <a:xfrm>
            <a:off x="3712220" y="2698402"/>
            <a:ext cx="2695426" cy="2074515"/>
          </a:xfrm>
          <a:custGeom>
            <a:avLst/>
            <a:gdLst/>
            <a:ahLst/>
            <a:cxnLst/>
            <a:rect l="l" t="t" r="r" b="b"/>
            <a:pathLst>
              <a:path w="2695426" h="2074515">
                <a:moveTo>
                  <a:pt x="0" y="0"/>
                </a:moveTo>
                <a:lnTo>
                  <a:pt x="2695426" y="0"/>
                </a:lnTo>
                <a:lnTo>
                  <a:pt x="2695426" y="2074516"/>
                </a:lnTo>
                <a:lnTo>
                  <a:pt x="0" y="2074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3" b="-4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85296" y="3602385"/>
            <a:ext cx="149126" cy="681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4"/>
              </a:lnSpc>
            </a:pPr>
            <a:r>
              <a:rPr lang="en-US" sz="2687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86401" y="3181201"/>
            <a:ext cx="4062115" cy="47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Content Personalisation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86401" y="3739157"/>
            <a:ext cx="10057805" cy="531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Provide employees with relevant content based on their interests and needs.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477297" y="4788694"/>
            <a:ext cx="10765036" cy="19050"/>
            <a:chOff x="0" y="0"/>
            <a:chExt cx="14353382" cy="25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53412" cy="25400"/>
            </a:xfrm>
            <a:custGeom>
              <a:avLst/>
              <a:gdLst/>
              <a:ahLst/>
              <a:cxnLst/>
              <a:rect l="l" t="t" r="r" b="b"/>
              <a:pathLst>
                <a:path w="14353412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340712" y="0"/>
                  </a:lnTo>
                  <a:cubicBezTo>
                    <a:pt x="14347698" y="0"/>
                    <a:pt x="14353412" y="5715"/>
                    <a:pt x="14353412" y="12700"/>
                  </a:cubicBezTo>
                  <a:cubicBezTo>
                    <a:pt x="14353412" y="19685"/>
                    <a:pt x="14347698" y="25400"/>
                    <a:pt x="14340712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12" name="Freeform 12" descr="preencoded.png"/>
          <p:cNvSpPr/>
          <p:nvPr/>
        </p:nvSpPr>
        <p:spPr>
          <a:xfrm>
            <a:off x="2364432" y="4842570"/>
            <a:ext cx="5390852" cy="2074515"/>
          </a:xfrm>
          <a:custGeom>
            <a:avLst/>
            <a:gdLst/>
            <a:ahLst/>
            <a:cxnLst/>
            <a:rect l="l" t="t" r="r" b="b"/>
            <a:pathLst>
              <a:path w="5390852" h="2074515">
                <a:moveTo>
                  <a:pt x="0" y="0"/>
                </a:moveTo>
                <a:lnTo>
                  <a:pt x="5390853" y="0"/>
                </a:lnTo>
                <a:lnTo>
                  <a:pt x="5390853" y="2074515"/>
                </a:lnTo>
                <a:lnTo>
                  <a:pt x="0" y="20745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3" b="-4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960888" y="5477172"/>
            <a:ext cx="197644" cy="681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4"/>
              </a:lnSpc>
            </a:pPr>
            <a:r>
              <a:rPr lang="en-US" sz="2687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34040" y="5102275"/>
            <a:ext cx="5593408" cy="47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Learning Path Recommendations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34040" y="5660231"/>
            <a:ext cx="8999190" cy="97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Suggest tailored learning paths based on individual skills and career goals.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824936" y="6932860"/>
            <a:ext cx="9417397" cy="19050"/>
            <a:chOff x="0" y="0"/>
            <a:chExt cx="12556530" cy="25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556490" cy="25400"/>
            </a:xfrm>
            <a:custGeom>
              <a:avLst/>
              <a:gdLst/>
              <a:ahLst/>
              <a:cxnLst/>
              <a:rect l="l" t="t" r="r" b="b"/>
              <a:pathLst>
                <a:path w="12556490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2543790" y="0"/>
                  </a:lnTo>
                  <a:cubicBezTo>
                    <a:pt x="12550775" y="0"/>
                    <a:pt x="12556490" y="5715"/>
                    <a:pt x="12556490" y="12700"/>
                  </a:cubicBezTo>
                  <a:cubicBezTo>
                    <a:pt x="12556490" y="19685"/>
                    <a:pt x="12550775" y="25400"/>
                    <a:pt x="1254379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B2D4E5"/>
            </a:solidFill>
          </p:spPr>
        </p:sp>
      </p:grpSp>
      <p:sp>
        <p:nvSpPr>
          <p:cNvPr id="18" name="Freeform 18" descr="preencoded.png"/>
          <p:cNvSpPr/>
          <p:nvPr/>
        </p:nvSpPr>
        <p:spPr>
          <a:xfrm>
            <a:off x="1016794" y="6986736"/>
            <a:ext cx="8086279" cy="2074515"/>
          </a:xfrm>
          <a:custGeom>
            <a:avLst/>
            <a:gdLst/>
            <a:ahLst/>
            <a:cxnLst/>
            <a:rect l="l" t="t" r="r" b="b"/>
            <a:pathLst>
              <a:path w="8086279" h="2074515">
                <a:moveTo>
                  <a:pt x="0" y="0"/>
                </a:moveTo>
                <a:lnTo>
                  <a:pt x="8086278" y="0"/>
                </a:lnTo>
                <a:lnTo>
                  <a:pt x="8086278" y="2074515"/>
                </a:lnTo>
                <a:lnTo>
                  <a:pt x="0" y="20745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3" b="-43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961185" y="7621340"/>
            <a:ext cx="197346" cy="681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4"/>
              </a:lnSpc>
            </a:pPr>
            <a:r>
              <a:rPr lang="en-US" sz="2687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81827" y="7246441"/>
            <a:ext cx="3832324" cy="47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874" b="1">
                <a:solidFill>
                  <a:srgbClr val="272525"/>
                </a:solidFill>
                <a:latin typeface="Arimo Bold"/>
                <a:ea typeface="Arimo Bold"/>
                <a:cs typeface="Arimo Bold"/>
                <a:sym typeface="Arimo Bold"/>
              </a:rPr>
              <a:t>Performance Feedback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81827" y="7804397"/>
            <a:ext cx="7651402" cy="97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Deliver personalized performance feedback and development suggestions.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6E771D3-F636-B5E4-E7BC-4C4477C3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DLL,BDU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607</Words>
  <Application>Microsoft Office PowerPoint</Application>
  <PresentationFormat>Custom</PresentationFormat>
  <Paragraphs>127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Aharoni</vt:lpstr>
      <vt:lpstr>Inter</vt:lpstr>
      <vt:lpstr>Arial Black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Harnessing-employee-engagement.pptx</dc:title>
  <dc:creator>Soundarya R</dc:creator>
  <cp:lastModifiedBy>Soundarya R</cp:lastModifiedBy>
  <cp:revision>3</cp:revision>
  <dcterms:created xsi:type="dcterms:W3CDTF">2006-08-16T00:00:00Z</dcterms:created>
  <dcterms:modified xsi:type="dcterms:W3CDTF">2024-12-09T10:07:17Z</dcterms:modified>
  <dc:identifier>DAGYmU8_M1U</dc:identifier>
</cp:coreProperties>
</file>