
<file path=[Content_Types].xml><?xml version="1.0" encoding="utf-8"?>
<Types xmlns="http://schemas.openxmlformats.org/package/2006/content-types">
  <Default Extension="fntdata" ContentType="application/x-fontdata"/>
  <Default Extension="jpeg" ContentType="image/jpeg"/>
  <Default Extension="png" ContentType="image/pn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Masters/slideMaster1.xml" ContentType="application/vnd.openxmlformats-officedocument.presentationml.slideMaster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3.xml" ContentType="application/vnd.openxmlformats-officedocument.presentationml.slide+xml"/>
  <Override PartName="/ppt/slides/slide4.xml" ContentType="application/vnd.openxmlformats-officedocument.presentationml.slide+xml"/>
  <Override PartName="/ppt/slides/slide5.xml" ContentType="application/vnd.openxmlformats-officedocument.presentationml.slide+xml"/>
  <Override PartName="/ppt/slides/slide6.xml" ContentType="application/vnd.openxmlformats-officedocument.presentationml.slide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notesMasters/notesMaster1.xml" ContentType="application/vnd.openxmlformats-officedocument.presentationml.notesMaster+xml"/>
  <Override PartName="/ppt/presProps.xml" ContentType="application/vnd.openxmlformats-officedocument.presentationml.presProps+xml"/>
  <Override PartName="/ppt/viewProps.xml" ContentType="application/vnd.openxmlformats-officedocument.presentationml.viewProps+xml"/>
  <Override PartName="/ppt/theme/theme1.xml" ContentType="application/vnd.openxmlformats-officedocument.theme+xml"/>
  <Override PartName="/ppt/tableStyles.xml" ContentType="application/vnd.openxmlformats-officedocument.presentationml.tableStyles+xml"/>
  <Override PartName="/ppt/slideLayouts/slideLayout1.xml" ContentType="application/vnd.openxmlformats-officedocument.presentationml.slideLayout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Override PartName="/ppt/slideLayouts/slideLayout4.xml" ContentType="application/vnd.openxmlformats-officedocument.presentationml.slideLayout+xml"/>
  <Override PartName="/ppt/slideLayouts/slideLayout5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Layouts/slideLayout7.xml" ContentType="application/vnd.openxmlformats-officedocument.presentationml.slideLayout+xml"/>
  <Override PartName="/ppt/slideLayouts/slideLayout8.xml" ContentType="application/vnd.openxmlformats-officedocument.presentationml.slideLayout+xml"/>
  <Override PartName="/ppt/slideLayouts/slideLayout9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Layouts/slideLayout11.xml" ContentType="application/vnd.openxmlformats-officedocument.presentationml.slideLayout+xml"/>
  <Override PartName="/ppt/slideLayouts/slideLayout12.xml" ContentType="application/vnd.openxmlformats-officedocument.presentationml.slideLayout+xml"/>
  <Override PartName="/ppt/theme/theme2.xml" ContentType="application/vnd.openxmlformats-officedocument.theme+xml"/>
  <Override PartName="/ppt/notesSlides/notesSlide1.xml" ContentType="application/vnd.openxmlformats-officedocument.presentationml.notesSlide+xml"/>
  <Override PartName="/ppt/notesSlides/notesSlide2.xml" ContentType="application/vnd.openxmlformats-officedocument.presentationml.notesSlide+xml"/>
  <Override PartName="/ppt/notesSlides/notesSlide3.xml" ContentType="application/vnd.openxmlformats-officedocument.presentationml.notesSlide+xml"/>
  <Override PartName="/ppt/notesSlides/notesSlide4.xml" ContentType="application/vnd.openxmlformats-officedocument.presentationml.notesSlide+xml"/>
  <Override PartName="/ppt/notesSlides/notesSlide5.xml" ContentType="application/vnd.openxmlformats-officedocument.presentationml.notesSlide+xml"/>
  <Override PartName="/ppt/notesSlides/notesSlide6.xml" ContentType="application/vnd.openxmlformats-officedocument.presentationml.notesSlide+xml"/>
  <Override PartName="/ppt/notesSlides/notesSlide7.xml" ContentType="application/vnd.openxmlformats-officedocument.presentationml.notesSlide+xml"/>
  <Override PartName="/ppt/notesSlides/notesSlide8.xml" ContentType="application/vnd.openxmlformats-officedocument.presentationml.notesSlide+xml"/>
  <Override PartName="/docProps/core.xml" ContentType="application/vnd.openxmlformats-package.core-properties+xml"/>
  <Override PartName="/docProps/app.xml" ContentType="application/vnd.openxmlformats-officedocument.extended-properties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embedTrueTypeFonts="1" saveSubsetFonts="1">
  <p:sldMasterIdLst>
    <p:sldMasterId id="2147483648" r:id="rId1"/>
  </p:sldMasterIdLst>
  <p:notesMasterIdLst>
    <p:notesMasterId r:id="rId11"/>
  </p:notesMasterIdLst>
  <p:sldIdLst>
    <p:sldId id="265" r:id="rId2"/>
    <p:sldId id="256" r:id="rId3"/>
    <p:sldId id="257" r:id="rId4"/>
    <p:sldId id="258" r:id="rId5"/>
    <p:sldId id="259" r:id="rId6"/>
    <p:sldId id="260" r:id="rId7"/>
    <p:sldId id="261" r:id="rId8"/>
    <p:sldId id="262" r:id="rId9"/>
    <p:sldId id="263" r:id="rId10"/>
  </p:sldIdLst>
  <p:sldSz cx="18288000" cy="10287000"/>
  <p:notesSz cx="6858000" cy="9144000"/>
  <p:embeddedFontLst>
    <p:embeddedFont>
      <p:font typeface="Aharoni" panose="02010803020104030203" pitchFamily="2" charset="-79"/>
      <p:bold r:id="rId12"/>
    </p:embeddedFont>
    <p:embeddedFont>
      <p:font typeface="Arial Black" panose="020B0A04020102020204" pitchFamily="34" charset="0"/>
      <p:bold r:id="rId13"/>
    </p:embeddedFont>
    <p:embeddedFont>
      <p:font typeface="Heebo Light" pitchFamily="2" charset="-79"/>
      <p:regular r:id="rId14"/>
    </p:embeddedFont>
    <p:embeddedFont>
      <p:font typeface="Montserrat" panose="00000500000000000000" pitchFamily="2" charset="0"/>
      <p:regular r:id="rId15"/>
    </p:embeddedFont>
    <p:embeddedFont>
      <p:font typeface="Montserrat Bold" panose="00000800000000000000" charset="0"/>
      <p:regular r:id="rId16"/>
    </p:embeddedFont>
  </p:embeddedFontLst>
  <p:defaultTextStyle>
    <a:defPPr>
      <a:defRPr lang="en-US"/>
    </a:defPPr>
    <a:lvl1pPr marL="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800" kern="1200">
        <a:solidFill>
          <a:schemeClr val="tx1"/>
        </a:solidFill>
        <a:latin typeface="+mn-lt"/>
        <a:ea typeface="+mn-ea"/>
        <a:cs typeface="+mn-cs"/>
      </a:defRPr>
    </a:lvl9pPr>
  </p:defaultTextStyle>
  <p:extLst>
    <p:ext uri="{EFAFB233-063F-42B5-8137-9DF3F51BA10A}">
      <p15:sldGuideLst xmlns:p15="http://schemas.microsoft.com/office/powerpoint/2012/main">
        <p15:guide id="1" orient="horz" pos="2160">
          <p15:clr>
            <a:srgbClr val="A4A3A4"/>
          </p15:clr>
        </p15:guide>
        <p15:guide id="2" pos="2880">
          <p15:clr>
            <a:srgbClr val="A4A3A4"/>
          </p15:clr>
        </p15:guide>
      </p15:sldGuideLst>
    </p:ext>
  </p:extLst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>
  <p:showPr showNarration="1">
    <p:present/>
    <p:sldAll/>
    <p:penClr>
      <a:prstClr val="red"/>
    </p:penClr>
    <p:extLst>
      <p:ext uri="{EC167BDD-8182-4AB7-AECC-EB403E3ABB37}">
        <p14:laserClr xmlns:p14="http://schemas.microsoft.com/office/powerpoint/2010/main">
          <a:srgbClr val="FF0000"/>
        </p14:laserClr>
      </p:ext>
      <p:ext uri="{2FDB2607-1784-4EEB-B798-7EB5836EED8A}">
        <p14:showMediaCtrls xmlns:p14="http://schemas.microsoft.com/office/powerpoint/2010/main" val="1"/>
      </p:ext>
    </p:extLst>
  </p:showPr>
  <p:extLst>
    <p:ext uri="{E76CE94A-603C-4142-B9EB-6D1370010A27}">
      <p14:discardImageEditData xmlns:p14="http://schemas.microsoft.com/office/powerpoint/2010/main" val="0"/>
    </p:ext>
    <p:ext uri="{D31A062A-798A-4329-ABDD-BBA856620510}">
      <p14:defaultImageDpi xmlns:p14="http://schemas.microsoft.com/office/powerpoint/2010/main" val="220"/>
    </p:ext>
    <p:ext uri="{FD5EFAAD-0ECE-453E-9831-46B23BE46B34}">
      <p15:chartTrackingRefBased xmlns:p15="http://schemas.microsoft.com/office/powerpoint/2012/main" val="0"/>
    </p:ext>
  </p:extLst>
</p:presentationPr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>
    <p:restoredLeft sz="15620" autoAdjust="0"/>
    <p:restoredTop sz="94622" autoAdjust="0"/>
  </p:normalViewPr>
  <p:slideViewPr>
    <p:cSldViewPr>
      <p:cViewPr varScale="1">
        <p:scale>
          <a:sx n="52" d="100"/>
          <a:sy n="52" d="100"/>
        </p:scale>
        <p:origin x="850" y="6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gridSpacing cx="76200" cy="762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font" Target="fonts/font2.fntdata"/><Relationship Id="rId18" Type="http://schemas.openxmlformats.org/officeDocument/2006/relationships/viewProps" Target="viewProps.xml"/><Relationship Id="rId3" Type="http://schemas.openxmlformats.org/officeDocument/2006/relationships/slide" Target="slides/slide2.xml"/><Relationship Id="rId7" Type="http://schemas.openxmlformats.org/officeDocument/2006/relationships/slide" Target="slides/slide6.xml"/><Relationship Id="rId12" Type="http://schemas.openxmlformats.org/officeDocument/2006/relationships/font" Target="fonts/font1.fntdata"/><Relationship Id="rId17" Type="http://schemas.openxmlformats.org/officeDocument/2006/relationships/presProps" Target="presProps.xml"/><Relationship Id="rId2" Type="http://schemas.openxmlformats.org/officeDocument/2006/relationships/slide" Target="slides/slide1.xml"/><Relationship Id="rId16" Type="http://schemas.openxmlformats.org/officeDocument/2006/relationships/font" Target="fonts/font5.fntdata"/><Relationship Id="rId20" Type="http://schemas.openxmlformats.org/officeDocument/2006/relationships/tableStyles" Target="tableStyles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notesMaster" Target="notesMasters/notesMaster1.xml"/><Relationship Id="rId5" Type="http://schemas.openxmlformats.org/officeDocument/2006/relationships/slide" Target="slides/slide4.xml"/><Relationship Id="rId15" Type="http://schemas.openxmlformats.org/officeDocument/2006/relationships/font" Target="fonts/font4.fntdata"/><Relationship Id="rId10" Type="http://schemas.openxmlformats.org/officeDocument/2006/relationships/slide" Target="slides/slide9.xml"/><Relationship Id="rId19" Type="http://schemas.openxmlformats.org/officeDocument/2006/relationships/theme" Target="theme/theme1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font" Target="fonts/font3.fntdata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fld id="{B7268E1E-0E44-426D-905E-8AD9B19D2182}" type="datetimeFigureOut">
              <a:rPr lang="cs-CZ" smtClean="0"/>
              <a:t>09.12.2024</a:t>
            </a:fld>
            <a:endParaRPr lang="cs-CZ"/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 lang="cs-CZ"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  <a:endParaRPr lang="cs-CZ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 lang="cs-CZ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fld id="{871B2431-D351-4C6E-A3CF-9DFAC0E3E050}" type="slidenum">
              <a:rPr lang="cs-CZ" smtClean="0"/>
              <a:t>‹#›</a:t>
            </a:fld>
            <a:endParaRPr lang="cs-CZ"/>
          </a:p>
        </p:txBody>
      </p:sp>
    </p:spTree>
    <p:extLst>
      <p:ext uri="{BB962C8B-B14F-4D97-AF65-F5344CB8AC3E}">
        <p14:creationId xmlns:p14="http://schemas.microsoft.com/office/powerpoint/2010/main" val="1798889115"/>
      </p:ext>
    </p:extLst>
  </p:cSld>
  <p:clrMap bg1="lt1" tx1="dk1" bg2="lt2" tx2="dk2" accent1="accent1" accent2="accent2" accent3="accent3" accent4="accent4" accent5="accent5" accent6="accent6" hlink="hlink" folHlink="folHlink"/>
  <p:notesStyle>
    <a:lvl1pPr marL="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1pPr>
    <a:lvl2pPr marL="457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2pPr>
    <a:lvl3pPr marL="914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3pPr>
    <a:lvl4pPr marL="1371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4pPr>
    <a:lvl5pPr marL="18288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2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3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5.xml"/><Relationship Id="rId1" Type="http://schemas.openxmlformats.org/officeDocument/2006/relationships/notesMaster" Target="../notesMasters/notesMaster1.xml"/></Relationships>
</file>

<file path=ppt/notesSlides/_rels/notesSlide5.xml.rels><?xml version="1.0" encoding="UTF-8" standalone="yes"?>
<Relationships xmlns="http://schemas.openxmlformats.org/package/2006/relationships"><Relationship Id="rId2" Type="http://schemas.openxmlformats.org/officeDocument/2006/relationships/slide" Target="../slides/slide6.xml"/><Relationship Id="rId1" Type="http://schemas.openxmlformats.org/officeDocument/2006/relationships/notesMaster" Target="../notesMasters/notesMaster1.xml"/></Relationships>
</file>

<file path=ppt/notesSlides/_rels/notesSlide6.xml.rels><?xml version="1.0" encoding="UTF-8" standalone="yes"?>
<Relationships xmlns="http://schemas.openxmlformats.org/package/2006/relationships"><Relationship Id="rId2" Type="http://schemas.openxmlformats.org/officeDocument/2006/relationships/slide" Target="../slides/slide7.xml"/><Relationship Id="rId1" Type="http://schemas.openxmlformats.org/officeDocument/2006/relationships/notesMaster" Target="../notesMasters/notesMaster1.xml"/></Relationships>
</file>

<file path=ppt/notesSlides/_rels/notesSlide7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8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290763" y="512763"/>
            <a:ext cx="4562475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 dirty="0"/>
              <a:t>1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2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3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4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5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5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6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6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7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7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notesSlides/notesSlide8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Header Placeholder 1"/>
          <p:cNvSpPr>
            <a:spLocks noGrp="1"/>
          </p:cNvSpPr>
          <p:nvPr>
            <p:ph type="hdr" sz="quarter"/>
          </p:nvPr>
        </p:nvSpPr>
        <p:spPr>
          <a:xfrm>
            <a:off x="0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3" name="Date Placeholder 2"/>
          <p:cNvSpPr>
            <a:spLocks noGrp="1"/>
          </p:cNvSpPr>
          <p:nvPr>
            <p:ph type="dt" idx="1"/>
          </p:nvPr>
        </p:nvSpPr>
        <p:spPr>
          <a:xfrm>
            <a:off x="5180013" y="0"/>
            <a:ext cx="3962400" cy="342900"/>
          </a:xfrm>
          <a:prstGeom prst="rect">
            <a:avLst/>
          </a:prstGeom>
        </p:spPr>
        <p:txBody>
          <a:bodyPr vert="horz" lIns="91440" tIns="45720" rIns="91440" bIns="45720" rtlCol="0"/>
          <a:lstStyle>
            <a:lvl1pPr algn="r">
              <a:defRPr sz="1200"/>
            </a:lvl1pPr>
          </a:lstStyle>
          <a:p>
            <a:r>
              <a:rPr lang="cs-CZ"/>
              <a:t>1.7.2013</a:t>
            </a:r>
          </a:p>
        </p:txBody>
      </p:sp>
      <p:sp>
        <p:nvSpPr>
          <p:cNvPr id="4" name="Slide Image Placeholder 3"/>
          <p:cNvSpPr>
            <a:spLocks noGrp="1" noRot="1" noChangeAspect="1"/>
          </p:cNvSpPr>
          <p:nvPr>
            <p:ph type="sldImg" idx="2"/>
          </p:nvPr>
        </p:nvSpPr>
        <p:spPr>
          <a:xfrm>
            <a:off x="2857500" y="512763"/>
            <a:ext cx="3429000" cy="2566987"/>
          </a:xfrm>
          <a:prstGeom prst="rect">
            <a:avLst/>
          </a:prstGeom>
          <a:noFill/>
          <a:ln w="12700">
            <a:solidFill>
              <a:prstClr val="black"/>
            </a:solidFill>
          </a:ln>
        </p:spPr>
        <p:txBody>
          <a:bodyPr vert="horz" lIns="91440" tIns="45720" rIns="91440" bIns="45720" rtlCol="0" anchor="ctr"/>
          <a:lstStyle/>
          <a:p>
            <a:endParaRPr/>
          </a:p>
        </p:txBody>
      </p:sp>
      <p:sp>
        <p:nvSpPr>
          <p:cNvPr id="5" name="Notes Placeholder 4"/>
          <p:cNvSpPr>
            <a:spLocks noGrp="1"/>
          </p:cNvSpPr>
          <p:nvPr>
            <p:ph type="body" sz="quarter" idx="3"/>
          </p:nvPr>
        </p:nvSpPr>
        <p:spPr>
          <a:xfrm>
            <a:off x="914400" y="3251200"/>
            <a:ext cx="7315200" cy="3081338"/>
          </a:xfrm>
          <a:prstGeom prst="rect">
            <a:avLst/>
          </a:prstGeom>
        </p:spPr>
        <p:txBody>
          <a:bodyPr vert="horz" lIns="91440" tIns="45720" rIns="91440" bIns="45720" rtlCol="0"/>
          <a:lstStyle/>
          <a:p>
            <a:r>
              <a:rPr lang="en-US"/>
              <a:t>8</a:t>
            </a:r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4"/>
          </p:nvPr>
        </p:nvSpPr>
        <p:spPr>
          <a:xfrm>
            <a:off x="0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l">
              <a:defRPr sz="1200"/>
            </a:lvl1pPr>
          </a:lstStyle>
          <a:p>
            <a:endParaRPr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5"/>
          </p:nvPr>
        </p:nvSpPr>
        <p:spPr>
          <a:xfrm>
            <a:off x="5180013" y="6502400"/>
            <a:ext cx="3962400" cy="341313"/>
          </a:xfrm>
          <a:prstGeom prst="rect">
            <a:avLst/>
          </a:prstGeom>
        </p:spPr>
        <p:txBody>
          <a:bodyPr vert="horz" lIns="91440" tIns="45720" rIns="91440" bIns="45720" rtlCol="0" anchor="b"/>
          <a:lstStyle>
            <a:lvl1pPr algn="r">
              <a:defRPr sz="1200"/>
            </a:lvl1pPr>
          </a:lstStyle>
          <a:p>
            <a:r>
              <a:rPr lang="cs-CZ"/>
              <a:t>‹#›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1pPr>
            <a:lvl2pPr marL="457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2pPr>
            <a:lvl3pPr marL="914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3pPr>
            <a:lvl4pPr marL="1371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4pPr>
            <a:lvl5pPr marL="18288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5pPr>
            <a:lvl6pPr marL="22860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6pPr>
            <a:lvl7pPr marL="27432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7pPr>
            <a:lvl8pPr marL="32004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8pPr>
            <a:lvl9pPr marL="3657600" indent="0" algn="ctr">
              <a:buNone/>
              <a:defRPr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r>
              <a:rPr lang="en-US"/>
              <a:t>Click to edit Master subtitle style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2.xml><?xml version="1.0" encoding="utf-8"?>
<p:sldLayout xmlns:a="http://schemas.openxmlformats.org/drawingml/2006/main" xmlns:r="http://schemas.openxmlformats.org/officeDocument/2006/relationships" xmlns:p="http://schemas.openxmlformats.org/presentationml/2006/main">
  <p:cSld name="DEFAULT"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</p:spTree>
    <p:extLst>
      <p:ext uri="{BB962C8B-B14F-4D97-AF65-F5344CB8AC3E}">
        <p14:creationId xmlns:p14="http://schemas.microsoft.com/office/powerpoint/2010/main" val="4152154959"/>
      </p:ext>
    </p:extLst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>
                <a:solidFill>
                  <a:schemeClr val="tx1">
                    <a:tint val="75000"/>
                  </a:schemeClr>
                </a:solidFill>
              </a:defRPr>
            </a:lvl1pPr>
            <a:lvl2pPr marL="457200" indent="0">
              <a:buNone/>
              <a:defRPr sz="1800">
                <a:solidFill>
                  <a:schemeClr val="tx1">
                    <a:tint val="75000"/>
                  </a:schemeClr>
                </a:solidFill>
              </a:defRPr>
            </a:lvl2pPr>
            <a:lvl3pPr marL="914400" indent="0">
              <a:buNone/>
              <a:defRPr sz="1600">
                <a:solidFill>
                  <a:schemeClr val="tx1">
                    <a:tint val="75000"/>
                  </a:schemeClr>
                </a:solidFill>
              </a:defRPr>
            </a:lvl3pPr>
            <a:lvl4pPr marL="1371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4pPr>
            <a:lvl5pPr marL="18288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5pPr>
            <a:lvl6pPr marL="22860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6pPr>
            <a:lvl7pPr marL="27432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7pPr>
            <a:lvl8pPr marL="32004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8pPr>
            <a:lvl9pPr marL="3657600" indent="0">
              <a:buNone/>
              <a:defRPr sz="1400">
                <a:solidFill>
                  <a:schemeClr val="tx1">
                    <a:tint val="75000"/>
                  </a:schemeClr>
                </a:solidFill>
              </a:defRPr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/>
              <a:t>Click to edit Master title style</a:t>
            </a:r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/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/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/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13" Type="http://schemas.openxmlformats.org/officeDocument/2006/relationships/theme" Target="../theme/theme1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slideLayout" Target="../slideLayouts/slideLayout12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Ref idx="1001">
        <a:schemeClr val="bg1"/>
      </p:bgRef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Placeholder 1"/>
          <p:cNvSpPr>
            <a:spLocks noGrp="1"/>
          </p:cNvSpPr>
          <p:nvPr>
            <p:ph type="title"/>
          </p:nvPr>
        </p:nvSpPr>
        <p:spPr>
          <a:xfrm>
            <a:off x="457200" y="274638"/>
            <a:ext cx="8229600" cy="1143000"/>
          </a:xfrm>
          <a:prstGeom prst="rect">
            <a:avLst/>
          </a:prstGeom>
        </p:spPr>
        <p:txBody>
          <a:bodyPr vert="horz" lIns="91440" tIns="45720" rIns="91440" bIns="45720" rtlCol="0" anchor="ctr">
            <a:normAutofit/>
          </a:bodyPr>
          <a:lstStyle/>
          <a:p>
            <a:r>
              <a:rPr lang="en-US"/>
              <a:t>Click to edit Master title style</a:t>
            </a:r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600200"/>
            <a:ext cx="8229600" cy="4525963"/>
          </a:xfrm>
          <a:prstGeom prst="rect">
            <a:avLst/>
          </a:prstGeom>
        </p:spPr>
        <p:txBody>
          <a:bodyPr vert="horz" lIns="91440" tIns="45720" rIns="91440" bIns="45720" rtlCol="0">
            <a:normAutofit/>
          </a:bodyPr>
          <a:lstStyle/>
          <a:p>
            <a:pPr lvl="0"/>
            <a:r>
              <a:rPr lang="en-US"/>
              <a:t>Click to edit Master text styles</a:t>
            </a:r>
          </a:p>
          <a:p>
            <a:pPr lvl="1"/>
            <a:r>
              <a:rPr lang="en-US"/>
              <a:t>Second level</a:t>
            </a:r>
          </a:p>
          <a:p>
            <a:pPr lvl="2"/>
            <a:r>
              <a:rPr lang="en-US"/>
              <a:t>Third level</a:t>
            </a:r>
          </a:p>
          <a:p>
            <a:pPr lvl="3"/>
            <a:r>
              <a:rPr lang="en-US"/>
              <a:t>Fourth level</a:t>
            </a:r>
          </a:p>
          <a:p>
            <a:pPr lvl="4"/>
            <a:r>
              <a:rPr lang="en-US"/>
              <a:t>Fifth level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2"/>
          </p:nvPr>
        </p:nvSpPr>
        <p:spPr>
          <a:xfrm>
            <a:off x="457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l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1D8BD707-D9CF-40AE-B4C6-C98DA3205C09}" type="datetimeFigureOut">
              <a:rPr lang="en-US" smtClean="0"/>
              <a:pPr/>
              <a:t>12/9/2024</a:t>
            </a:fld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3"/>
          </p:nvPr>
        </p:nvSpPr>
        <p:spPr>
          <a:xfrm>
            <a:off x="3124200" y="6356350"/>
            <a:ext cx="2895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ct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4"/>
          </p:nvPr>
        </p:nvSpPr>
        <p:spPr>
          <a:xfrm>
            <a:off x="6553200" y="6356350"/>
            <a:ext cx="2133600" cy="365125"/>
          </a:xfrm>
          <a:prstGeom prst="rect">
            <a:avLst/>
          </a:prstGeom>
        </p:spPr>
        <p:txBody>
          <a:bodyPr vert="horz" lIns="91440" tIns="45720" rIns="91440" bIns="45720" rtlCol="0" anchor="ctr"/>
          <a:lstStyle>
            <a:lvl1pPr algn="r">
              <a:defRPr sz="1200">
                <a:solidFill>
                  <a:schemeClr val="tx1">
                    <a:tint val="75000"/>
                  </a:schemeClr>
                </a:solidFill>
              </a:defRPr>
            </a:lvl1pPr>
          </a:lstStyle>
          <a:p>
            <a:fld id="{B6F15528-21DE-4FAA-801E-634DDDAF4B2B}" type="slidenum">
              <a:rPr lang="en-US" smtClean="0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  <p:sldLayoutId id="2147483660" r:id="rId12"/>
  </p:sldLayoutIdLst>
  <p:txStyles>
    <p:titleStyle>
      <a:lvl1pPr algn="ctr" defTabSz="914400" rtl="0" eaLnBrk="1" latinLnBrk="0" hangingPunct="1">
        <a:spcBef>
          <a:spcPct val="0"/>
        </a:spcBef>
        <a:buNone/>
        <a:defRPr sz="4400" kern="1200">
          <a:solidFill>
            <a:schemeClr val="tx1"/>
          </a:solidFill>
          <a:latin typeface="+mj-lt"/>
          <a:ea typeface="+mj-ea"/>
          <a:cs typeface="+mj-cs"/>
        </a:defRPr>
      </a:lvl1pPr>
    </p:titleStyle>
    <p:bodyStyle>
      <a:lvl1pPr marL="342900" indent="-342900" algn="l" defTabSz="914400" rtl="0" eaLnBrk="1" latinLnBrk="0" hangingPunct="1">
        <a:spcBef>
          <a:spcPct val="20000"/>
        </a:spcBef>
        <a:buFont typeface="Arial" pitchFamily="34" charset="0"/>
        <a:buChar char="•"/>
        <a:defRPr sz="3200" kern="1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defTabSz="914400" rtl="0" eaLnBrk="1" latinLnBrk="0" hangingPunct="1">
        <a:spcBef>
          <a:spcPct val="20000"/>
        </a:spcBef>
        <a:buFont typeface="Arial" pitchFamily="34" charset="0"/>
        <a:buChar char="–"/>
        <a:defRPr sz="2800" kern="1200">
          <a:solidFill>
            <a:schemeClr val="tx1"/>
          </a:solidFill>
          <a:latin typeface="+mn-lt"/>
          <a:ea typeface="+mn-ea"/>
          <a:cs typeface="+mn-cs"/>
        </a:defRPr>
      </a:lvl2pPr>
      <a:lvl3pPr marL="1143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400" kern="1200">
          <a:solidFill>
            <a:schemeClr val="tx1"/>
          </a:solidFill>
          <a:latin typeface="+mn-lt"/>
          <a:ea typeface="+mn-ea"/>
          <a:cs typeface="+mn-cs"/>
        </a:defRPr>
      </a:lvl3pPr>
      <a:lvl4pPr marL="1600200" indent="-228600" algn="l" defTabSz="914400" rtl="0" eaLnBrk="1" latinLnBrk="0" hangingPunct="1">
        <a:spcBef>
          <a:spcPct val="20000"/>
        </a:spcBef>
        <a:buFont typeface="Arial" pitchFamily="34" charset="0"/>
        <a:buChar char="–"/>
        <a:defRPr sz="2000" kern="1200">
          <a:solidFill>
            <a:schemeClr val="tx1"/>
          </a:solidFill>
          <a:latin typeface="+mn-lt"/>
          <a:ea typeface="+mn-ea"/>
          <a:cs typeface="+mn-cs"/>
        </a:defRPr>
      </a:lvl4pPr>
      <a:lvl5pPr marL="2057400" indent="-228600" algn="l" defTabSz="914400" rtl="0" eaLnBrk="1" latinLnBrk="0" hangingPunct="1">
        <a:spcBef>
          <a:spcPct val="20000"/>
        </a:spcBef>
        <a:buFont typeface="Arial" pitchFamily="34" charset="0"/>
        <a:buChar char="»"/>
        <a:defRPr sz="2000" kern="1200">
          <a:solidFill>
            <a:schemeClr val="tx1"/>
          </a:solidFill>
          <a:latin typeface="+mn-lt"/>
          <a:ea typeface="+mn-ea"/>
          <a:cs typeface="+mn-cs"/>
        </a:defRPr>
      </a:lvl5pPr>
      <a:lvl6pPr marL="25146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6pPr>
      <a:lvl7pPr marL="29718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7pPr>
      <a:lvl8pPr marL="34290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8pPr>
      <a:lvl9pPr marL="3886200" indent="-228600" algn="l" defTabSz="914400" rtl="0" eaLnBrk="1" latinLnBrk="0" hangingPunct="1">
        <a:spcBef>
          <a:spcPct val="20000"/>
        </a:spcBef>
        <a:buFont typeface="Arial" pitchFamily="34" charset="0"/>
        <a:buChar char="•"/>
        <a:defRPr sz="2000" kern="1200">
          <a:solidFill>
            <a:schemeClr val="tx1"/>
          </a:solidFill>
          <a:latin typeface="+mn-lt"/>
          <a:ea typeface="+mn-ea"/>
          <a:cs typeface="+mn-cs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12.xml"/></Relationships>
</file>

<file path=ppt/slides/_rels/slide2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3.png"/></Relationships>
</file>

<file path=ppt/slides/_rels/slide3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4.png"/></Relationships>
</file>

<file path=ppt/slides/_rels/slide5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5.png"/></Relationships>
</file>

<file path=ppt/slides/_rels/slide6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9.png"/><Relationship Id="rId2" Type="http://schemas.openxmlformats.org/officeDocument/2006/relationships/notesSlide" Target="../notesSlides/notesSlide5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8.png"/><Relationship Id="rId5" Type="http://schemas.openxmlformats.org/officeDocument/2006/relationships/image" Target="../media/image7.png"/><Relationship Id="rId4" Type="http://schemas.openxmlformats.org/officeDocument/2006/relationships/image" Target="../media/image6.png"/></Relationships>
</file>

<file path=ppt/slides/_rels/slide7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6.xml"/><Relationship Id="rId1" Type="http://schemas.openxmlformats.org/officeDocument/2006/relationships/slideLayout" Target="../slideLayouts/slideLayout7.xml"/><Relationship Id="rId4" Type="http://schemas.openxmlformats.org/officeDocument/2006/relationships/image" Target="../media/image10.png"/></Relationships>
</file>

<file path=ppt/slides/_rels/slide8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7" Type="http://schemas.openxmlformats.org/officeDocument/2006/relationships/image" Target="../media/image14.png"/><Relationship Id="rId2" Type="http://schemas.openxmlformats.org/officeDocument/2006/relationships/notesSlide" Target="../notesSlides/notesSlide7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3.png"/><Relationship Id="rId5" Type="http://schemas.openxmlformats.org/officeDocument/2006/relationships/image" Target="../media/image12.png"/><Relationship Id="rId4" Type="http://schemas.openxmlformats.org/officeDocument/2006/relationships/image" Target="../media/image11.png"/></Relationships>
</file>

<file path=ppt/slides/_rels/slide9.xml.rels><?xml version="1.0" encoding="UTF-8" standalone="yes"?>
<Relationships xmlns="http://schemas.openxmlformats.org/package/2006/relationships"><Relationship Id="rId3" Type="http://schemas.openxmlformats.org/officeDocument/2006/relationships/image" Target="../media/image2.png"/><Relationship Id="rId2" Type="http://schemas.openxmlformats.org/officeDocument/2006/relationships/notesSlide" Target="../notesSlides/notesSlide8.xml"/><Relationship Id="rId1" Type="http://schemas.openxmlformats.org/officeDocument/2006/relationships/slideLayout" Target="../slideLayouts/slideLayout7.xml"/><Relationship Id="rId6" Type="http://schemas.openxmlformats.org/officeDocument/2006/relationships/image" Target="../media/image17.png"/><Relationship Id="rId5" Type="http://schemas.openxmlformats.org/officeDocument/2006/relationships/image" Target="../media/image16.png"/><Relationship Id="rId4" Type="http://schemas.openxmlformats.org/officeDocument/2006/relationships/image" Target="../media/image15.png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2" name="Picture 1" descr="images.jpg"/>
          <p:cNvPicPr>
            <a:picLocks noChangeAspect="1"/>
          </p:cNvPicPr>
          <p:nvPr/>
        </p:nvPicPr>
        <p:blipFill>
          <a:blip r:embed="rId2"/>
          <a:stretch>
            <a:fillRect/>
          </a:stretch>
        </p:blipFill>
        <p:spPr>
          <a:xfrm>
            <a:off x="2930074" y="514997"/>
            <a:ext cx="2169914" cy="2476500"/>
          </a:xfrm>
          <a:prstGeom prst="rect">
            <a:avLst/>
          </a:prstGeom>
        </p:spPr>
      </p:pic>
      <p:sp>
        <p:nvSpPr>
          <p:cNvPr id="3" name="Rectangle 2"/>
          <p:cNvSpPr/>
          <p:nvPr/>
        </p:nvSpPr>
        <p:spPr>
          <a:xfrm>
            <a:off x="5715001" y="514997"/>
            <a:ext cx="9516929" cy="2982355"/>
          </a:xfrm>
          <a:prstGeom prst="rect">
            <a:avLst/>
          </a:prstGeom>
        </p:spPr>
        <p:txBody>
          <a:bodyPr wrap="square" lIns="96012" tIns="48006" rIns="96012" bIns="48006">
            <a:spAutoFit/>
          </a:bodyPr>
          <a:lstStyle/>
          <a:p>
            <a:pPr algn="ctr"/>
            <a:r>
              <a:rPr lang="en-US" sz="3750" dirty="0">
                <a:solidFill>
                  <a:srgbClr val="FF0000"/>
                </a:solidFill>
                <a:latin typeface="Arial Black" pitchFamily="34" charset="0"/>
                <a:ea typeface="DFKai-SB" pitchFamily="65" charset="-120"/>
                <a:cs typeface="Times New Roman" pitchFamily="18" charset="0"/>
              </a:rPr>
              <a:t>DEPARTMENT OF LIFELONG LEARNING</a:t>
            </a:r>
            <a:r>
              <a:rPr lang="en-US" sz="3750" dirty="0">
                <a:latin typeface="Arial Black" pitchFamily="34" charset="0"/>
                <a:ea typeface="DFKai-SB" pitchFamily="65" charset="-120"/>
                <a:cs typeface="Times New Roman" pitchFamily="18" charset="0"/>
              </a:rPr>
              <a:t> </a:t>
            </a:r>
          </a:p>
          <a:p>
            <a:pPr algn="ctr"/>
            <a:r>
              <a:rPr lang="en-US" sz="3750" b="1" dirty="0">
                <a:solidFill>
                  <a:srgbClr val="7030A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BHARATHIDASAN UNIVERSITY </a:t>
            </a:r>
          </a:p>
          <a:p>
            <a:pPr algn="ctr"/>
            <a:r>
              <a:rPr lang="en-US" sz="3750" b="1" dirty="0" err="1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Tiruchirappalli</a:t>
            </a:r>
            <a:r>
              <a:rPr lang="en-US" sz="375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- 620024, </a:t>
            </a:r>
          </a:p>
          <a:p>
            <a:pPr algn="ctr"/>
            <a:r>
              <a:rPr lang="en-US" sz="3750" b="1" dirty="0">
                <a:solidFill>
                  <a:srgbClr val="00B050"/>
                </a:solidFill>
                <a:latin typeface="Aharoni" pitchFamily="2" charset="-79"/>
                <a:ea typeface="DFKai-SB" pitchFamily="65" charset="-120"/>
                <a:cs typeface="Aharoni" pitchFamily="2" charset="-79"/>
              </a:rPr>
              <a:t>Tamil Nadu, India </a:t>
            </a:r>
            <a:endParaRPr lang="en-US" sz="3750" dirty="0">
              <a:solidFill>
                <a:srgbClr val="00B050"/>
              </a:solidFill>
              <a:latin typeface="Aharoni" pitchFamily="2" charset="-79"/>
              <a:ea typeface="DFKai-SB" pitchFamily="65" charset="-120"/>
              <a:cs typeface="Aharoni" pitchFamily="2" charset="-79"/>
            </a:endParaRPr>
          </a:p>
        </p:txBody>
      </p:sp>
      <p:sp>
        <p:nvSpPr>
          <p:cNvPr id="5" name="Rectangle 4"/>
          <p:cNvSpPr/>
          <p:nvPr/>
        </p:nvSpPr>
        <p:spPr>
          <a:xfrm>
            <a:off x="4639805" y="3777742"/>
            <a:ext cx="8746857" cy="1020279"/>
          </a:xfrm>
          <a:prstGeom prst="rect">
            <a:avLst/>
          </a:prstGeom>
        </p:spPr>
        <p:txBody>
          <a:bodyPr wrap="square" lIns="96012" tIns="48006" rIns="96012" bIns="48006">
            <a:spAutoFit/>
          </a:bodyPr>
          <a:lstStyle/>
          <a:p>
            <a:r>
              <a:rPr lang="en-US" sz="3000" b="1" dirty="0">
                <a:solidFill>
                  <a:srgbClr val="7030A0"/>
                </a:solidFill>
              </a:rPr>
              <a:t> </a:t>
            </a:r>
            <a:r>
              <a:rPr lang="en-US" sz="3000" b="1" dirty="0" err="1">
                <a:solidFill>
                  <a:srgbClr val="7030A0"/>
                </a:solidFill>
              </a:rPr>
              <a:t>Programme</a:t>
            </a:r>
            <a:r>
              <a:rPr lang="en-US" sz="3000" b="1" dirty="0">
                <a:solidFill>
                  <a:srgbClr val="7030A0"/>
                </a:solidFill>
              </a:rPr>
              <a:t>: M.A.,HUMAN  RESOURCE MANAGEMENT</a:t>
            </a:r>
          </a:p>
        </p:txBody>
      </p:sp>
      <p:sp>
        <p:nvSpPr>
          <p:cNvPr id="6" name="Rectangle 5"/>
          <p:cNvSpPr/>
          <p:nvPr/>
        </p:nvSpPr>
        <p:spPr>
          <a:xfrm>
            <a:off x="4799632" y="4567375"/>
            <a:ext cx="7221242" cy="789447"/>
          </a:xfrm>
          <a:prstGeom prst="rect">
            <a:avLst/>
          </a:prstGeom>
        </p:spPr>
        <p:txBody>
          <a:bodyPr wrap="square" lIns="96012" tIns="48006" rIns="96012" bIns="48006">
            <a:spAutoFit/>
          </a:bodyPr>
          <a:lstStyle/>
          <a:p>
            <a:r>
              <a:rPr lang="en-US" sz="225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Title : Employee Engagement </a:t>
            </a:r>
          </a:p>
          <a:p>
            <a:r>
              <a:rPr lang="en-US" sz="2250" b="1" dirty="0">
                <a:solidFill>
                  <a:srgbClr val="FF0000"/>
                </a:solidFill>
                <a:latin typeface="Arial Black" pitchFamily="34" charset="0"/>
                <a:cs typeface="Aharoni" pitchFamily="2" charset="-79"/>
              </a:rPr>
              <a:t>Course Code : 22HRM1CC5</a:t>
            </a:r>
            <a:endParaRPr lang="en-US" sz="2250" dirty="0">
              <a:solidFill>
                <a:srgbClr val="FF0000"/>
              </a:solidFill>
              <a:latin typeface="Arial Black" pitchFamily="34" charset="0"/>
              <a:cs typeface="Aharoni" pitchFamily="2" charset="-79"/>
            </a:endParaRPr>
          </a:p>
        </p:txBody>
      </p:sp>
      <p:sp>
        <p:nvSpPr>
          <p:cNvPr id="8" name="Rectangle 7"/>
          <p:cNvSpPr/>
          <p:nvPr/>
        </p:nvSpPr>
        <p:spPr>
          <a:xfrm>
            <a:off x="5787663" y="5928102"/>
            <a:ext cx="6858000" cy="1020279"/>
          </a:xfrm>
          <a:prstGeom prst="rect">
            <a:avLst/>
          </a:prstGeom>
        </p:spPr>
        <p:txBody>
          <a:bodyPr lIns="96012" tIns="48006" rIns="96012" bIns="48006">
            <a:spAutoFit/>
          </a:bodyPr>
          <a:lstStyle/>
          <a:p>
            <a:pPr algn="ctr"/>
            <a:r>
              <a:rPr lang="en-US" sz="3000" b="1" dirty="0">
                <a:solidFill>
                  <a:srgbClr val="7030A0"/>
                </a:solidFill>
                <a:latin typeface="Arial Black" pitchFamily="34" charset="0"/>
              </a:rPr>
              <a:t> Unit-III </a:t>
            </a:r>
          </a:p>
          <a:p>
            <a:pPr algn="ctr"/>
            <a:r>
              <a:rPr lang="en-US" sz="3000" b="1" dirty="0">
                <a:solidFill>
                  <a:srgbClr val="7030A0"/>
                </a:solidFill>
                <a:latin typeface="Arial Black" pitchFamily="34" charset="0"/>
              </a:rPr>
              <a:t> Engagement For Job</a:t>
            </a:r>
          </a:p>
        </p:txBody>
      </p:sp>
      <p:sp>
        <p:nvSpPr>
          <p:cNvPr id="9" name="Rectangle 8"/>
          <p:cNvSpPr/>
          <p:nvPr/>
        </p:nvSpPr>
        <p:spPr>
          <a:xfrm>
            <a:off x="5976534" y="7381068"/>
            <a:ext cx="6858000" cy="1481944"/>
          </a:xfrm>
          <a:prstGeom prst="rect">
            <a:avLst/>
          </a:prstGeom>
        </p:spPr>
        <p:txBody>
          <a:bodyPr lIns="96012" tIns="48006" rIns="96012" bIns="48006">
            <a:spAutoFit/>
          </a:bodyPr>
          <a:lstStyle/>
          <a:p>
            <a:pPr algn="ctr"/>
            <a:r>
              <a:rPr lang="en-US" sz="3000" b="1" dirty="0">
                <a:solidFill>
                  <a:srgbClr val="FF0000"/>
                </a:solidFill>
              </a:rPr>
              <a:t>Dr. T. KUMUTHAVALLI</a:t>
            </a:r>
          </a:p>
          <a:p>
            <a:pPr algn="ctr"/>
            <a:r>
              <a:rPr lang="en-US" sz="3000" b="1" dirty="0">
                <a:solidFill>
                  <a:schemeClr val="accent6"/>
                </a:solidFill>
              </a:rPr>
              <a:t>Associate Professor </a:t>
            </a:r>
          </a:p>
          <a:p>
            <a:pPr algn="ctr"/>
            <a:r>
              <a:rPr lang="en-US" sz="3000" b="1" dirty="0">
                <a:solidFill>
                  <a:schemeClr val="accent6"/>
                </a:solidFill>
              </a:rPr>
              <a:t>Department of Lifelong Learning</a:t>
            </a:r>
            <a:endParaRPr lang="en-US" sz="3000" dirty="0">
              <a:solidFill>
                <a:schemeClr val="accent6"/>
              </a:solidFill>
            </a:endParaRPr>
          </a:p>
        </p:txBody>
      </p:sp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0A2C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50237" y="5511404"/>
            <a:ext cx="9445526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This presentation will explore the multifaceted nature of employee engagement, outlining its significance, key drivers, and practical strategies for fostering a thriving work environment.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8077052" y="3023867"/>
            <a:ext cx="8297906" cy="768668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6187"/>
              </a:lnSpc>
              <a:spcBef>
                <a:spcPct val="0"/>
              </a:spcBef>
            </a:pPr>
            <a:r>
              <a:rPr lang="en-US" sz="4949" b="1">
                <a:solidFill>
                  <a:srgbClr val="FFFFFF"/>
                </a:solidFill>
                <a:latin typeface="Montserrat Bold"/>
                <a:ea typeface="Montserrat Bold"/>
                <a:cs typeface="Montserrat Bold"/>
                <a:sym typeface="Montserrat Bold"/>
              </a:rPr>
              <a:t>Engagement and Job</a:t>
            </a:r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0A2C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92238" y="3363665"/>
            <a:ext cx="10099327" cy="92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F2F0F4"/>
                </a:solidFill>
                <a:latin typeface="Montserrat"/>
                <a:ea typeface="Montserrat"/>
                <a:cs typeface="Montserrat"/>
                <a:sym typeface="Montserrat"/>
              </a:rPr>
              <a:t>Engagement vs. Satisfaction</a:t>
            </a:r>
          </a:p>
        </p:txBody>
      </p:sp>
      <p:sp>
        <p:nvSpPr>
          <p:cNvPr id="6" name="TextBox 6"/>
          <p:cNvSpPr txBox="1"/>
          <p:nvPr/>
        </p:nvSpPr>
        <p:spPr>
          <a:xfrm>
            <a:off x="992238" y="4977408"/>
            <a:ext cx="3544044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F2F0F4"/>
                </a:solidFill>
                <a:latin typeface="Montserrat"/>
                <a:ea typeface="Montserrat"/>
                <a:cs typeface="Montserrat"/>
                <a:sym typeface="Montserrat"/>
              </a:rPr>
              <a:t>Engagement</a:t>
            </a:r>
          </a:p>
        </p:txBody>
      </p:sp>
      <p:sp>
        <p:nvSpPr>
          <p:cNvPr id="7" name="TextBox 7"/>
          <p:cNvSpPr txBox="1"/>
          <p:nvPr/>
        </p:nvSpPr>
        <p:spPr>
          <a:xfrm>
            <a:off x="992238" y="5637163"/>
            <a:ext cx="7805886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Active participation, enthusiasm, and dedication towards work and company goals.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9499401" y="4977408"/>
            <a:ext cx="3544044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F2F0F4"/>
                </a:solidFill>
                <a:latin typeface="Montserrat"/>
                <a:ea typeface="Montserrat"/>
                <a:cs typeface="Montserrat"/>
                <a:sym typeface="Montserrat"/>
              </a:rPr>
              <a:t>Satisfaction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499401" y="5637163"/>
            <a:ext cx="7805886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A positive feeling of fulfillment and contentment with one's job and work environment.</a:t>
            </a:r>
          </a:p>
        </p:txBody>
      </p:sp>
    </p:spTree>
  </p:cSld>
  <p:clrMapOvr>
    <a:masterClrMapping/>
  </p:clrMapOvr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0A2C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50237" y="1129308"/>
            <a:ext cx="9445526" cy="181004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F2F0F4"/>
                </a:solidFill>
                <a:latin typeface="Montserrat"/>
                <a:ea typeface="Montserrat"/>
                <a:cs typeface="Montserrat"/>
                <a:sym typeface="Montserrat"/>
              </a:rPr>
              <a:t>Engagement Drivers and Models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7845475" y="3678734"/>
            <a:ext cx="505569" cy="505569"/>
            <a:chOff x="0" y="0"/>
            <a:chExt cx="674092" cy="674092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61416" cy="661416"/>
            </a:xfrm>
            <a:custGeom>
              <a:avLst/>
              <a:gdLst/>
              <a:ahLst/>
              <a:cxnLst/>
              <a:rect l="l" t="t" r="r" b="b"/>
              <a:pathLst>
                <a:path w="661416" h="661416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502666" y="0"/>
                  </a:lnTo>
                  <a:cubicBezTo>
                    <a:pt x="590296" y="0"/>
                    <a:pt x="661416" y="71120"/>
                    <a:pt x="661416" y="158750"/>
                  </a:cubicBezTo>
                  <a:lnTo>
                    <a:pt x="661416" y="502666"/>
                  </a:lnTo>
                  <a:cubicBezTo>
                    <a:pt x="661416" y="590296"/>
                    <a:pt x="590296" y="661416"/>
                    <a:pt x="502666" y="661416"/>
                  </a:cubicBezTo>
                  <a:lnTo>
                    <a:pt x="158750" y="661416"/>
                  </a:lnTo>
                  <a:cubicBezTo>
                    <a:pt x="71120" y="661416"/>
                    <a:pt x="0" y="590296"/>
                    <a:pt x="0" y="502666"/>
                  </a:cubicBezTo>
                  <a:close/>
                </a:path>
              </a:pathLst>
            </a:custGeom>
            <a:solidFill>
              <a:srgbClr val="31136C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674116" cy="674116"/>
            </a:xfrm>
            <a:custGeom>
              <a:avLst/>
              <a:gdLst/>
              <a:ahLst/>
              <a:cxnLst/>
              <a:rect l="l" t="t" r="r" b="b"/>
              <a:pathLst>
                <a:path w="674116" h="674116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509016" y="0"/>
                  </a:lnTo>
                  <a:lnTo>
                    <a:pt x="509016" y="6350"/>
                  </a:lnTo>
                  <a:lnTo>
                    <a:pt x="509016" y="0"/>
                  </a:lnTo>
                  <a:lnTo>
                    <a:pt x="509016" y="6350"/>
                  </a:lnTo>
                  <a:lnTo>
                    <a:pt x="509016" y="0"/>
                  </a:lnTo>
                  <a:cubicBezTo>
                    <a:pt x="600202" y="0"/>
                    <a:pt x="674116" y="73914"/>
                    <a:pt x="674116" y="165100"/>
                  </a:cubicBezTo>
                  <a:lnTo>
                    <a:pt x="674116" y="509016"/>
                  </a:lnTo>
                  <a:lnTo>
                    <a:pt x="667766" y="509016"/>
                  </a:lnTo>
                  <a:lnTo>
                    <a:pt x="674116" y="509016"/>
                  </a:lnTo>
                  <a:cubicBezTo>
                    <a:pt x="674116" y="600202"/>
                    <a:pt x="600202" y="674116"/>
                    <a:pt x="509016" y="674116"/>
                  </a:cubicBezTo>
                  <a:lnTo>
                    <a:pt x="509016" y="667766"/>
                  </a:lnTo>
                  <a:lnTo>
                    <a:pt x="509016" y="674116"/>
                  </a:lnTo>
                  <a:lnTo>
                    <a:pt x="165100" y="674116"/>
                  </a:lnTo>
                  <a:lnTo>
                    <a:pt x="165100" y="667766"/>
                  </a:lnTo>
                  <a:lnTo>
                    <a:pt x="165100" y="674116"/>
                  </a:lnTo>
                  <a:cubicBezTo>
                    <a:pt x="73914" y="674116"/>
                    <a:pt x="0" y="600202"/>
                    <a:pt x="0" y="50901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509016"/>
                  </a:lnTo>
                  <a:lnTo>
                    <a:pt x="6350" y="509016"/>
                  </a:lnTo>
                  <a:lnTo>
                    <a:pt x="12700" y="509016"/>
                  </a:lnTo>
                  <a:cubicBezTo>
                    <a:pt x="12700" y="593217"/>
                    <a:pt x="80899" y="661416"/>
                    <a:pt x="165100" y="661416"/>
                  </a:cubicBezTo>
                  <a:lnTo>
                    <a:pt x="509016" y="661416"/>
                  </a:lnTo>
                  <a:cubicBezTo>
                    <a:pt x="593217" y="661416"/>
                    <a:pt x="661416" y="593217"/>
                    <a:pt x="661416" y="509016"/>
                  </a:cubicBezTo>
                  <a:lnTo>
                    <a:pt x="661416" y="165100"/>
                  </a:lnTo>
                  <a:lnTo>
                    <a:pt x="667766" y="165100"/>
                  </a:lnTo>
                  <a:lnTo>
                    <a:pt x="661416" y="165100"/>
                  </a:lnTo>
                  <a:cubicBezTo>
                    <a:pt x="661416" y="80899"/>
                    <a:pt x="593217" y="12700"/>
                    <a:pt x="509016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8629799" y="3664446"/>
            <a:ext cx="3544044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Meaningful Work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8629799" y="4210794"/>
            <a:ext cx="3801516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Employees feel their work is valuable and contributes to something bigger.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12710071" y="3678734"/>
            <a:ext cx="505569" cy="505569"/>
            <a:chOff x="0" y="0"/>
            <a:chExt cx="674092" cy="674092"/>
          </a:xfrm>
        </p:grpSpPr>
        <p:sp>
          <p:nvSpPr>
            <p:cNvPr id="13" name="Freeform 13"/>
            <p:cNvSpPr/>
            <p:nvPr/>
          </p:nvSpPr>
          <p:spPr>
            <a:xfrm>
              <a:off x="6350" y="6350"/>
              <a:ext cx="661416" cy="661416"/>
            </a:xfrm>
            <a:custGeom>
              <a:avLst/>
              <a:gdLst/>
              <a:ahLst/>
              <a:cxnLst/>
              <a:rect l="l" t="t" r="r" b="b"/>
              <a:pathLst>
                <a:path w="661416" h="661416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502666" y="0"/>
                  </a:lnTo>
                  <a:cubicBezTo>
                    <a:pt x="590296" y="0"/>
                    <a:pt x="661416" y="71120"/>
                    <a:pt x="661416" y="158750"/>
                  </a:cubicBezTo>
                  <a:lnTo>
                    <a:pt x="661416" y="502666"/>
                  </a:lnTo>
                  <a:cubicBezTo>
                    <a:pt x="661416" y="590296"/>
                    <a:pt x="590296" y="661416"/>
                    <a:pt x="502666" y="661416"/>
                  </a:cubicBezTo>
                  <a:lnTo>
                    <a:pt x="158750" y="661416"/>
                  </a:lnTo>
                  <a:cubicBezTo>
                    <a:pt x="71120" y="661416"/>
                    <a:pt x="0" y="590296"/>
                    <a:pt x="0" y="502666"/>
                  </a:cubicBezTo>
                  <a:close/>
                </a:path>
              </a:pathLst>
            </a:custGeom>
            <a:solidFill>
              <a:srgbClr val="31136C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674116" cy="674116"/>
            </a:xfrm>
            <a:custGeom>
              <a:avLst/>
              <a:gdLst/>
              <a:ahLst/>
              <a:cxnLst/>
              <a:rect l="l" t="t" r="r" b="b"/>
              <a:pathLst>
                <a:path w="674116" h="674116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509016" y="0"/>
                  </a:lnTo>
                  <a:lnTo>
                    <a:pt x="509016" y="6350"/>
                  </a:lnTo>
                  <a:lnTo>
                    <a:pt x="509016" y="0"/>
                  </a:lnTo>
                  <a:lnTo>
                    <a:pt x="509016" y="6350"/>
                  </a:lnTo>
                  <a:lnTo>
                    <a:pt x="509016" y="0"/>
                  </a:lnTo>
                  <a:cubicBezTo>
                    <a:pt x="600202" y="0"/>
                    <a:pt x="674116" y="73914"/>
                    <a:pt x="674116" y="165100"/>
                  </a:cubicBezTo>
                  <a:lnTo>
                    <a:pt x="674116" y="509016"/>
                  </a:lnTo>
                  <a:lnTo>
                    <a:pt x="667766" y="509016"/>
                  </a:lnTo>
                  <a:lnTo>
                    <a:pt x="674116" y="509016"/>
                  </a:lnTo>
                  <a:cubicBezTo>
                    <a:pt x="674116" y="600202"/>
                    <a:pt x="600202" y="674116"/>
                    <a:pt x="509016" y="674116"/>
                  </a:cubicBezTo>
                  <a:lnTo>
                    <a:pt x="509016" y="667766"/>
                  </a:lnTo>
                  <a:lnTo>
                    <a:pt x="509016" y="674116"/>
                  </a:lnTo>
                  <a:lnTo>
                    <a:pt x="165100" y="674116"/>
                  </a:lnTo>
                  <a:lnTo>
                    <a:pt x="165100" y="667766"/>
                  </a:lnTo>
                  <a:lnTo>
                    <a:pt x="165100" y="674116"/>
                  </a:lnTo>
                  <a:cubicBezTo>
                    <a:pt x="73914" y="674116"/>
                    <a:pt x="0" y="600202"/>
                    <a:pt x="0" y="50901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509016"/>
                  </a:lnTo>
                  <a:lnTo>
                    <a:pt x="6350" y="509016"/>
                  </a:lnTo>
                  <a:lnTo>
                    <a:pt x="12700" y="509016"/>
                  </a:lnTo>
                  <a:cubicBezTo>
                    <a:pt x="12700" y="593217"/>
                    <a:pt x="80899" y="661416"/>
                    <a:pt x="165100" y="661416"/>
                  </a:cubicBezTo>
                  <a:lnTo>
                    <a:pt x="509016" y="661416"/>
                  </a:lnTo>
                  <a:cubicBezTo>
                    <a:pt x="593217" y="661416"/>
                    <a:pt x="661416" y="593217"/>
                    <a:pt x="661416" y="509016"/>
                  </a:cubicBezTo>
                  <a:lnTo>
                    <a:pt x="661416" y="165100"/>
                  </a:lnTo>
                  <a:lnTo>
                    <a:pt x="667766" y="165100"/>
                  </a:lnTo>
                  <a:lnTo>
                    <a:pt x="661416" y="165100"/>
                  </a:lnTo>
                  <a:cubicBezTo>
                    <a:pt x="661416" y="80899"/>
                    <a:pt x="593217" y="12700"/>
                    <a:pt x="509016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13494395" y="3664446"/>
            <a:ext cx="3801516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Growth Opportunities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3494395" y="4653706"/>
            <a:ext cx="3801516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Opportunities for learning, development, and career advancement are provided.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7845475" y="6698010"/>
            <a:ext cx="505569" cy="505569"/>
            <a:chOff x="0" y="0"/>
            <a:chExt cx="674092" cy="674092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661416" cy="661416"/>
            </a:xfrm>
            <a:custGeom>
              <a:avLst/>
              <a:gdLst/>
              <a:ahLst/>
              <a:cxnLst/>
              <a:rect l="l" t="t" r="r" b="b"/>
              <a:pathLst>
                <a:path w="661416" h="661416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502666" y="0"/>
                  </a:lnTo>
                  <a:cubicBezTo>
                    <a:pt x="590296" y="0"/>
                    <a:pt x="661416" y="71120"/>
                    <a:pt x="661416" y="158750"/>
                  </a:cubicBezTo>
                  <a:lnTo>
                    <a:pt x="661416" y="502666"/>
                  </a:lnTo>
                  <a:cubicBezTo>
                    <a:pt x="661416" y="590296"/>
                    <a:pt x="590296" y="661416"/>
                    <a:pt x="502666" y="661416"/>
                  </a:cubicBezTo>
                  <a:lnTo>
                    <a:pt x="158750" y="661416"/>
                  </a:lnTo>
                  <a:cubicBezTo>
                    <a:pt x="71120" y="661416"/>
                    <a:pt x="0" y="590296"/>
                    <a:pt x="0" y="502666"/>
                  </a:cubicBezTo>
                  <a:close/>
                </a:path>
              </a:pathLst>
            </a:custGeom>
            <a:solidFill>
              <a:srgbClr val="31136C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674116" cy="674116"/>
            </a:xfrm>
            <a:custGeom>
              <a:avLst/>
              <a:gdLst/>
              <a:ahLst/>
              <a:cxnLst/>
              <a:rect l="l" t="t" r="r" b="b"/>
              <a:pathLst>
                <a:path w="674116" h="674116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509016" y="0"/>
                  </a:lnTo>
                  <a:lnTo>
                    <a:pt x="509016" y="6350"/>
                  </a:lnTo>
                  <a:lnTo>
                    <a:pt x="509016" y="0"/>
                  </a:lnTo>
                  <a:lnTo>
                    <a:pt x="509016" y="6350"/>
                  </a:lnTo>
                  <a:lnTo>
                    <a:pt x="509016" y="0"/>
                  </a:lnTo>
                  <a:cubicBezTo>
                    <a:pt x="600202" y="0"/>
                    <a:pt x="674116" y="73914"/>
                    <a:pt x="674116" y="165100"/>
                  </a:cubicBezTo>
                  <a:lnTo>
                    <a:pt x="674116" y="509016"/>
                  </a:lnTo>
                  <a:lnTo>
                    <a:pt x="667766" y="509016"/>
                  </a:lnTo>
                  <a:lnTo>
                    <a:pt x="674116" y="509016"/>
                  </a:lnTo>
                  <a:cubicBezTo>
                    <a:pt x="674116" y="600202"/>
                    <a:pt x="600202" y="674116"/>
                    <a:pt x="509016" y="674116"/>
                  </a:cubicBezTo>
                  <a:lnTo>
                    <a:pt x="509016" y="667766"/>
                  </a:lnTo>
                  <a:lnTo>
                    <a:pt x="509016" y="674116"/>
                  </a:lnTo>
                  <a:lnTo>
                    <a:pt x="165100" y="674116"/>
                  </a:lnTo>
                  <a:lnTo>
                    <a:pt x="165100" y="667766"/>
                  </a:lnTo>
                  <a:lnTo>
                    <a:pt x="165100" y="674116"/>
                  </a:lnTo>
                  <a:cubicBezTo>
                    <a:pt x="73914" y="674116"/>
                    <a:pt x="0" y="600202"/>
                    <a:pt x="0" y="50901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509016"/>
                  </a:lnTo>
                  <a:lnTo>
                    <a:pt x="6350" y="509016"/>
                  </a:lnTo>
                  <a:lnTo>
                    <a:pt x="12700" y="509016"/>
                  </a:lnTo>
                  <a:cubicBezTo>
                    <a:pt x="12700" y="593217"/>
                    <a:pt x="80899" y="661416"/>
                    <a:pt x="165100" y="661416"/>
                  </a:cubicBezTo>
                  <a:lnTo>
                    <a:pt x="509016" y="661416"/>
                  </a:lnTo>
                  <a:cubicBezTo>
                    <a:pt x="593217" y="661416"/>
                    <a:pt x="661416" y="593217"/>
                    <a:pt x="661416" y="509016"/>
                  </a:cubicBezTo>
                  <a:lnTo>
                    <a:pt x="661416" y="165100"/>
                  </a:lnTo>
                  <a:lnTo>
                    <a:pt x="667766" y="165100"/>
                  </a:lnTo>
                  <a:lnTo>
                    <a:pt x="661416" y="165100"/>
                  </a:lnTo>
                  <a:cubicBezTo>
                    <a:pt x="661416" y="80899"/>
                    <a:pt x="593217" y="12700"/>
                    <a:pt x="509016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8629799" y="6683722"/>
            <a:ext cx="3801516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Positive Work Environment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8629799" y="7672982"/>
            <a:ext cx="3801516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Respectful, supportive, and collaborative culture fosters a sense of belonging.</a:t>
            </a:r>
          </a:p>
        </p:txBody>
      </p:sp>
      <p:grpSp>
        <p:nvGrpSpPr>
          <p:cNvPr id="22" name="Group 22"/>
          <p:cNvGrpSpPr/>
          <p:nvPr/>
        </p:nvGrpSpPr>
        <p:grpSpPr>
          <a:xfrm>
            <a:off x="12710071" y="6698010"/>
            <a:ext cx="505569" cy="505569"/>
            <a:chOff x="0" y="0"/>
            <a:chExt cx="674092" cy="674092"/>
          </a:xfrm>
        </p:grpSpPr>
        <p:sp>
          <p:nvSpPr>
            <p:cNvPr id="23" name="Freeform 23"/>
            <p:cNvSpPr/>
            <p:nvPr/>
          </p:nvSpPr>
          <p:spPr>
            <a:xfrm>
              <a:off x="6350" y="6350"/>
              <a:ext cx="661416" cy="661416"/>
            </a:xfrm>
            <a:custGeom>
              <a:avLst/>
              <a:gdLst/>
              <a:ahLst/>
              <a:cxnLst/>
              <a:rect l="l" t="t" r="r" b="b"/>
              <a:pathLst>
                <a:path w="661416" h="661416">
                  <a:moveTo>
                    <a:pt x="0" y="158750"/>
                  </a:moveTo>
                  <a:cubicBezTo>
                    <a:pt x="0" y="71120"/>
                    <a:pt x="71120" y="0"/>
                    <a:pt x="158750" y="0"/>
                  </a:cubicBezTo>
                  <a:lnTo>
                    <a:pt x="502666" y="0"/>
                  </a:lnTo>
                  <a:cubicBezTo>
                    <a:pt x="590296" y="0"/>
                    <a:pt x="661416" y="71120"/>
                    <a:pt x="661416" y="158750"/>
                  </a:cubicBezTo>
                  <a:lnTo>
                    <a:pt x="661416" y="502666"/>
                  </a:lnTo>
                  <a:cubicBezTo>
                    <a:pt x="661416" y="590296"/>
                    <a:pt x="590296" y="661416"/>
                    <a:pt x="502666" y="661416"/>
                  </a:cubicBezTo>
                  <a:lnTo>
                    <a:pt x="158750" y="661416"/>
                  </a:lnTo>
                  <a:cubicBezTo>
                    <a:pt x="71120" y="661416"/>
                    <a:pt x="0" y="590296"/>
                    <a:pt x="0" y="502666"/>
                  </a:cubicBezTo>
                  <a:close/>
                </a:path>
              </a:pathLst>
            </a:custGeom>
            <a:solidFill>
              <a:srgbClr val="31136C"/>
            </a:solidFill>
          </p:spPr>
        </p:sp>
        <p:sp>
          <p:nvSpPr>
            <p:cNvPr id="24" name="Freeform 24"/>
            <p:cNvSpPr/>
            <p:nvPr/>
          </p:nvSpPr>
          <p:spPr>
            <a:xfrm>
              <a:off x="0" y="0"/>
              <a:ext cx="674116" cy="674116"/>
            </a:xfrm>
            <a:custGeom>
              <a:avLst/>
              <a:gdLst/>
              <a:ahLst/>
              <a:cxnLst/>
              <a:rect l="l" t="t" r="r" b="b"/>
              <a:pathLst>
                <a:path w="674116" h="674116">
                  <a:moveTo>
                    <a:pt x="0" y="165100"/>
                  </a:moveTo>
                  <a:cubicBezTo>
                    <a:pt x="0" y="73914"/>
                    <a:pt x="73914" y="0"/>
                    <a:pt x="165100" y="0"/>
                  </a:cubicBezTo>
                  <a:lnTo>
                    <a:pt x="509016" y="0"/>
                  </a:lnTo>
                  <a:lnTo>
                    <a:pt x="509016" y="6350"/>
                  </a:lnTo>
                  <a:lnTo>
                    <a:pt x="509016" y="0"/>
                  </a:lnTo>
                  <a:lnTo>
                    <a:pt x="509016" y="6350"/>
                  </a:lnTo>
                  <a:lnTo>
                    <a:pt x="509016" y="0"/>
                  </a:lnTo>
                  <a:cubicBezTo>
                    <a:pt x="600202" y="0"/>
                    <a:pt x="674116" y="73914"/>
                    <a:pt x="674116" y="165100"/>
                  </a:cubicBezTo>
                  <a:lnTo>
                    <a:pt x="674116" y="509016"/>
                  </a:lnTo>
                  <a:lnTo>
                    <a:pt x="667766" y="509016"/>
                  </a:lnTo>
                  <a:lnTo>
                    <a:pt x="674116" y="509016"/>
                  </a:lnTo>
                  <a:cubicBezTo>
                    <a:pt x="674116" y="600202"/>
                    <a:pt x="600202" y="674116"/>
                    <a:pt x="509016" y="674116"/>
                  </a:cubicBezTo>
                  <a:lnTo>
                    <a:pt x="509016" y="667766"/>
                  </a:lnTo>
                  <a:lnTo>
                    <a:pt x="509016" y="674116"/>
                  </a:lnTo>
                  <a:lnTo>
                    <a:pt x="165100" y="674116"/>
                  </a:lnTo>
                  <a:lnTo>
                    <a:pt x="165100" y="667766"/>
                  </a:lnTo>
                  <a:lnTo>
                    <a:pt x="165100" y="674116"/>
                  </a:lnTo>
                  <a:cubicBezTo>
                    <a:pt x="73914" y="674116"/>
                    <a:pt x="0" y="600202"/>
                    <a:pt x="0" y="509016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509016"/>
                  </a:lnTo>
                  <a:lnTo>
                    <a:pt x="6350" y="509016"/>
                  </a:lnTo>
                  <a:lnTo>
                    <a:pt x="12700" y="509016"/>
                  </a:lnTo>
                  <a:cubicBezTo>
                    <a:pt x="12700" y="593217"/>
                    <a:pt x="80899" y="661416"/>
                    <a:pt x="165100" y="661416"/>
                  </a:cubicBezTo>
                  <a:lnTo>
                    <a:pt x="509016" y="661416"/>
                  </a:lnTo>
                  <a:cubicBezTo>
                    <a:pt x="593217" y="661416"/>
                    <a:pt x="661416" y="593217"/>
                    <a:pt x="661416" y="509016"/>
                  </a:cubicBezTo>
                  <a:lnTo>
                    <a:pt x="661416" y="165100"/>
                  </a:lnTo>
                  <a:lnTo>
                    <a:pt x="667766" y="165100"/>
                  </a:lnTo>
                  <a:lnTo>
                    <a:pt x="661416" y="165100"/>
                  </a:lnTo>
                  <a:cubicBezTo>
                    <a:pt x="661416" y="80899"/>
                    <a:pt x="593217" y="12700"/>
                    <a:pt x="509016" y="12700"/>
                  </a:cubicBezTo>
                  <a:lnTo>
                    <a:pt x="165100" y="12700"/>
                  </a:lnTo>
                  <a:lnTo>
                    <a:pt x="165100" y="6350"/>
                  </a:lnTo>
                  <a:lnTo>
                    <a:pt x="165100" y="12700"/>
                  </a:lnTo>
                  <a:cubicBezTo>
                    <a:pt x="80899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25" name="TextBox 25"/>
          <p:cNvSpPr txBox="1"/>
          <p:nvPr/>
        </p:nvSpPr>
        <p:spPr>
          <a:xfrm>
            <a:off x="13494395" y="6683722"/>
            <a:ext cx="3801516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Recognition and Rewards</a:t>
            </a:r>
          </a:p>
        </p:txBody>
      </p:sp>
      <p:sp>
        <p:nvSpPr>
          <p:cNvPr id="26" name="TextBox 26"/>
          <p:cNvSpPr txBox="1"/>
          <p:nvPr/>
        </p:nvSpPr>
        <p:spPr>
          <a:xfrm>
            <a:off x="13494395" y="7672982"/>
            <a:ext cx="3801516" cy="144661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Employees feel appreciated and valued for their contributions.</a:t>
            </a:r>
          </a:p>
        </p:txBody>
      </p:sp>
    </p:spTree>
  </p:cSld>
  <p:clrMapOvr>
    <a:masterClrMapping/>
  </p:clrMapOvr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0A2C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18288000" cy="3544044"/>
          </a:xfrm>
          <a:custGeom>
            <a:avLst/>
            <a:gdLst/>
            <a:ahLst/>
            <a:cxnLst/>
            <a:rect l="l" t="t" r="r" b="b"/>
            <a:pathLst>
              <a:path w="18288000" h="3544044">
                <a:moveTo>
                  <a:pt x="0" y="0"/>
                </a:moveTo>
                <a:lnTo>
                  <a:pt x="18288000" y="0"/>
                </a:lnTo>
                <a:lnTo>
                  <a:pt x="18288000" y="3544044"/>
                </a:lnTo>
                <a:lnTo>
                  <a:pt x="0" y="3544044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10" r="-10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92238" y="4947196"/>
            <a:ext cx="7818685" cy="92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F2F0F4"/>
                </a:solidFill>
                <a:latin typeface="Montserrat"/>
                <a:ea typeface="Montserrat"/>
                <a:cs typeface="Montserrat"/>
                <a:sym typeface="Montserrat"/>
              </a:rPr>
              <a:t>Types of Engagement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87475" y="6291709"/>
            <a:ext cx="5254973" cy="2558802"/>
            <a:chOff x="0" y="0"/>
            <a:chExt cx="7006630" cy="3411737"/>
          </a:xfrm>
        </p:grpSpPr>
        <p:sp>
          <p:nvSpPr>
            <p:cNvPr id="8" name="Freeform 8"/>
            <p:cNvSpPr/>
            <p:nvPr/>
          </p:nvSpPr>
          <p:spPr>
            <a:xfrm>
              <a:off x="6350" y="6350"/>
              <a:ext cx="6993890" cy="3399028"/>
            </a:xfrm>
            <a:custGeom>
              <a:avLst/>
              <a:gdLst/>
              <a:ahLst/>
              <a:cxnLst/>
              <a:rect l="l" t="t" r="r" b="b"/>
              <a:pathLst>
                <a:path w="6993890" h="3399028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6834886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3240278"/>
                  </a:lnTo>
                  <a:cubicBezTo>
                    <a:pt x="6993890" y="3327908"/>
                    <a:pt x="6922643" y="3399028"/>
                    <a:pt x="6834759" y="3399028"/>
                  </a:cubicBezTo>
                  <a:lnTo>
                    <a:pt x="159131" y="3399028"/>
                  </a:lnTo>
                  <a:cubicBezTo>
                    <a:pt x="71247" y="3399028"/>
                    <a:pt x="0" y="3327908"/>
                    <a:pt x="0" y="3240278"/>
                  </a:cubicBezTo>
                  <a:close/>
                </a:path>
              </a:pathLst>
            </a:custGeom>
            <a:solidFill>
              <a:srgbClr val="31136C"/>
            </a:solidFill>
          </p:spPr>
        </p:sp>
        <p:sp>
          <p:nvSpPr>
            <p:cNvPr id="9" name="Freeform 9"/>
            <p:cNvSpPr/>
            <p:nvPr/>
          </p:nvSpPr>
          <p:spPr>
            <a:xfrm>
              <a:off x="0" y="0"/>
              <a:ext cx="7006717" cy="3411728"/>
            </a:xfrm>
            <a:custGeom>
              <a:avLst/>
              <a:gdLst/>
              <a:ahLst/>
              <a:cxnLst/>
              <a:rect l="l" t="t" r="r" b="b"/>
              <a:pathLst>
                <a:path w="7006717" h="3411728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6841236" y="0"/>
                  </a:lnTo>
                  <a:lnTo>
                    <a:pt x="6841236" y="6350"/>
                  </a:lnTo>
                  <a:lnTo>
                    <a:pt x="6841236" y="0"/>
                  </a:lnTo>
                  <a:cubicBezTo>
                    <a:pt x="6932549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3246628"/>
                  </a:lnTo>
                  <a:lnTo>
                    <a:pt x="7000367" y="3246628"/>
                  </a:lnTo>
                  <a:lnTo>
                    <a:pt x="7006717" y="3246628"/>
                  </a:lnTo>
                  <a:cubicBezTo>
                    <a:pt x="7006717" y="3337814"/>
                    <a:pt x="6932676" y="3411728"/>
                    <a:pt x="6841236" y="3411728"/>
                  </a:cubicBezTo>
                  <a:lnTo>
                    <a:pt x="6841236" y="3405378"/>
                  </a:lnTo>
                  <a:lnTo>
                    <a:pt x="6841236" y="3411728"/>
                  </a:lnTo>
                  <a:lnTo>
                    <a:pt x="165481" y="3411728"/>
                  </a:lnTo>
                  <a:lnTo>
                    <a:pt x="165481" y="3405378"/>
                  </a:lnTo>
                  <a:lnTo>
                    <a:pt x="165481" y="3411728"/>
                  </a:lnTo>
                  <a:cubicBezTo>
                    <a:pt x="74168" y="3411728"/>
                    <a:pt x="0" y="3337814"/>
                    <a:pt x="0" y="324662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246628"/>
                  </a:lnTo>
                  <a:lnTo>
                    <a:pt x="6350" y="3246628"/>
                  </a:lnTo>
                  <a:lnTo>
                    <a:pt x="12700" y="3246628"/>
                  </a:lnTo>
                  <a:cubicBezTo>
                    <a:pt x="12700" y="3330829"/>
                    <a:pt x="81026" y="3399028"/>
                    <a:pt x="165481" y="3399028"/>
                  </a:cubicBezTo>
                  <a:lnTo>
                    <a:pt x="6841236" y="3399028"/>
                  </a:lnTo>
                  <a:cubicBezTo>
                    <a:pt x="6925564" y="3399028"/>
                    <a:pt x="6994017" y="3330829"/>
                    <a:pt x="6994017" y="3246628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236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10" name="TextBox 10"/>
          <p:cNvSpPr txBox="1"/>
          <p:nvPr/>
        </p:nvSpPr>
        <p:spPr>
          <a:xfrm>
            <a:off x="1285280" y="6570464"/>
            <a:ext cx="3544044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Work Engagement</a:t>
            </a:r>
          </a:p>
        </p:txBody>
      </p:sp>
      <p:sp>
        <p:nvSpPr>
          <p:cNvPr id="11" name="TextBox 11"/>
          <p:cNvSpPr txBox="1"/>
          <p:nvPr/>
        </p:nvSpPr>
        <p:spPr>
          <a:xfrm>
            <a:off x="1285280" y="7116813"/>
            <a:ext cx="4659362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Employee's commitment and dedication to the work itself.</a:t>
            </a:r>
          </a:p>
        </p:txBody>
      </p:sp>
      <p:grpSp>
        <p:nvGrpSpPr>
          <p:cNvPr id="12" name="Group 12"/>
          <p:cNvGrpSpPr/>
          <p:nvPr/>
        </p:nvGrpSpPr>
        <p:grpSpPr>
          <a:xfrm>
            <a:off x="6516440" y="6291709"/>
            <a:ext cx="5254973" cy="2558802"/>
            <a:chOff x="0" y="0"/>
            <a:chExt cx="7006630" cy="3411737"/>
          </a:xfrm>
        </p:grpSpPr>
        <p:sp>
          <p:nvSpPr>
            <p:cNvPr id="13" name="Freeform 13"/>
            <p:cNvSpPr/>
            <p:nvPr/>
          </p:nvSpPr>
          <p:spPr>
            <a:xfrm>
              <a:off x="6350" y="6350"/>
              <a:ext cx="6993890" cy="3399028"/>
            </a:xfrm>
            <a:custGeom>
              <a:avLst/>
              <a:gdLst/>
              <a:ahLst/>
              <a:cxnLst/>
              <a:rect l="l" t="t" r="r" b="b"/>
              <a:pathLst>
                <a:path w="6993890" h="3399028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6834886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3240278"/>
                  </a:lnTo>
                  <a:cubicBezTo>
                    <a:pt x="6993890" y="3327908"/>
                    <a:pt x="6922643" y="3399028"/>
                    <a:pt x="6834759" y="3399028"/>
                  </a:cubicBezTo>
                  <a:lnTo>
                    <a:pt x="159131" y="3399028"/>
                  </a:lnTo>
                  <a:cubicBezTo>
                    <a:pt x="71247" y="3399028"/>
                    <a:pt x="0" y="3327908"/>
                    <a:pt x="0" y="3240278"/>
                  </a:cubicBezTo>
                  <a:close/>
                </a:path>
              </a:pathLst>
            </a:custGeom>
            <a:solidFill>
              <a:srgbClr val="31136C"/>
            </a:solidFill>
          </p:spPr>
        </p:sp>
        <p:sp>
          <p:nvSpPr>
            <p:cNvPr id="14" name="Freeform 14"/>
            <p:cNvSpPr/>
            <p:nvPr/>
          </p:nvSpPr>
          <p:spPr>
            <a:xfrm>
              <a:off x="0" y="0"/>
              <a:ext cx="7006717" cy="3411728"/>
            </a:xfrm>
            <a:custGeom>
              <a:avLst/>
              <a:gdLst/>
              <a:ahLst/>
              <a:cxnLst/>
              <a:rect l="l" t="t" r="r" b="b"/>
              <a:pathLst>
                <a:path w="7006717" h="3411728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6841236" y="0"/>
                  </a:lnTo>
                  <a:lnTo>
                    <a:pt x="6841236" y="6350"/>
                  </a:lnTo>
                  <a:lnTo>
                    <a:pt x="6841236" y="0"/>
                  </a:lnTo>
                  <a:cubicBezTo>
                    <a:pt x="6932549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3246628"/>
                  </a:lnTo>
                  <a:lnTo>
                    <a:pt x="7000367" y="3246628"/>
                  </a:lnTo>
                  <a:lnTo>
                    <a:pt x="7006717" y="3246628"/>
                  </a:lnTo>
                  <a:cubicBezTo>
                    <a:pt x="7006717" y="3337814"/>
                    <a:pt x="6932676" y="3411728"/>
                    <a:pt x="6841236" y="3411728"/>
                  </a:cubicBezTo>
                  <a:lnTo>
                    <a:pt x="6841236" y="3405378"/>
                  </a:lnTo>
                  <a:lnTo>
                    <a:pt x="6841236" y="3411728"/>
                  </a:lnTo>
                  <a:lnTo>
                    <a:pt x="165481" y="3411728"/>
                  </a:lnTo>
                  <a:lnTo>
                    <a:pt x="165481" y="3405378"/>
                  </a:lnTo>
                  <a:lnTo>
                    <a:pt x="165481" y="3411728"/>
                  </a:lnTo>
                  <a:cubicBezTo>
                    <a:pt x="74168" y="3411728"/>
                    <a:pt x="0" y="3337814"/>
                    <a:pt x="0" y="324662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246628"/>
                  </a:lnTo>
                  <a:lnTo>
                    <a:pt x="6350" y="3246628"/>
                  </a:lnTo>
                  <a:lnTo>
                    <a:pt x="12700" y="3246628"/>
                  </a:lnTo>
                  <a:cubicBezTo>
                    <a:pt x="12700" y="3330829"/>
                    <a:pt x="81026" y="3399028"/>
                    <a:pt x="165481" y="3399028"/>
                  </a:cubicBezTo>
                  <a:lnTo>
                    <a:pt x="6841236" y="3399028"/>
                  </a:lnTo>
                  <a:cubicBezTo>
                    <a:pt x="6925564" y="3399028"/>
                    <a:pt x="6994017" y="3330829"/>
                    <a:pt x="6994017" y="3246628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236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15" name="TextBox 15"/>
          <p:cNvSpPr txBox="1"/>
          <p:nvPr/>
        </p:nvSpPr>
        <p:spPr>
          <a:xfrm>
            <a:off x="6814245" y="6570464"/>
            <a:ext cx="3544044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Job Engagement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6814245" y="7116813"/>
            <a:ext cx="4659362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Focus on the specific job responsibilities and tasks assigned.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12045404" y="6291709"/>
            <a:ext cx="5254973" cy="2558802"/>
            <a:chOff x="0" y="0"/>
            <a:chExt cx="7006630" cy="3411737"/>
          </a:xfrm>
        </p:grpSpPr>
        <p:sp>
          <p:nvSpPr>
            <p:cNvPr id="18" name="Freeform 18"/>
            <p:cNvSpPr/>
            <p:nvPr/>
          </p:nvSpPr>
          <p:spPr>
            <a:xfrm>
              <a:off x="6350" y="6350"/>
              <a:ext cx="6993890" cy="3399028"/>
            </a:xfrm>
            <a:custGeom>
              <a:avLst/>
              <a:gdLst/>
              <a:ahLst/>
              <a:cxnLst/>
              <a:rect l="l" t="t" r="r" b="b"/>
              <a:pathLst>
                <a:path w="6993890" h="3399028">
                  <a:moveTo>
                    <a:pt x="0" y="158750"/>
                  </a:moveTo>
                  <a:cubicBezTo>
                    <a:pt x="0" y="71120"/>
                    <a:pt x="71247" y="0"/>
                    <a:pt x="159131" y="0"/>
                  </a:cubicBezTo>
                  <a:lnTo>
                    <a:pt x="6834886" y="0"/>
                  </a:lnTo>
                  <a:cubicBezTo>
                    <a:pt x="6922770" y="0"/>
                    <a:pt x="6993890" y="71120"/>
                    <a:pt x="6993890" y="158750"/>
                  </a:cubicBezTo>
                  <a:lnTo>
                    <a:pt x="6993890" y="3240278"/>
                  </a:lnTo>
                  <a:cubicBezTo>
                    <a:pt x="6993890" y="3327908"/>
                    <a:pt x="6922643" y="3399028"/>
                    <a:pt x="6834759" y="3399028"/>
                  </a:cubicBezTo>
                  <a:lnTo>
                    <a:pt x="159131" y="3399028"/>
                  </a:lnTo>
                  <a:cubicBezTo>
                    <a:pt x="71247" y="3399028"/>
                    <a:pt x="0" y="3327908"/>
                    <a:pt x="0" y="3240278"/>
                  </a:cubicBezTo>
                  <a:close/>
                </a:path>
              </a:pathLst>
            </a:custGeom>
            <a:solidFill>
              <a:srgbClr val="31136C"/>
            </a:solidFill>
          </p:spPr>
        </p:sp>
        <p:sp>
          <p:nvSpPr>
            <p:cNvPr id="19" name="Freeform 19"/>
            <p:cNvSpPr/>
            <p:nvPr/>
          </p:nvSpPr>
          <p:spPr>
            <a:xfrm>
              <a:off x="0" y="0"/>
              <a:ext cx="7006717" cy="3411728"/>
            </a:xfrm>
            <a:custGeom>
              <a:avLst/>
              <a:gdLst/>
              <a:ahLst/>
              <a:cxnLst/>
              <a:rect l="l" t="t" r="r" b="b"/>
              <a:pathLst>
                <a:path w="7006717" h="3411728">
                  <a:moveTo>
                    <a:pt x="0" y="165100"/>
                  </a:moveTo>
                  <a:cubicBezTo>
                    <a:pt x="0" y="73914"/>
                    <a:pt x="74041" y="0"/>
                    <a:pt x="165481" y="0"/>
                  </a:cubicBezTo>
                  <a:lnTo>
                    <a:pt x="6841236" y="0"/>
                  </a:lnTo>
                  <a:lnTo>
                    <a:pt x="6841236" y="6350"/>
                  </a:lnTo>
                  <a:lnTo>
                    <a:pt x="6841236" y="0"/>
                  </a:lnTo>
                  <a:cubicBezTo>
                    <a:pt x="6932549" y="0"/>
                    <a:pt x="7006717" y="73914"/>
                    <a:pt x="7006717" y="165100"/>
                  </a:cubicBezTo>
                  <a:lnTo>
                    <a:pt x="7000367" y="165100"/>
                  </a:lnTo>
                  <a:lnTo>
                    <a:pt x="7006717" y="165100"/>
                  </a:lnTo>
                  <a:lnTo>
                    <a:pt x="7006717" y="3246628"/>
                  </a:lnTo>
                  <a:lnTo>
                    <a:pt x="7000367" y="3246628"/>
                  </a:lnTo>
                  <a:lnTo>
                    <a:pt x="7006717" y="3246628"/>
                  </a:lnTo>
                  <a:cubicBezTo>
                    <a:pt x="7006717" y="3337814"/>
                    <a:pt x="6932676" y="3411728"/>
                    <a:pt x="6841236" y="3411728"/>
                  </a:cubicBezTo>
                  <a:lnTo>
                    <a:pt x="6841236" y="3405378"/>
                  </a:lnTo>
                  <a:lnTo>
                    <a:pt x="6841236" y="3411728"/>
                  </a:lnTo>
                  <a:lnTo>
                    <a:pt x="165481" y="3411728"/>
                  </a:lnTo>
                  <a:lnTo>
                    <a:pt x="165481" y="3405378"/>
                  </a:lnTo>
                  <a:lnTo>
                    <a:pt x="165481" y="3411728"/>
                  </a:lnTo>
                  <a:cubicBezTo>
                    <a:pt x="74168" y="3411728"/>
                    <a:pt x="0" y="3337814"/>
                    <a:pt x="0" y="3246628"/>
                  </a:cubicBezTo>
                  <a:lnTo>
                    <a:pt x="0" y="165100"/>
                  </a:lnTo>
                  <a:lnTo>
                    <a:pt x="6350" y="165100"/>
                  </a:lnTo>
                  <a:lnTo>
                    <a:pt x="0" y="165100"/>
                  </a:lnTo>
                  <a:moveTo>
                    <a:pt x="12700" y="165100"/>
                  </a:moveTo>
                  <a:lnTo>
                    <a:pt x="12700" y="3246628"/>
                  </a:lnTo>
                  <a:lnTo>
                    <a:pt x="6350" y="3246628"/>
                  </a:lnTo>
                  <a:lnTo>
                    <a:pt x="12700" y="3246628"/>
                  </a:lnTo>
                  <a:cubicBezTo>
                    <a:pt x="12700" y="3330829"/>
                    <a:pt x="81026" y="3399028"/>
                    <a:pt x="165481" y="3399028"/>
                  </a:cubicBezTo>
                  <a:lnTo>
                    <a:pt x="6841236" y="3399028"/>
                  </a:lnTo>
                  <a:cubicBezTo>
                    <a:pt x="6925564" y="3399028"/>
                    <a:pt x="6994017" y="3330829"/>
                    <a:pt x="6994017" y="3246628"/>
                  </a:cubicBezTo>
                  <a:lnTo>
                    <a:pt x="6994017" y="165100"/>
                  </a:lnTo>
                  <a:cubicBezTo>
                    <a:pt x="6994017" y="80899"/>
                    <a:pt x="6925691" y="12700"/>
                    <a:pt x="6841236" y="12700"/>
                  </a:cubicBezTo>
                  <a:lnTo>
                    <a:pt x="165481" y="12700"/>
                  </a:lnTo>
                  <a:lnTo>
                    <a:pt x="165481" y="6350"/>
                  </a:lnTo>
                  <a:lnTo>
                    <a:pt x="165481" y="12700"/>
                  </a:lnTo>
                  <a:cubicBezTo>
                    <a:pt x="81026" y="12700"/>
                    <a:pt x="12700" y="80899"/>
                    <a:pt x="12700" y="165100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20" name="TextBox 20"/>
          <p:cNvSpPr txBox="1"/>
          <p:nvPr/>
        </p:nvSpPr>
        <p:spPr>
          <a:xfrm>
            <a:off x="12343210" y="6570464"/>
            <a:ext cx="4659362" cy="90487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Organizational Engagement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12343210" y="7559725"/>
            <a:ext cx="4659362" cy="99298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Connection and loyalty towards the company as a whole.</a:t>
            </a:r>
          </a:p>
        </p:txBody>
      </p:sp>
    </p:spTree>
  </p:cSld>
  <p:clrMapOvr>
    <a:masterClrMapping/>
  </p:clrMapOvr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0A2C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731175" y="881509"/>
            <a:ext cx="9459069" cy="7986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125"/>
              </a:lnSpc>
            </a:pPr>
            <a:r>
              <a:rPr lang="en-US" sz="4875">
                <a:solidFill>
                  <a:srgbClr val="F2F0F4"/>
                </a:solidFill>
                <a:latin typeface="Montserrat"/>
                <a:ea typeface="Montserrat"/>
                <a:cs typeface="Montserrat"/>
                <a:sym typeface="Montserrat"/>
              </a:rPr>
              <a:t>Gender Issues in Engagement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7731175" y="2054275"/>
            <a:ext cx="623739" cy="623739"/>
          </a:xfrm>
          <a:custGeom>
            <a:avLst/>
            <a:gdLst/>
            <a:ahLst/>
            <a:cxnLst/>
            <a:rect l="l" t="t" r="r" b="b"/>
            <a:pathLst>
              <a:path w="623739" h="623739">
                <a:moveTo>
                  <a:pt x="0" y="0"/>
                </a:moveTo>
                <a:lnTo>
                  <a:pt x="623739" y="0"/>
                </a:lnTo>
                <a:lnTo>
                  <a:pt x="623739" y="623739"/>
                </a:lnTo>
                <a:lnTo>
                  <a:pt x="0" y="623739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7731175" y="2917924"/>
            <a:ext cx="3118991" cy="39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Gender Gap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7731175" y="3390751"/>
            <a:ext cx="9683651" cy="475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Addressing the potential disparities in engagement levels between genders.</a:t>
            </a:r>
          </a:p>
        </p:txBody>
      </p:sp>
      <p:sp>
        <p:nvSpPr>
          <p:cNvPr id="10" name="Freeform 10" descr="preencoded.png"/>
          <p:cNvSpPr/>
          <p:nvPr/>
        </p:nvSpPr>
        <p:spPr>
          <a:xfrm>
            <a:off x="7731175" y="4614714"/>
            <a:ext cx="623739" cy="623739"/>
          </a:xfrm>
          <a:custGeom>
            <a:avLst/>
            <a:gdLst/>
            <a:ahLst/>
            <a:cxnLst/>
            <a:rect l="l" t="t" r="r" b="b"/>
            <a:pathLst>
              <a:path w="623739" h="623739">
                <a:moveTo>
                  <a:pt x="0" y="0"/>
                </a:moveTo>
                <a:lnTo>
                  <a:pt x="623739" y="0"/>
                </a:lnTo>
                <a:lnTo>
                  <a:pt x="623739" y="623739"/>
                </a:lnTo>
                <a:lnTo>
                  <a:pt x="0" y="623739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7731175" y="5478364"/>
            <a:ext cx="3118991" cy="39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Work-Life Balance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7731175" y="5951190"/>
            <a:ext cx="9683651" cy="874811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Supporting employees with flexible work arrangements to manage both their careers and personal lives.</a:t>
            </a:r>
          </a:p>
        </p:txBody>
      </p:sp>
      <p:sp>
        <p:nvSpPr>
          <p:cNvPr id="13" name="Freeform 13" descr="preencoded.png"/>
          <p:cNvSpPr/>
          <p:nvPr/>
        </p:nvSpPr>
        <p:spPr>
          <a:xfrm>
            <a:off x="7731175" y="7574459"/>
            <a:ext cx="623739" cy="623739"/>
          </a:xfrm>
          <a:custGeom>
            <a:avLst/>
            <a:gdLst/>
            <a:ahLst/>
            <a:cxnLst/>
            <a:rect l="l" t="t" r="r" b="b"/>
            <a:pathLst>
              <a:path w="623739" h="623739">
                <a:moveTo>
                  <a:pt x="0" y="0"/>
                </a:moveTo>
                <a:lnTo>
                  <a:pt x="623739" y="0"/>
                </a:lnTo>
                <a:lnTo>
                  <a:pt x="623739" y="623738"/>
                </a:lnTo>
                <a:lnTo>
                  <a:pt x="0" y="623738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7731175" y="8438109"/>
            <a:ext cx="4219575" cy="3994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062"/>
              </a:lnSpc>
            </a:pPr>
            <a:r>
              <a:rPr lang="en-US" sz="2437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Leadership Representation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7731175" y="8910935"/>
            <a:ext cx="9683651" cy="47550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125"/>
              </a:lnSpc>
            </a:pPr>
            <a:r>
              <a:rPr lang="en-US" sz="193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Promoting diverse leadership to create inclusive and equitable work environments.</a:t>
            </a:r>
          </a:p>
        </p:txBody>
      </p:sp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0A2C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18288000" cy="3460849"/>
          </a:xfrm>
          <a:custGeom>
            <a:avLst/>
            <a:gdLst/>
            <a:ahLst/>
            <a:cxnLst/>
            <a:rect l="l" t="t" r="r" b="b"/>
            <a:pathLst>
              <a:path w="18288000" h="3460849">
                <a:moveTo>
                  <a:pt x="0" y="0"/>
                </a:moveTo>
                <a:lnTo>
                  <a:pt x="18288000" y="0"/>
                </a:lnTo>
                <a:lnTo>
                  <a:pt x="18288000" y="3460849"/>
                </a:lnTo>
                <a:lnTo>
                  <a:pt x="0" y="3460849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l="-47" r="-47"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969020" y="4185196"/>
            <a:ext cx="15784414" cy="903237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812"/>
              </a:lnSpc>
            </a:pPr>
            <a:r>
              <a:rPr lang="en-US" sz="5437">
                <a:solidFill>
                  <a:srgbClr val="F2F0F4"/>
                </a:solidFill>
                <a:latin typeface="Montserrat"/>
                <a:ea typeface="Montserrat"/>
                <a:cs typeface="Montserrat"/>
                <a:sym typeface="Montserrat"/>
              </a:rPr>
              <a:t>Building an Effective Engagement Campaign</a:t>
            </a:r>
          </a:p>
        </p:txBody>
      </p:sp>
      <p:grpSp>
        <p:nvGrpSpPr>
          <p:cNvPr id="7" name="Group 7"/>
          <p:cNvGrpSpPr/>
          <p:nvPr/>
        </p:nvGrpSpPr>
        <p:grpSpPr>
          <a:xfrm>
            <a:off x="969020" y="5918895"/>
            <a:ext cx="16349960" cy="38100"/>
            <a:chOff x="0" y="0"/>
            <a:chExt cx="21799947" cy="50800"/>
          </a:xfrm>
        </p:grpSpPr>
        <p:sp>
          <p:nvSpPr>
            <p:cNvPr id="8" name="Freeform 8"/>
            <p:cNvSpPr/>
            <p:nvPr/>
          </p:nvSpPr>
          <p:spPr>
            <a:xfrm>
              <a:off x="0" y="0"/>
              <a:ext cx="21799931" cy="50800"/>
            </a:xfrm>
            <a:custGeom>
              <a:avLst/>
              <a:gdLst/>
              <a:ahLst/>
              <a:cxnLst/>
              <a:rect l="l" t="t" r="r" b="b"/>
              <a:pathLst>
                <a:path w="21799931" h="50800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lnTo>
                    <a:pt x="21774531" y="0"/>
                  </a:lnTo>
                  <a:cubicBezTo>
                    <a:pt x="21788501" y="0"/>
                    <a:pt x="21799931" y="11430"/>
                    <a:pt x="21799931" y="25400"/>
                  </a:cubicBezTo>
                  <a:cubicBezTo>
                    <a:pt x="21799931" y="39370"/>
                    <a:pt x="21788501" y="50800"/>
                    <a:pt x="21774531" y="50800"/>
                  </a:cubicBezTo>
                  <a:lnTo>
                    <a:pt x="25400" y="50800"/>
                  </a:lnTo>
                  <a:cubicBezTo>
                    <a:pt x="11430" y="50800"/>
                    <a:pt x="0" y="39370"/>
                    <a:pt x="0" y="25400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grpSp>
        <p:nvGrpSpPr>
          <p:cNvPr id="9" name="Group 9"/>
          <p:cNvGrpSpPr/>
          <p:nvPr/>
        </p:nvGrpSpPr>
        <p:grpSpPr>
          <a:xfrm>
            <a:off x="3582441" y="5918820"/>
            <a:ext cx="38100" cy="969020"/>
            <a:chOff x="0" y="0"/>
            <a:chExt cx="50800" cy="1292027"/>
          </a:xfrm>
        </p:grpSpPr>
        <p:sp>
          <p:nvSpPr>
            <p:cNvPr id="10" name="Freeform 10"/>
            <p:cNvSpPr/>
            <p:nvPr/>
          </p:nvSpPr>
          <p:spPr>
            <a:xfrm>
              <a:off x="0" y="0"/>
              <a:ext cx="50800" cy="1291971"/>
            </a:xfrm>
            <a:custGeom>
              <a:avLst/>
              <a:gdLst/>
              <a:ahLst/>
              <a:cxnLst/>
              <a:rect l="l" t="t" r="r" b="b"/>
              <a:pathLst>
                <a:path w="50800" h="1291971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cubicBezTo>
                    <a:pt x="39370" y="0"/>
                    <a:pt x="50800" y="11430"/>
                    <a:pt x="50800" y="25400"/>
                  </a:cubicBezTo>
                  <a:lnTo>
                    <a:pt x="50800" y="1266571"/>
                  </a:lnTo>
                  <a:cubicBezTo>
                    <a:pt x="50800" y="1280541"/>
                    <a:pt x="39370" y="1291971"/>
                    <a:pt x="25400" y="1291971"/>
                  </a:cubicBezTo>
                  <a:cubicBezTo>
                    <a:pt x="11430" y="1291971"/>
                    <a:pt x="0" y="1280541"/>
                    <a:pt x="0" y="1266571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grpSp>
        <p:nvGrpSpPr>
          <p:cNvPr id="11" name="Group 11"/>
          <p:cNvGrpSpPr/>
          <p:nvPr/>
        </p:nvGrpSpPr>
        <p:grpSpPr>
          <a:xfrm>
            <a:off x="3285381" y="5602709"/>
            <a:ext cx="632371" cy="632371"/>
            <a:chOff x="0" y="0"/>
            <a:chExt cx="843162" cy="843162"/>
          </a:xfrm>
        </p:grpSpPr>
        <p:sp>
          <p:nvSpPr>
            <p:cNvPr id="12" name="Freeform 12"/>
            <p:cNvSpPr/>
            <p:nvPr/>
          </p:nvSpPr>
          <p:spPr>
            <a:xfrm>
              <a:off x="6350" y="6350"/>
              <a:ext cx="830453" cy="830453"/>
            </a:xfrm>
            <a:custGeom>
              <a:avLst/>
              <a:gdLst/>
              <a:ahLst/>
              <a:cxnLst/>
              <a:rect l="l" t="t" r="r" b="b"/>
              <a:pathLst>
                <a:path w="830453" h="830453">
                  <a:moveTo>
                    <a:pt x="0" y="155067"/>
                  </a:moveTo>
                  <a:cubicBezTo>
                    <a:pt x="0" y="69469"/>
                    <a:pt x="69469" y="0"/>
                    <a:pt x="155067" y="0"/>
                  </a:cubicBezTo>
                  <a:lnTo>
                    <a:pt x="675386" y="0"/>
                  </a:lnTo>
                  <a:cubicBezTo>
                    <a:pt x="760984" y="0"/>
                    <a:pt x="830453" y="69469"/>
                    <a:pt x="830453" y="155067"/>
                  </a:cubicBezTo>
                  <a:lnTo>
                    <a:pt x="830453" y="675386"/>
                  </a:lnTo>
                  <a:cubicBezTo>
                    <a:pt x="830453" y="760984"/>
                    <a:pt x="760984" y="830453"/>
                    <a:pt x="675386" y="830453"/>
                  </a:cubicBezTo>
                  <a:lnTo>
                    <a:pt x="155067" y="830453"/>
                  </a:lnTo>
                  <a:cubicBezTo>
                    <a:pt x="69469" y="830453"/>
                    <a:pt x="0" y="760984"/>
                    <a:pt x="0" y="675386"/>
                  </a:cubicBezTo>
                  <a:close/>
                </a:path>
              </a:pathLst>
            </a:custGeom>
            <a:solidFill>
              <a:srgbClr val="31136C"/>
            </a:solidFill>
          </p:spPr>
        </p:sp>
        <p:sp>
          <p:nvSpPr>
            <p:cNvPr id="13" name="Freeform 13"/>
            <p:cNvSpPr/>
            <p:nvPr/>
          </p:nvSpPr>
          <p:spPr>
            <a:xfrm>
              <a:off x="0" y="0"/>
              <a:ext cx="843153" cy="843153"/>
            </a:xfrm>
            <a:custGeom>
              <a:avLst/>
              <a:gdLst/>
              <a:ahLst/>
              <a:cxnLst/>
              <a:rect l="l" t="t" r="r" b="b"/>
              <a:pathLst>
                <a:path w="843153" h="843153">
                  <a:moveTo>
                    <a:pt x="0" y="161417"/>
                  </a:moveTo>
                  <a:cubicBezTo>
                    <a:pt x="0" y="72263"/>
                    <a:pt x="72263" y="0"/>
                    <a:pt x="161417" y="0"/>
                  </a:cubicBezTo>
                  <a:lnTo>
                    <a:pt x="681736" y="0"/>
                  </a:lnTo>
                  <a:lnTo>
                    <a:pt x="681736" y="6350"/>
                  </a:lnTo>
                  <a:lnTo>
                    <a:pt x="681736" y="0"/>
                  </a:lnTo>
                  <a:lnTo>
                    <a:pt x="681736" y="6350"/>
                  </a:lnTo>
                  <a:lnTo>
                    <a:pt x="681736" y="0"/>
                  </a:lnTo>
                  <a:cubicBezTo>
                    <a:pt x="770890" y="0"/>
                    <a:pt x="843153" y="72263"/>
                    <a:pt x="843153" y="161417"/>
                  </a:cubicBezTo>
                  <a:lnTo>
                    <a:pt x="843153" y="681736"/>
                  </a:lnTo>
                  <a:lnTo>
                    <a:pt x="836803" y="681736"/>
                  </a:lnTo>
                  <a:lnTo>
                    <a:pt x="843153" y="681736"/>
                  </a:lnTo>
                  <a:cubicBezTo>
                    <a:pt x="843153" y="770890"/>
                    <a:pt x="770890" y="843153"/>
                    <a:pt x="681736" y="843153"/>
                  </a:cubicBezTo>
                  <a:lnTo>
                    <a:pt x="681736" y="836803"/>
                  </a:lnTo>
                  <a:lnTo>
                    <a:pt x="681736" y="843153"/>
                  </a:lnTo>
                  <a:lnTo>
                    <a:pt x="161417" y="843153"/>
                  </a:lnTo>
                  <a:lnTo>
                    <a:pt x="161417" y="836803"/>
                  </a:lnTo>
                  <a:lnTo>
                    <a:pt x="161417" y="843153"/>
                  </a:lnTo>
                  <a:cubicBezTo>
                    <a:pt x="72263" y="843153"/>
                    <a:pt x="0" y="770890"/>
                    <a:pt x="0" y="681736"/>
                  </a:cubicBezTo>
                  <a:lnTo>
                    <a:pt x="0" y="161417"/>
                  </a:lnTo>
                  <a:lnTo>
                    <a:pt x="6350" y="161417"/>
                  </a:lnTo>
                  <a:lnTo>
                    <a:pt x="0" y="161417"/>
                  </a:lnTo>
                  <a:moveTo>
                    <a:pt x="12700" y="161417"/>
                  </a:moveTo>
                  <a:lnTo>
                    <a:pt x="12700" y="681736"/>
                  </a:lnTo>
                  <a:lnTo>
                    <a:pt x="6350" y="681736"/>
                  </a:lnTo>
                  <a:lnTo>
                    <a:pt x="12700" y="681736"/>
                  </a:lnTo>
                  <a:cubicBezTo>
                    <a:pt x="12700" y="763905"/>
                    <a:pt x="79248" y="830453"/>
                    <a:pt x="161417" y="830453"/>
                  </a:cubicBezTo>
                  <a:lnTo>
                    <a:pt x="681736" y="830453"/>
                  </a:lnTo>
                  <a:cubicBezTo>
                    <a:pt x="763905" y="830453"/>
                    <a:pt x="830453" y="763905"/>
                    <a:pt x="830453" y="681736"/>
                  </a:cubicBezTo>
                  <a:lnTo>
                    <a:pt x="830453" y="161417"/>
                  </a:lnTo>
                  <a:lnTo>
                    <a:pt x="836803" y="161417"/>
                  </a:lnTo>
                  <a:lnTo>
                    <a:pt x="830453" y="161417"/>
                  </a:lnTo>
                  <a:cubicBezTo>
                    <a:pt x="830453" y="79248"/>
                    <a:pt x="763905" y="12700"/>
                    <a:pt x="681736" y="12700"/>
                  </a:cubicBezTo>
                  <a:lnTo>
                    <a:pt x="161417" y="12700"/>
                  </a:lnTo>
                  <a:lnTo>
                    <a:pt x="161417" y="6350"/>
                  </a:lnTo>
                  <a:lnTo>
                    <a:pt x="161417" y="12700"/>
                  </a:lnTo>
                  <a:cubicBezTo>
                    <a:pt x="79248" y="12700"/>
                    <a:pt x="12700" y="79248"/>
                    <a:pt x="12700" y="161417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14" name="TextBox 14"/>
          <p:cNvSpPr txBox="1"/>
          <p:nvPr/>
        </p:nvSpPr>
        <p:spPr>
          <a:xfrm>
            <a:off x="3526482" y="5777880"/>
            <a:ext cx="150019" cy="34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32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1871216" y="7155210"/>
            <a:ext cx="3460849" cy="44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4"/>
              </a:lnSpc>
            </a:pPr>
            <a:r>
              <a:rPr lang="en-US" sz="2687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Needs Assessment</a:t>
            </a:r>
          </a:p>
        </p:txBody>
      </p:sp>
      <p:sp>
        <p:nvSpPr>
          <p:cNvPr id="16" name="TextBox 16"/>
          <p:cNvSpPr txBox="1"/>
          <p:nvPr/>
        </p:nvSpPr>
        <p:spPr>
          <a:xfrm>
            <a:off x="1245840" y="7677596"/>
            <a:ext cx="4711750" cy="141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125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Identifying the specific engagement needs of the organization and employees.</a:t>
            </a:r>
          </a:p>
        </p:txBody>
      </p:sp>
      <p:grpSp>
        <p:nvGrpSpPr>
          <p:cNvPr id="17" name="Group 17"/>
          <p:cNvGrpSpPr/>
          <p:nvPr/>
        </p:nvGrpSpPr>
        <p:grpSpPr>
          <a:xfrm>
            <a:off x="9124652" y="5918820"/>
            <a:ext cx="38100" cy="969020"/>
            <a:chOff x="0" y="0"/>
            <a:chExt cx="50800" cy="1292027"/>
          </a:xfrm>
        </p:grpSpPr>
        <p:sp>
          <p:nvSpPr>
            <p:cNvPr id="18" name="Freeform 18"/>
            <p:cNvSpPr/>
            <p:nvPr/>
          </p:nvSpPr>
          <p:spPr>
            <a:xfrm>
              <a:off x="0" y="0"/>
              <a:ext cx="50800" cy="1291971"/>
            </a:xfrm>
            <a:custGeom>
              <a:avLst/>
              <a:gdLst/>
              <a:ahLst/>
              <a:cxnLst/>
              <a:rect l="l" t="t" r="r" b="b"/>
              <a:pathLst>
                <a:path w="50800" h="1291971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cubicBezTo>
                    <a:pt x="39370" y="0"/>
                    <a:pt x="50800" y="11430"/>
                    <a:pt x="50800" y="25400"/>
                  </a:cubicBezTo>
                  <a:lnTo>
                    <a:pt x="50800" y="1266571"/>
                  </a:lnTo>
                  <a:cubicBezTo>
                    <a:pt x="50800" y="1280541"/>
                    <a:pt x="39370" y="1291971"/>
                    <a:pt x="25400" y="1291971"/>
                  </a:cubicBezTo>
                  <a:cubicBezTo>
                    <a:pt x="11430" y="1291971"/>
                    <a:pt x="0" y="1280541"/>
                    <a:pt x="0" y="1266571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grpSp>
        <p:nvGrpSpPr>
          <p:cNvPr id="19" name="Group 19"/>
          <p:cNvGrpSpPr/>
          <p:nvPr/>
        </p:nvGrpSpPr>
        <p:grpSpPr>
          <a:xfrm>
            <a:off x="8827591" y="5602709"/>
            <a:ext cx="632371" cy="632371"/>
            <a:chOff x="0" y="0"/>
            <a:chExt cx="843162" cy="843162"/>
          </a:xfrm>
        </p:grpSpPr>
        <p:sp>
          <p:nvSpPr>
            <p:cNvPr id="20" name="Freeform 20"/>
            <p:cNvSpPr/>
            <p:nvPr/>
          </p:nvSpPr>
          <p:spPr>
            <a:xfrm>
              <a:off x="6350" y="6350"/>
              <a:ext cx="830453" cy="830453"/>
            </a:xfrm>
            <a:custGeom>
              <a:avLst/>
              <a:gdLst/>
              <a:ahLst/>
              <a:cxnLst/>
              <a:rect l="l" t="t" r="r" b="b"/>
              <a:pathLst>
                <a:path w="830453" h="830453">
                  <a:moveTo>
                    <a:pt x="0" y="155067"/>
                  </a:moveTo>
                  <a:cubicBezTo>
                    <a:pt x="0" y="69469"/>
                    <a:pt x="69469" y="0"/>
                    <a:pt x="155067" y="0"/>
                  </a:cubicBezTo>
                  <a:lnTo>
                    <a:pt x="675386" y="0"/>
                  </a:lnTo>
                  <a:cubicBezTo>
                    <a:pt x="760984" y="0"/>
                    <a:pt x="830453" y="69469"/>
                    <a:pt x="830453" y="155067"/>
                  </a:cubicBezTo>
                  <a:lnTo>
                    <a:pt x="830453" y="675386"/>
                  </a:lnTo>
                  <a:cubicBezTo>
                    <a:pt x="830453" y="760984"/>
                    <a:pt x="760984" y="830453"/>
                    <a:pt x="675386" y="830453"/>
                  </a:cubicBezTo>
                  <a:lnTo>
                    <a:pt x="155067" y="830453"/>
                  </a:lnTo>
                  <a:cubicBezTo>
                    <a:pt x="69469" y="830453"/>
                    <a:pt x="0" y="760984"/>
                    <a:pt x="0" y="675386"/>
                  </a:cubicBezTo>
                  <a:close/>
                </a:path>
              </a:pathLst>
            </a:custGeom>
            <a:solidFill>
              <a:srgbClr val="31136C"/>
            </a:solidFill>
          </p:spPr>
        </p:sp>
        <p:sp>
          <p:nvSpPr>
            <p:cNvPr id="21" name="Freeform 21"/>
            <p:cNvSpPr/>
            <p:nvPr/>
          </p:nvSpPr>
          <p:spPr>
            <a:xfrm>
              <a:off x="0" y="0"/>
              <a:ext cx="843153" cy="843153"/>
            </a:xfrm>
            <a:custGeom>
              <a:avLst/>
              <a:gdLst/>
              <a:ahLst/>
              <a:cxnLst/>
              <a:rect l="l" t="t" r="r" b="b"/>
              <a:pathLst>
                <a:path w="843153" h="843153">
                  <a:moveTo>
                    <a:pt x="0" y="161417"/>
                  </a:moveTo>
                  <a:cubicBezTo>
                    <a:pt x="0" y="72263"/>
                    <a:pt x="72263" y="0"/>
                    <a:pt x="161417" y="0"/>
                  </a:cubicBezTo>
                  <a:lnTo>
                    <a:pt x="681736" y="0"/>
                  </a:lnTo>
                  <a:lnTo>
                    <a:pt x="681736" y="6350"/>
                  </a:lnTo>
                  <a:lnTo>
                    <a:pt x="681736" y="0"/>
                  </a:lnTo>
                  <a:lnTo>
                    <a:pt x="681736" y="6350"/>
                  </a:lnTo>
                  <a:lnTo>
                    <a:pt x="681736" y="0"/>
                  </a:lnTo>
                  <a:cubicBezTo>
                    <a:pt x="770890" y="0"/>
                    <a:pt x="843153" y="72263"/>
                    <a:pt x="843153" y="161417"/>
                  </a:cubicBezTo>
                  <a:lnTo>
                    <a:pt x="843153" y="681736"/>
                  </a:lnTo>
                  <a:lnTo>
                    <a:pt x="836803" y="681736"/>
                  </a:lnTo>
                  <a:lnTo>
                    <a:pt x="843153" y="681736"/>
                  </a:lnTo>
                  <a:cubicBezTo>
                    <a:pt x="843153" y="770890"/>
                    <a:pt x="770890" y="843153"/>
                    <a:pt x="681736" y="843153"/>
                  </a:cubicBezTo>
                  <a:lnTo>
                    <a:pt x="681736" y="836803"/>
                  </a:lnTo>
                  <a:lnTo>
                    <a:pt x="681736" y="843153"/>
                  </a:lnTo>
                  <a:lnTo>
                    <a:pt x="161417" y="843153"/>
                  </a:lnTo>
                  <a:lnTo>
                    <a:pt x="161417" y="836803"/>
                  </a:lnTo>
                  <a:lnTo>
                    <a:pt x="161417" y="843153"/>
                  </a:lnTo>
                  <a:cubicBezTo>
                    <a:pt x="72263" y="843153"/>
                    <a:pt x="0" y="770890"/>
                    <a:pt x="0" y="681736"/>
                  </a:cubicBezTo>
                  <a:lnTo>
                    <a:pt x="0" y="161417"/>
                  </a:lnTo>
                  <a:lnTo>
                    <a:pt x="6350" y="161417"/>
                  </a:lnTo>
                  <a:lnTo>
                    <a:pt x="0" y="161417"/>
                  </a:lnTo>
                  <a:moveTo>
                    <a:pt x="12700" y="161417"/>
                  </a:moveTo>
                  <a:lnTo>
                    <a:pt x="12700" y="681736"/>
                  </a:lnTo>
                  <a:lnTo>
                    <a:pt x="6350" y="681736"/>
                  </a:lnTo>
                  <a:lnTo>
                    <a:pt x="12700" y="681736"/>
                  </a:lnTo>
                  <a:cubicBezTo>
                    <a:pt x="12700" y="763905"/>
                    <a:pt x="79248" y="830453"/>
                    <a:pt x="161417" y="830453"/>
                  </a:cubicBezTo>
                  <a:lnTo>
                    <a:pt x="681736" y="830453"/>
                  </a:lnTo>
                  <a:cubicBezTo>
                    <a:pt x="763905" y="830453"/>
                    <a:pt x="830453" y="763905"/>
                    <a:pt x="830453" y="681736"/>
                  </a:cubicBezTo>
                  <a:lnTo>
                    <a:pt x="830453" y="161417"/>
                  </a:lnTo>
                  <a:lnTo>
                    <a:pt x="836803" y="161417"/>
                  </a:lnTo>
                  <a:lnTo>
                    <a:pt x="830453" y="161417"/>
                  </a:lnTo>
                  <a:cubicBezTo>
                    <a:pt x="830453" y="79248"/>
                    <a:pt x="763905" y="12700"/>
                    <a:pt x="681736" y="12700"/>
                  </a:cubicBezTo>
                  <a:lnTo>
                    <a:pt x="161417" y="12700"/>
                  </a:lnTo>
                  <a:lnTo>
                    <a:pt x="161417" y="6350"/>
                  </a:lnTo>
                  <a:lnTo>
                    <a:pt x="161417" y="12700"/>
                  </a:lnTo>
                  <a:cubicBezTo>
                    <a:pt x="79248" y="12700"/>
                    <a:pt x="12700" y="79248"/>
                    <a:pt x="12700" y="161417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22" name="TextBox 22"/>
          <p:cNvSpPr txBox="1"/>
          <p:nvPr/>
        </p:nvSpPr>
        <p:spPr>
          <a:xfrm>
            <a:off x="9025830" y="5777880"/>
            <a:ext cx="235893" cy="34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32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</p:txBody>
      </p:sp>
      <p:sp>
        <p:nvSpPr>
          <p:cNvPr id="23" name="TextBox 23"/>
          <p:cNvSpPr txBox="1"/>
          <p:nvPr/>
        </p:nvSpPr>
        <p:spPr>
          <a:xfrm>
            <a:off x="7401966" y="7155210"/>
            <a:ext cx="3483918" cy="44202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4"/>
              </a:lnSpc>
            </a:pPr>
            <a:r>
              <a:rPr lang="en-US" sz="2687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Campaign Planning</a:t>
            </a:r>
          </a:p>
        </p:txBody>
      </p:sp>
      <p:sp>
        <p:nvSpPr>
          <p:cNvPr id="24" name="TextBox 24"/>
          <p:cNvSpPr txBox="1"/>
          <p:nvPr/>
        </p:nvSpPr>
        <p:spPr>
          <a:xfrm>
            <a:off x="6788051" y="7677596"/>
            <a:ext cx="4711750" cy="971550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125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Developing a comprehensive strategy with clear goals and actionable steps.</a:t>
            </a:r>
          </a:p>
        </p:txBody>
      </p:sp>
      <p:grpSp>
        <p:nvGrpSpPr>
          <p:cNvPr id="25" name="Group 25"/>
          <p:cNvGrpSpPr/>
          <p:nvPr/>
        </p:nvGrpSpPr>
        <p:grpSpPr>
          <a:xfrm>
            <a:off x="14666862" y="5918820"/>
            <a:ext cx="38100" cy="969020"/>
            <a:chOff x="0" y="0"/>
            <a:chExt cx="50800" cy="1292027"/>
          </a:xfrm>
        </p:grpSpPr>
        <p:sp>
          <p:nvSpPr>
            <p:cNvPr id="26" name="Freeform 26"/>
            <p:cNvSpPr/>
            <p:nvPr/>
          </p:nvSpPr>
          <p:spPr>
            <a:xfrm>
              <a:off x="0" y="0"/>
              <a:ext cx="50800" cy="1291971"/>
            </a:xfrm>
            <a:custGeom>
              <a:avLst/>
              <a:gdLst/>
              <a:ahLst/>
              <a:cxnLst/>
              <a:rect l="l" t="t" r="r" b="b"/>
              <a:pathLst>
                <a:path w="50800" h="1291971">
                  <a:moveTo>
                    <a:pt x="0" y="25400"/>
                  </a:moveTo>
                  <a:cubicBezTo>
                    <a:pt x="0" y="11430"/>
                    <a:pt x="11430" y="0"/>
                    <a:pt x="25400" y="0"/>
                  </a:cubicBezTo>
                  <a:cubicBezTo>
                    <a:pt x="39370" y="0"/>
                    <a:pt x="50800" y="11430"/>
                    <a:pt x="50800" y="25400"/>
                  </a:cubicBezTo>
                  <a:lnTo>
                    <a:pt x="50800" y="1266571"/>
                  </a:lnTo>
                  <a:cubicBezTo>
                    <a:pt x="50800" y="1280541"/>
                    <a:pt x="39370" y="1291971"/>
                    <a:pt x="25400" y="1291971"/>
                  </a:cubicBezTo>
                  <a:cubicBezTo>
                    <a:pt x="11430" y="1291971"/>
                    <a:pt x="0" y="1280541"/>
                    <a:pt x="0" y="1266571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grpSp>
        <p:nvGrpSpPr>
          <p:cNvPr id="27" name="Group 27"/>
          <p:cNvGrpSpPr/>
          <p:nvPr/>
        </p:nvGrpSpPr>
        <p:grpSpPr>
          <a:xfrm>
            <a:off x="14369802" y="5602709"/>
            <a:ext cx="632371" cy="632371"/>
            <a:chOff x="0" y="0"/>
            <a:chExt cx="843162" cy="843162"/>
          </a:xfrm>
        </p:grpSpPr>
        <p:sp>
          <p:nvSpPr>
            <p:cNvPr id="28" name="Freeform 28"/>
            <p:cNvSpPr/>
            <p:nvPr/>
          </p:nvSpPr>
          <p:spPr>
            <a:xfrm>
              <a:off x="6350" y="6350"/>
              <a:ext cx="830453" cy="830453"/>
            </a:xfrm>
            <a:custGeom>
              <a:avLst/>
              <a:gdLst/>
              <a:ahLst/>
              <a:cxnLst/>
              <a:rect l="l" t="t" r="r" b="b"/>
              <a:pathLst>
                <a:path w="830453" h="830453">
                  <a:moveTo>
                    <a:pt x="0" y="155067"/>
                  </a:moveTo>
                  <a:cubicBezTo>
                    <a:pt x="0" y="69469"/>
                    <a:pt x="69469" y="0"/>
                    <a:pt x="155067" y="0"/>
                  </a:cubicBezTo>
                  <a:lnTo>
                    <a:pt x="675386" y="0"/>
                  </a:lnTo>
                  <a:cubicBezTo>
                    <a:pt x="760984" y="0"/>
                    <a:pt x="830453" y="69469"/>
                    <a:pt x="830453" y="155067"/>
                  </a:cubicBezTo>
                  <a:lnTo>
                    <a:pt x="830453" y="675386"/>
                  </a:lnTo>
                  <a:cubicBezTo>
                    <a:pt x="830453" y="760984"/>
                    <a:pt x="760984" y="830453"/>
                    <a:pt x="675386" y="830453"/>
                  </a:cubicBezTo>
                  <a:lnTo>
                    <a:pt x="155067" y="830453"/>
                  </a:lnTo>
                  <a:cubicBezTo>
                    <a:pt x="69469" y="830453"/>
                    <a:pt x="0" y="760984"/>
                    <a:pt x="0" y="675386"/>
                  </a:cubicBezTo>
                  <a:close/>
                </a:path>
              </a:pathLst>
            </a:custGeom>
            <a:solidFill>
              <a:srgbClr val="31136C"/>
            </a:solidFill>
          </p:spPr>
        </p:sp>
        <p:sp>
          <p:nvSpPr>
            <p:cNvPr id="29" name="Freeform 29"/>
            <p:cNvSpPr/>
            <p:nvPr/>
          </p:nvSpPr>
          <p:spPr>
            <a:xfrm>
              <a:off x="0" y="0"/>
              <a:ext cx="843153" cy="843153"/>
            </a:xfrm>
            <a:custGeom>
              <a:avLst/>
              <a:gdLst/>
              <a:ahLst/>
              <a:cxnLst/>
              <a:rect l="l" t="t" r="r" b="b"/>
              <a:pathLst>
                <a:path w="843153" h="843153">
                  <a:moveTo>
                    <a:pt x="0" y="161417"/>
                  </a:moveTo>
                  <a:cubicBezTo>
                    <a:pt x="0" y="72263"/>
                    <a:pt x="72263" y="0"/>
                    <a:pt x="161417" y="0"/>
                  </a:cubicBezTo>
                  <a:lnTo>
                    <a:pt x="681736" y="0"/>
                  </a:lnTo>
                  <a:lnTo>
                    <a:pt x="681736" y="6350"/>
                  </a:lnTo>
                  <a:lnTo>
                    <a:pt x="681736" y="0"/>
                  </a:lnTo>
                  <a:lnTo>
                    <a:pt x="681736" y="6350"/>
                  </a:lnTo>
                  <a:lnTo>
                    <a:pt x="681736" y="0"/>
                  </a:lnTo>
                  <a:cubicBezTo>
                    <a:pt x="770890" y="0"/>
                    <a:pt x="843153" y="72263"/>
                    <a:pt x="843153" y="161417"/>
                  </a:cubicBezTo>
                  <a:lnTo>
                    <a:pt x="843153" y="681736"/>
                  </a:lnTo>
                  <a:lnTo>
                    <a:pt x="836803" y="681736"/>
                  </a:lnTo>
                  <a:lnTo>
                    <a:pt x="843153" y="681736"/>
                  </a:lnTo>
                  <a:cubicBezTo>
                    <a:pt x="843153" y="770890"/>
                    <a:pt x="770890" y="843153"/>
                    <a:pt x="681736" y="843153"/>
                  </a:cubicBezTo>
                  <a:lnTo>
                    <a:pt x="681736" y="836803"/>
                  </a:lnTo>
                  <a:lnTo>
                    <a:pt x="681736" y="843153"/>
                  </a:lnTo>
                  <a:lnTo>
                    <a:pt x="161417" y="843153"/>
                  </a:lnTo>
                  <a:lnTo>
                    <a:pt x="161417" y="836803"/>
                  </a:lnTo>
                  <a:lnTo>
                    <a:pt x="161417" y="843153"/>
                  </a:lnTo>
                  <a:cubicBezTo>
                    <a:pt x="72263" y="843153"/>
                    <a:pt x="0" y="770890"/>
                    <a:pt x="0" y="681736"/>
                  </a:cubicBezTo>
                  <a:lnTo>
                    <a:pt x="0" y="161417"/>
                  </a:lnTo>
                  <a:lnTo>
                    <a:pt x="6350" y="161417"/>
                  </a:lnTo>
                  <a:lnTo>
                    <a:pt x="0" y="161417"/>
                  </a:lnTo>
                  <a:moveTo>
                    <a:pt x="12700" y="161417"/>
                  </a:moveTo>
                  <a:lnTo>
                    <a:pt x="12700" y="681736"/>
                  </a:lnTo>
                  <a:lnTo>
                    <a:pt x="6350" y="681736"/>
                  </a:lnTo>
                  <a:lnTo>
                    <a:pt x="12700" y="681736"/>
                  </a:lnTo>
                  <a:cubicBezTo>
                    <a:pt x="12700" y="763905"/>
                    <a:pt x="79248" y="830453"/>
                    <a:pt x="161417" y="830453"/>
                  </a:cubicBezTo>
                  <a:lnTo>
                    <a:pt x="681736" y="830453"/>
                  </a:lnTo>
                  <a:cubicBezTo>
                    <a:pt x="763905" y="830453"/>
                    <a:pt x="830453" y="763905"/>
                    <a:pt x="830453" y="681736"/>
                  </a:cubicBezTo>
                  <a:lnTo>
                    <a:pt x="830453" y="161417"/>
                  </a:lnTo>
                  <a:lnTo>
                    <a:pt x="836803" y="161417"/>
                  </a:lnTo>
                  <a:lnTo>
                    <a:pt x="830453" y="161417"/>
                  </a:lnTo>
                  <a:cubicBezTo>
                    <a:pt x="830453" y="79248"/>
                    <a:pt x="763905" y="12700"/>
                    <a:pt x="681736" y="12700"/>
                  </a:cubicBezTo>
                  <a:lnTo>
                    <a:pt x="161417" y="12700"/>
                  </a:lnTo>
                  <a:lnTo>
                    <a:pt x="161417" y="6350"/>
                  </a:lnTo>
                  <a:lnTo>
                    <a:pt x="161417" y="12700"/>
                  </a:lnTo>
                  <a:cubicBezTo>
                    <a:pt x="79248" y="12700"/>
                    <a:pt x="12700" y="79248"/>
                    <a:pt x="12700" y="161417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30" name="TextBox 30"/>
          <p:cNvSpPr txBox="1"/>
          <p:nvPr/>
        </p:nvSpPr>
        <p:spPr>
          <a:xfrm>
            <a:off x="14568785" y="5777880"/>
            <a:ext cx="234255" cy="348555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250"/>
              </a:lnSpc>
            </a:pPr>
            <a:r>
              <a:rPr lang="en-US" sz="32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</p:txBody>
      </p:sp>
      <p:sp>
        <p:nvSpPr>
          <p:cNvPr id="31" name="TextBox 31"/>
          <p:cNvSpPr txBox="1"/>
          <p:nvPr/>
        </p:nvSpPr>
        <p:spPr>
          <a:xfrm>
            <a:off x="12330261" y="7155210"/>
            <a:ext cx="4711750" cy="87451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374"/>
              </a:lnSpc>
            </a:pPr>
            <a:r>
              <a:rPr lang="en-US" sz="2687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Implementation and Evaluation</a:t>
            </a:r>
          </a:p>
        </p:txBody>
      </p:sp>
      <p:sp>
        <p:nvSpPr>
          <p:cNvPr id="32" name="TextBox 32"/>
          <p:cNvSpPr txBox="1"/>
          <p:nvPr/>
        </p:nvSpPr>
        <p:spPr>
          <a:xfrm>
            <a:off x="12330261" y="8110091"/>
            <a:ext cx="4711750" cy="1414463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3437"/>
              </a:lnSpc>
            </a:pPr>
            <a:r>
              <a:rPr lang="en-US" sz="2125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Roll out the campaign, track progress, and gather feedback for continuous improvement.</a:t>
            </a:r>
          </a:p>
        </p:txBody>
      </p:sp>
    </p:spTree>
  </p:cSld>
  <p:clrMapOvr>
    <a:masterClrMapping/>
  </p:clrMapOvr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0A2C">
                <a:alpha val="94902"/>
              </a:srgbClr>
            </a:solidFill>
          </p:spPr>
        </p:sp>
      </p:grpSp>
      <p:sp>
        <p:nvSpPr>
          <p:cNvPr id="5" name="Freeform 5" descr="preencoded.png"/>
          <p:cNvSpPr/>
          <p:nvPr/>
        </p:nvSpPr>
        <p:spPr>
          <a:xfrm>
            <a:off x="0" y="0"/>
            <a:ext cx="6858000" cy="10287000"/>
          </a:xfrm>
          <a:custGeom>
            <a:avLst/>
            <a:gdLst/>
            <a:ahLst/>
            <a:cxnLst/>
            <a:rect l="l" t="t" r="r" b="b"/>
            <a:pathLst>
              <a:path w="6858000" h="10287000">
                <a:moveTo>
                  <a:pt x="0" y="0"/>
                </a:moveTo>
                <a:lnTo>
                  <a:pt x="6858000" y="0"/>
                </a:lnTo>
                <a:lnTo>
                  <a:pt x="685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/>
            </a:stretch>
          </a:blipFill>
        </p:spPr>
      </p:sp>
      <p:sp>
        <p:nvSpPr>
          <p:cNvPr id="6" name="TextBox 6"/>
          <p:cNvSpPr txBox="1"/>
          <p:nvPr/>
        </p:nvSpPr>
        <p:spPr>
          <a:xfrm>
            <a:off x="7824341" y="731787"/>
            <a:ext cx="9497317" cy="175408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749"/>
              </a:lnSpc>
            </a:pPr>
            <a:r>
              <a:rPr lang="en-US" sz="5374">
                <a:solidFill>
                  <a:srgbClr val="F2F0F4"/>
                </a:solidFill>
                <a:latin typeface="Montserrat"/>
                <a:ea typeface="Montserrat"/>
                <a:cs typeface="Montserrat"/>
                <a:sym typeface="Montserrat"/>
              </a:rPr>
              <a:t>Burnout and Disengagement</a:t>
            </a:r>
          </a:p>
        </p:txBody>
      </p:sp>
      <p:sp>
        <p:nvSpPr>
          <p:cNvPr id="7" name="Freeform 7" descr="preencoded.png"/>
          <p:cNvSpPr/>
          <p:nvPr/>
        </p:nvSpPr>
        <p:spPr>
          <a:xfrm>
            <a:off x="7824341" y="2899916"/>
            <a:ext cx="1380530" cy="2208907"/>
          </a:xfrm>
          <a:custGeom>
            <a:avLst/>
            <a:gdLst/>
            <a:ahLst/>
            <a:cxnLst/>
            <a:rect l="l" t="t" r="r" b="b"/>
            <a:pathLst>
              <a:path w="1380530" h="2208907">
                <a:moveTo>
                  <a:pt x="0" y="0"/>
                </a:moveTo>
                <a:lnTo>
                  <a:pt x="1380530" y="0"/>
                </a:lnTo>
                <a:lnTo>
                  <a:pt x="1380530" y="2208908"/>
                </a:lnTo>
                <a:lnTo>
                  <a:pt x="0" y="2208908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l="-1" r="-1"/>
            </a:stretch>
          </a:blipFill>
        </p:spPr>
      </p:sp>
      <p:sp>
        <p:nvSpPr>
          <p:cNvPr id="8" name="TextBox 8"/>
          <p:cNvSpPr txBox="1"/>
          <p:nvPr/>
        </p:nvSpPr>
        <p:spPr>
          <a:xfrm>
            <a:off x="9618910" y="3166467"/>
            <a:ext cx="3451472" cy="44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Signs of Burnout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9618910" y="3687216"/>
            <a:ext cx="7702749" cy="96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125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Physical and emotional exhaustion, cynicism, and reduced productivity.</a:t>
            </a:r>
          </a:p>
        </p:txBody>
      </p:sp>
      <p:sp>
        <p:nvSpPr>
          <p:cNvPr id="10" name="Freeform 10" descr="preencoded.png"/>
          <p:cNvSpPr/>
          <p:nvPr/>
        </p:nvSpPr>
        <p:spPr>
          <a:xfrm>
            <a:off x="7824341" y="5108822"/>
            <a:ext cx="1380530" cy="2208907"/>
          </a:xfrm>
          <a:custGeom>
            <a:avLst/>
            <a:gdLst/>
            <a:ahLst/>
            <a:cxnLst/>
            <a:rect l="l" t="t" r="r" b="b"/>
            <a:pathLst>
              <a:path w="1380530" h="2208907">
                <a:moveTo>
                  <a:pt x="0" y="0"/>
                </a:moveTo>
                <a:lnTo>
                  <a:pt x="1380530" y="0"/>
                </a:lnTo>
                <a:lnTo>
                  <a:pt x="1380530" y="2208908"/>
                </a:lnTo>
                <a:lnTo>
                  <a:pt x="0" y="2208908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l="-1" r="-1"/>
            </a:stretch>
          </a:blipFill>
        </p:spPr>
      </p:sp>
      <p:sp>
        <p:nvSpPr>
          <p:cNvPr id="11" name="TextBox 11"/>
          <p:cNvSpPr txBox="1"/>
          <p:nvPr/>
        </p:nvSpPr>
        <p:spPr>
          <a:xfrm>
            <a:off x="9618910" y="5375374"/>
            <a:ext cx="3494037" cy="44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Addressing Burnout</a:t>
            </a:r>
          </a:p>
        </p:txBody>
      </p:sp>
      <p:sp>
        <p:nvSpPr>
          <p:cNvPr id="12" name="TextBox 12"/>
          <p:cNvSpPr txBox="1"/>
          <p:nvPr/>
        </p:nvSpPr>
        <p:spPr>
          <a:xfrm>
            <a:off x="9618910" y="5896124"/>
            <a:ext cx="7702749" cy="96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125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Promoting work-life balance, providing support resources, and fostering a positive work culture.</a:t>
            </a:r>
          </a:p>
        </p:txBody>
      </p:sp>
      <p:sp>
        <p:nvSpPr>
          <p:cNvPr id="13" name="Freeform 13" descr="preencoded.png"/>
          <p:cNvSpPr/>
          <p:nvPr/>
        </p:nvSpPr>
        <p:spPr>
          <a:xfrm>
            <a:off x="7824341" y="7317730"/>
            <a:ext cx="1380530" cy="2208907"/>
          </a:xfrm>
          <a:custGeom>
            <a:avLst/>
            <a:gdLst/>
            <a:ahLst/>
            <a:cxnLst/>
            <a:rect l="l" t="t" r="r" b="b"/>
            <a:pathLst>
              <a:path w="1380530" h="2208907">
                <a:moveTo>
                  <a:pt x="0" y="0"/>
                </a:moveTo>
                <a:lnTo>
                  <a:pt x="1380530" y="0"/>
                </a:lnTo>
                <a:lnTo>
                  <a:pt x="1380530" y="2208907"/>
                </a:lnTo>
                <a:lnTo>
                  <a:pt x="0" y="2208907"/>
                </a:lnTo>
                <a:lnTo>
                  <a:pt x="0" y="0"/>
                </a:lnTo>
                <a:close/>
              </a:path>
            </a:pathLst>
          </a:custGeom>
          <a:blipFill>
            <a:blip r:embed="rId7"/>
            <a:stretch>
              <a:fillRect l="-1" r="-1"/>
            </a:stretch>
          </a:blipFill>
        </p:spPr>
      </p:sp>
      <p:sp>
        <p:nvSpPr>
          <p:cNvPr id="14" name="TextBox 14"/>
          <p:cNvSpPr txBox="1"/>
          <p:nvPr/>
        </p:nvSpPr>
        <p:spPr>
          <a:xfrm>
            <a:off x="9618910" y="7584281"/>
            <a:ext cx="4814590" cy="44082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374"/>
              </a:lnSpc>
            </a:pPr>
            <a:r>
              <a:rPr lang="en-US" sz="2687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Preventing Disengagement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9618910" y="8105031"/>
            <a:ext cx="7702749" cy="969169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125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Recognizing early warning signs, offering support, and fostering a culture of open communication.</a:t>
            </a:r>
          </a:p>
        </p:txBody>
      </p:sp>
    </p:spTree>
  </p:cSld>
  <p:clrMapOvr>
    <a:masterClrMapping/>
  </p:clrMapOvr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Freeform 2" descr="preencoded.png"/>
          <p:cNvSpPr/>
          <p:nvPr/>
        </p:nvSpPr>
        <p:spPr>
          <a:xfrm>
            <a:off x="0" y="0"/>
            <a:ext cx="18288000" cy="10287000"/>
          </a:xfrm>
          <a:custGeom>
            <a:avLst/>
            <a:gdLst/>
            <a:ahLst/>
            <a:cxnLst/>
            <a:rect l="l" t="t" r="r" b="b"/>
            <a:pathLst>
              <a:path w="18288000" h="10287000">
                <a:moveTo>
                  <a:pt x="0" y="0"/>
                </a:moveTo>
                <a:lnTo>
                  <a:pt x="18288000" y="0"/>
                </a:lnTo>
                <a:lnTo>
                  <a:pt x="18288000" y="10287000"/>
                </a:lnTo>
                <a:lnTo>
                  <a:pt x="0" y="10287000"/>
                </a:lnTo>
                <a:lnTo>
                  <a:pt x="0" y="0"/>
                </a:lnTo>
                <a:close/>
              </a:path>
            </a:pathLst>
          </a:custGeom>
          <a:blipFill>
            <a:blip r:embed="rId3"/>
            <a:stretch>
              <a:fillRect/>
            </a:stretch>
          </a:blipFill>
        </p:spPr>
      </p:sp>
      <p:grpSp>
        <p:nvGrpSpPr>
          <p:cNvPr id="3" name="Group 3"/>
          <p:cNvGrpSpPr/>
          <p:nvPr/>
        </p:nvGrpSpPr>
        <p:grpSpPr>
          <a:xfrm>
            <a:off x="0" y="0"/>
            <a:ext cx="18288000" cy="10287000"/>
            <a:chOff x="0" y="0"/>
            <a:chExt cx="24384000" cy="13716000"/>
          </a:xfrm>
        </p:grpSpPr>
        <p:sp>
          <p:nvSpPr>
            <p:cNvPr id="4" name="Freeform 4"/>
            <p:cNvSpPr/>
            <p:nvPr/>
          </p:nvSpPr>
          <p:spPr>
            <a:xfrm>
              <a:off x="0" y="0"/>
              <a:ext cx="24384000" cy="13716000"/>
            </a:xfrm>
            <a:custGeom>
              <a:avLst/>
              <a:gdLst/>
              <a:ahLst/>
              <a:cxnLst/>
              <a:rect l="l" t="t" r="r" b="b"/>
              <a:pathLst>
                <a:path w="24384000" h="13716000">
                  <a:moveTo>
                    <a:pt x="0" y="0"/>
                  </a:moveTo>
                  <a:lnTo>
                    <a:pt x="24384000" y="0"/>
                  </a:lnTo>
                  <a:lnTo>
                    <a:pt x="24384000" y="13716000"/>
                  </a:lnTo>
                  <a:lnTo>
                    <a:pt x="0" y="13716000"/>
                  </a:lnTo>
                  <a:close/>
                </a:path>
              </a:pathLst>
            </a:custGeom>
            <a:solidFill>
              <a:srgbClr val="0D0A2C">
                <a:alpha val="94902"/>
              </a:srgbClr>
            </a:solidFill>
          </p:spPr>
        </p:sp>
      </p:grpSp>
      <p:sp>
        <p:nvSpPr>
          <p:cNvPr id="5" name="TextBox 5"/>
          <p:cNvSpPr txBox="1"/>
          <p:nvPr/>
        </p:nvSpPr>
        <p:spPr>
          <a:xfrm>
            <a:off x="992238" y="1857524"/>
            <a:ext cx="9401175" cy="92407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6937"/>
              </a:lnSpc>
            </a:pPr>
            <a:r>
              <a:rPr lang="en-US" sz="5562">
                <a:solidFill>
                  <a:srgbClr val="F2F0F4"/>
                </a:solidFill>
                <a:latin typeface="Montserrat"/>
                <a:ea typeface="Montserrat"/>
                <a:cs typeface="Montserrat"/>
                <a:sym typeface="Montserrat"/>
              </a:rPr>
              <a:t>Engagement and Attrition</a:t>
            </a:r>
          </a:p>
        </p:txBody>
      </p:sp>
      <p:sp>
        <p:nvSpPr>
          <p:cNvPr id="6" name="Freeform 6" descr="preencoded.png"/>
          <p:cNvSpPr/>
          <p:nvPr/>
        </p:nvSpPr>
        <p:spPr>
          <a:xfrm>
            <a:off x="3722935" y="3348632"/>
            <a:ext cx="2690069" cy="1633686"/>
          </a:xfrm>
          <a:custGeom>
            <a:avLst/>
            <a:gdLst/>
            <a:ahLst/>
            <a:cxnLst/>
            <a:rect l="l" t="t" r="r" b="b"/>
            <a:pathLst>
              <a:path w="2690069" h="1633686">
                <a:moveTo>
                  <a:pt x="0" y="0"/>
                </a:moveTo>
                <a:lnTo>
                  <a:pt x="2690069" y="0"/>
                </a:lnTo>
                <a:lnTo>
                  <a:pt x="2690069" y="1633687"/>
                </a:lnTo>
                <a:lnTo>
                  <a:pt x="0" y="1633687"/>
                </a:lnTo>
                <a:lnTo>
                  <a:pt x="0" y="0"/>
                </a:lnTo>
                <a:close/>
              </a:path>
            </a:pathLst>
          </a:custGeom>
          <a:blipFill>
            <a:blip r:embed="rId4"/>
            <a:stretch>
              <a:fillRect t="-216" b="-216"/>
            </a:stretch>
          </a:blipFill>
        </p:spPr>
      </p:sp>
      <p:sp>
        <p:nvSpPr>
          <p:cNvPr id="7" name="TextBox 7"/>
          <p:cNvSpPr txBox="1"/>
          <p:nvPr/>
        </p:nvSpPr>
        <p:spPr>
          <a:xfrm>
            <a:off x="5003899" y="3970139"/>
            <a:ext cx="127992" cy="681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1</a:t>
            </a:r>
          </a:p>
        </p:txBody>
      </p:sp>
      <p:sp>
        <p:nvSpPr>
          <p:cNvPr id="8" name="TextBox 8"/>
          <p:cNvSpPr txBox="1"/>
          <p:nvPr/>
        </p:nvSpPr>
        <p:spPr>
          <a:xfrm>
            <a:off x="6696521" y="3613100"/>
            <a:ext cx="3315891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High Engagement</a:t>
            </a:r>
          </a:p>
        </p:txBody>
      </p:sp>
      <p:sp>
        <p:nvSpPr>
          <p:cNvPr id="9" name="TextBox 9"/>
          <p:cNvSpPr txBox="1"/>
          <p:nvPr/>
        </p:nvSpPr>
        <p:spPr>
          <a:xfrm>
            <a:off x="6696521" y="4159449"/>
            <a:ext cx="3315891" cy="53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Low attrition rates.</a:t>
            </a:r>
          </a:p>
        </p:txBody>
      </p:sp>
      <p:grpSp>
        <p:nvGrpSpPr>
          <p:cNvPr id="10" name="Group 10"/>
          <p:cNvGrpSpPr/>
          <p:nvPr/>
        </p:nvGrpSpPr>
        <p:grpSpPr>
          <a:xfrm>
            <a:off x="6483846" y="4998690"/>
            <a:ext cx="10741075" cy="19050"/>
            <a:chOff x="0" y="0"/>
            <a:chExt cx="14321433" cy="25400"/>
          </a:xfrm>
        </p:grpSpPr>
        <p:sp>
          <p:nvSpPr>
            <p:cNvPr id="11" name="Freeform 11"/>
            <p:cNvSpPr/>
            <p:nvPr/>
          </p:nvSpPr>
          <p:spPr>
            <a:xfrm>
              <a:off x="0" y="0"/>
              <a:ext cx="14321410" cy="25400"/>
            </a:xfrm>
            <a:custGeom>
              <a:avLst/>
              <a:gdLst/>
              <a:ahLst/>
              <a:cxnLst/>
              <a:rect l="l" t="t" r="r" b="b"/>
              <a:pathLst>
                <a:path w="14321410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4308710" y="0"/>
                  </a:lnTo>
                  <a:cubicBezTo>
                    <a:pt x="14315695" y="0"/>
                    <a:pt x="14321410" y="5715"/>
                    <a:pt x="14321410" y="12700"/>
                  </a:cubicBezTo>
                  <a:cubicBezTo>
                    <a:pt x="14321410" y="19685"/>
                    <a:pt x="14315695" y="25400"/>
                    <a:pt x="14308710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12" name="Freeform 12" descr="preencoded.png"/>
          <p:cNvSpPr/>
          <p:nvPr/>
        </p:nvSpPr>
        <p:spPr>
          <a:xfrm>
            <a:off x="2377976" y="5053161"/>
            <a:ext cx="5380136" cy="1633686"/>
          </a:xfrm>
          <a:custGeom>
            <a:avLst/>
            <a:gdLst/>
            <a:ahLst/>
            <a:cxnLst/>
            <a:rect l="l" t="t" r="r" b="b"/>
            <a:pathLst>
              <a:path w="5380136" h="1633686">
                <a:moveTo>
                  <a:pt x="0" y="0"/>
                </a:moveTo>
                <a:lnTo>
                  <a:pt x="5380136" y="0"/>
                </a:lnTo>
                <a:lnTo>
                  <a:pt x="5380136" y="1633686"/>
                </a:lnTo>
                <a:lnTo>
                  <a:pt x="0" y="1633686"/>
                </a:lnTo>
                <a:lnTo>
                  <a:pt x="0" y="0"/>
                </a:lnTo>
                <a:close/>
              </a:path>
            </a:pathLst>
          </a:custGeom>
          <a:blipFill>
            <a:blip r:embed="rId5"/>
            <a:stretch>
              <a:fillRect t="-127" b="-127"/>
            </a:stretch>
          </a:blipFill>
        </p:spPr>
      </p:sp>
      <p:sp>
        <p:nvSpPr>
          <p:cNvPr id="13" name="TextBox 13"/>
          <p:cNvSpPr txBox="1"/>
          <p:nvPr/>
        </p:nvSpPr>
        <p:spPr>
          <a:xfrm>
            <a:off x="4967287" y="5472261"/>
            <a:ext cx="201216" cy="681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2</a:t>
            </a:r>
          </a:p>
        </p:txBody>
      </p:sp>
      <p:sp>
        <p:nvSpPr>
          <p:cNvPr id="14" name="TextBox 14"/>
          <p:cNvSpPr txBox="1"/>
          <p:nvPr/>
        </p:nvSpPr>
        <p:spPr>
          <a:xfrm>
            <a:off x="8041630" y="5317629"/>
            <a:ext cx="4152454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Moderate Engagement</a:t>
            </a:r>
          </a:p>
        </p:txBody>
      </p:sp>
      <p:sp>
        <p:nvSpPr>
          <p:cNvPr id="15" name="TextBox 15"/>
          <p:cNvSpPr txBox="1"/>
          <p:nvPr/>
        </p:nvSpPr>
        <p:spPr>
          <a:xfrm>
            <a:off x="8041630" y="5863977"/>
            <a:ext cx="4152454" cy="53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Moderate attrition rates.</a:t>
            </a:r>
          </a:p>
        </p:txBody>
      </p:sp>
      <p:grpSp>
        <p:nvGrpSpPr>
          <p:cNvPr id="16" name="Group 16"/>
          <p:cNvGrpSpPr/>
          <p:nvPr/>
        </p:nvGrpSpPr>
        <p:grpSpPr>
          <a:xfrm>
            <a:off x="7828955" y="6703219"/>
            <a:ext cx="9395966" cy="19050"/>
            <a:chOff x="0" y="0"/>
            <a:chExt cx="12527955" cy="25400"/>
          </a:xfrm>
        </p:grpSpPr>
        <p:sp>
          <p:nvSpPr>
            <p:cNvPr id="17" name="Freeform 17"/>
            <p:cNvSpPr/>
            <p:nvPr/>
          </p:nvSpPr>
          <p:spPr>
            <a:xfrm>
              <a:off x="0" y="0"/>
              <a:ext cx="12527915" cy="25400"/>
            </a:xfrm>
            <a:custGeom>
              <a:avLst/>
              <a:gdLst/>
              <a:ahLst/>
              <a:cxnLst/>
              <a:rect l="l" t="t" r="r" b="b"/>
              <a:pathLst>
                <a:path w="12527915" h="25400">
                  <a:moveTo>
                    <a:pt x="0" y="12700"/>
                  </a:moveTo>
                  <a:cubicBezTo>
                    <a:pt x="0" y="5715"/>
                    <a:pt x="5715" y="0"/>
                    <a:pt x="12700" y="0"/>
                  </a:cubicBezTo>
                  <a:lnTo>
                    <a:pt x="12515215" y="0"/>
                  </a:lnTo>
                  <a:cubicBezTo>
                    <a:pt x="12522200" y="0"/>
                    <a:pt x="12527915" y="5715"/>
                    <a:pt x="12527915" y="12700"/>
                  </a:cubicBezTo>
                  <a:cubicBezTo>
                    <a:pt x="12527915" y="19685"/>
                    <a:pt x="12522200" y="25400"/>
                    <a:pt x="12515215" y="25400"/>
                  </a:cubicBezTo>
                  <a:lnTo>
                    <a:pt x="12700" y="25400"/>
                  </a:lnTo>
                  <a:cubicBezTo>
                    <a:pt x="5715" y="25400"/>
                    <a:pt x="0" y="19685"/>
                    <a:pt x="0" y="12700"/>
                  </a:cubicBezTo>
                  <a:close/>
                </a:path>
              </a:pathLst>
            </a:custGeom>
            <a:solidFill>
              <a:srgbClr val="4A2C85"/>
            </a:solidFill>
          </p:spPr>
        </p:sp>
      </p:grpSp>
      <p:sp>
        <p:nvSpPr>
          <p:cNvPr id="18" name="Freeform 18" descr="preencoded.png"/>
          <p:cNvSpPr/>
          <p:nvPr/>
        </p:nvSpPr>
        <p:spPr>
          <a:xfrm>
            <a:off x="1032868" y="6757690"/>
            <a:ext cx="8070205" cy="1633686"/>
          </a:xfrm>
          <a:custGeom>
            <a:avLst/>
            <a:gdLst/>
            <a:ahLst/>
            <a:cxnLst/>
            <a:rect l="l" t="t" r="r" b="b"/>
            <a:pathLst>
              <a:path w="8070205" h="1633686">
                <a:moveTo>
                  <a:pt x="0" y="0"/>
                </a:moveTo>
                <a:lnTo>
                  <a:pt x="8070204" y="0"/>
                </a:lnTo>
                <a:lnTo>
                  <a:pt x="8070204" y="1633686"/>
                </a:lnTo>
                <a:lnTo>
                  <a:pt x="0" y="1633686"/>
                </a:lnTo>
                <a:lnTo>
                  <a:pt x="0" y="0"/>
                </a:lnTo>
                <a:close/>
              </a:path>
            </a:pathLst>
          </a:custGeom>
          <a:blipFill>
            <a:blip r:embed="rId6"/>
            <a:stretch>
              <a:fillRect t="-156" b="-156"/>
            </a:stretch>
          </a:blipFill>
        </p:spPr>
      </p:sp>
      <p:sp>
        <p:nvSpPr>
          <p:cNvPr id="19" name="TextBox 19"/>
          <p:cNvSpPr txBox="1"/>
          <p:nvPr/>
        </p:nvSpPr>
        <p:spPr>
          <a:xfrm>
            <a:off x="4967882" y="7176790"/>
            <a:ext cx="199876" cy="681186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ctr">
              <a:lnSpc>
                <a:spcPts val="4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3</a:t>
            </a:r>
          </a:p>
        </p:txBody>
      </p:sp>
      <p:sp>
        <p:nvSpPr>
          <p:cNvPr id="20" name="TextBox 20"/>
          <p:cNvSpPr txBox="1"/>
          <p:nvPr/>
        </p:nvSpPr>
        <p:spPr>
          <a:xfrm>
            <a:off x="9386590" y="7022158"/>
            <a:ext cx="3184475" cy="461962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437"/>
              </a:lnSpc>
            </a:pPr>
            <a:r>
              <a:rPr lang="en-US" sz="2750">
                <a:solidFill>
                  <a:srgbClr val="DCD7E5"/>
                </a:solidFill>
                <a:latin typeface="Montserrat"/>
                <a:ea typeface="Montserrat"/>
                <a:cs typeface="Montserrat"/>
                <a:sym typeface="Montserrat"/>
              </a:rPr>
              <a:t>Low Engagement</a:t>
            </a:r>
          </a:p>
        </p:txBody>
      </p:sp>
      <p:sp>
        <p:nvSpPr>
          <p:cNvPr id="21" name="TextBox 21"/>
          <p:cNvSpPr txBox="1"/>
          <p:nvPr/>
        </p:nvSpPr>
        <p:spPr>
          <a:xfrm>
            <a:off x="9386590" y="7568505"/>
            <a:ext cx="3184475" cy="539354"/>
          </a:xfrm>
          <a:prstGeom prst="rect">
            <a:avLst/>
          </a:prstGeom>
        </p:spPr>
        <p:txBody>
          <a:bodyPr lIns="0" tIns="0" rIns="0" bIns="0" rtlCol="0" anchor="t">
            <a:spAutoFit/>
          </a:bodyPr>
          <a:lstStyle/>
          <a:p>
            <a:pPr algn="l">
              <a:lnSpc>
                <a:spcPts val="3562"/>
              </a:lnSpc>
            </a:pPr>
            <a:r>
              <a:rPr lang="en-US" sz="2187">
                <a:solidFill>
                  <a:srgbClr val="DCD7E5"/>
                </a:solidFill>
                <a:latin typeface="Heebo Light"/>
                <a:ea typeface="Heebo Light"/>
                <a:cs typeface="Heebo Light"/>
                <a:sym typeface="Heebo Light"/>
              </a:rPr>
              <a:t>High attrition rates.</a:t>
            </a:r>
          </a:p>
        </p:txBody>
      </p:sp>
    </p:spTree>
  </p:cSld>
  <p:clrMapOvr>
    <a:masterClrMapping/>
  </p:clrMapOvr>
</p:sld>
</file>

<file path=ppt/theme/theme1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ppt/theme/theme2.xml><?xml version="1.0" encoding="utf-8"?>
<a:theme xmlns:a="http://schemas.openxmlformats.org/drawingml/2006/main" name="Office Theme">
  <a:themeElements>
    <a:clrScheme name="Office">
      <a:dk1>
        <a:sysClr val="windowText" lastClr="000000"/>
      </a:dk1>
      <a:lt1>
        <a:sysClr val="window" lastClr="FFFFFF"/>
      </a:lt1>
      <a:dk2>
        <a:srgbClr val="1F497D"/>
      </a:dk2>
      <a:lt2>
        <a:srgbClr val="EEECE1"/>
      </a:lt2>
      <a:accent1>
        <a:srgbClr val="4F81BD"/>
      </a:accent1>
      <a:accent2>
        <a:srgbClr val="C0504D"/>
      </a:accent2>
      <a:accent3>
        <a:srgbClr val="9BBB59"/>
      </a:accent3>
      <a:accent4>
        <a:srgbClr val="8064A2"/>
      </a:accent4>
      <a:accent5>
        <a:srgbClr val="4BACC6"/>
      </a:accent5>
      <a:accent6>
        <a:srgbClr val="F79646"/>
      </a:accent6>
      <a:hlink>
        <a:srgbClr val="0000FF"/>
      </a:hlink>
      <a:folHlink>
        <a:srgbClr val="80008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otalTime>9</TotalTime>
  <Words>409</Words>
  <Application>Microsoft Office PowerPoint</Application>
  <PresentationFormat>Custom</PresentationFormat>
  <Paragraphs>93</Paragraphs>
  <Slides>9</Slides>
  <Notes>8</Notes>
  <HiddenSlides>0</HiddenSlides>
  <MMClips>0</MMClips>
  <ScaleCrop>false</ScaleCrop>
  <HeadingPairs>
    <vt:vector size="6" baseType="variant">
      <vt:variant>
        <vt:lpstr>Fonts Used</vt:lpstr>
      </vt:variant>
      <vt:variant>
        <vt:i4>7</vt:i4>
      </vt:variant>
      <vt:variant>
        <vt:lpstr>Theme</vt:lpstr>
      </vt:variant>
      <vt:variant>
        <vt:i4>1</vt:i4>
      </vt:variant>
      <vt:variant>
        <vt:lpstr>Slide Titles</vt:lpstr>
      </vt:variant>
      <vt:variant>
        <vt:i4>9</vt:i4>
      </vt:variant>
    </vt:vector>
  </HeadingPairs>
  <TitlesOfParts>
    <vt:vector size="17" baseType="lpstr">
      <vt:lpstr>Arial</vt:lpstr>
      <vt:lpstr>Calibri</vt:lpstr>
      <vt:lpstr>Aharoni</vt:lpstr>
      <vt:lpstr>Montserrat</vt:lpstr>
      <vt:lpstr>Heebo Light</vt:lpstr>
      <vt:lpstr>Montserrat Bold</vt:lpstr>
      <vt:lpstr>Arial Black</vt:lpstr>
      <vt:lpstr>Office Theme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  <vt:lpstr>PowerPoint Presentation</vt:lpstr>
    </vt:vector>
  </TitlesOfParts>
  <Company/>
  <LinksUpToDate>false</LinksUpToDate>
  <SharedDoc>false</SharedDoc>
  <HyperlinksChanged>false</HyperlinksChanged>
  <AppVersion>16.0000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Understanding-Employee-Engagement-A-Holistic-Approach (1).pptx</dc:title>
  <dc:creator>Soundarya R</dc:creator>
  <cp:lastModifiedBy>Soundarya R</cp:lastModifiedBy>
  <cp:revision>2</cp:revision>
  <dcterms:created xsi:type="dcterms:W3CDTF">2006-08-16T00:00:00Z</dcterms:created>
  <dcterms:modified xsi:type="dcterms:W3CDTF">2024-12-09T10:05:36Z</dcterms:modified>
  <dc:identifier>DAGYmeF6xWs</dc:identifier>
</cp:coreProperties>
</file>