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2370B-7124-E6D8-4762-1F4BE26DD1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9DD8AD-10B5-5FC8-382E-C4739A7400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93EB3A-99EE-C285-DF03-D55394A6B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9BB6-4A22-43DE-9374-AA866ECCA8F9}" type="datetimeFigureOut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06B4A2-6CEC-2381-E25F-37244673D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D4F68C-E652-F974-D2A3-42AC3A342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D0184-8DCF-4A14-8CC7-A39CDEA48CE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3090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BE46E-885C-C20A-B574-D741C965F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3E6D50-6985-DD5C-0977-4C6415D1D2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A1812-EBAB-7C65-5A9E-67B114A20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9BB6-4A22-43DE-9374-AA866ECCA8F9}" type="datetimeFigureOut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8375AD-B4EA-64E9-E0FC-8B98F4B8C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331151-1C13-E47A-A40B-046C5ABDA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D0184-8DCF-4A14-8CC7-A39CDEA48CE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56207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65EDBB-6B30-08DF-9681-72CCF628A2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5FDAD2-76B3-4078-37B2-5B48CE655B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E9525F-F05A-995D-45F7-F92E5B3B5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9BB6-4A22-43DE-9374-AA866ECCA8F9}" type="datetimeFigureOut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A11385-F4C2-8B59-6FF2-D10472724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CFF8D6-C85F-1245-E2DB-B6A724B82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D0184-8DCF-4A14-8CC7-A39CDEA48CE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774449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2521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578BE-AE27-021C-5FA2-F8CB2F793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9C2E4-9ED4-041D-FA11-75B68A6A9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9F134B-1D3F-B38C-C642-1B99B3935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9BB6-4A22-43DE-9374-AA866ECCA8F9}" type="datetimeFigureOut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DE9DCD-45F0-A3F0-9DA9-AEA493648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5B8407-1F74-9993-5F6E-6E10486CC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D0184-8DCF-4A14-8CC7-A39CDEA48CE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10629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DA47A-0CC7-BC49-A817-EE898DD0C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F84018-7782-602E-CCB2-B6DB54A42E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BEB0A0-B60E-66F1-7B45-04FD0CA45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9BB6-4A22-43DE-9374-AA866ECCA8F9}" type="datetimeFigureOut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56EAD4-0C0F-39E8-D14B-F048D26C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1B3DDF-53F1-EADB-F24D-34EDE7556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D0184-8DCF-4A14-8CC7-A39CDEA48CE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55908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174C8-A0B8-C84B-6AC5-07DBE6E37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856C17-4E37-8DC3-6977-7B35E2D54B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888F45-FA20-7C34-C6D6-5335386C1D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4495E-05A6-EE01-8FE1-B2AA7CA23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9BB6-4A22-43DE-9374-AA866ECCA8F9}" type="datetimeFigureOut">
              <a:rPr lang="en-IN" smtClean="0"/>
              <a:t>06-12-2024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B5085C-0FE9-B15A-8080-D40B06E18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4816D3-0DFB-5588-C946-04B8AD640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D0184-8DCF-4A14-8CC7-A39CDEA48CE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07442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207DE-8F58-AD1A-D5D4-4FDE3EE33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B2B7D3-85DC-E49D-A045-C8E517F1B1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ECE648-1603-A115-933F-F31F5D0C22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D9025C-A432-3229-BBAB-39C07B0E74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057E1E-5144-6491-154B-25005FE56B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25FE7F-F9DA-9A47-6B53-FCCEC9A68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9BB6-4A22-43DE-9374-AA866ECCA8F9}" type="datetimeFigureOut">
              <a:rPr lang="en-IN" smtClean="0"/>
              <a:t>06-12-2024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1DCE1A-4B86-67B7-BFC6-BBA45E892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66F828-69B7-E21F-70CC-191975AD9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D0184-8DCF-4A14-8CC7-A39CDEA48CE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7606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267FC-C9EF-7C5E-1FA3-D19EAE4B3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5EE38C-155B-BD7E-10C7-2A3898A09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9BB6-4A22-43DE-9374-AA866ECCA8F9}" type="datetimeFigureOut">
              <a:rPr lang="en-IN" smtClean="0"/>
              <a:t>06-12-2024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4871EC-7EF8-D4AB-B2F1-4BB6EAFD6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0CCB9F-1061-8B62-E032-DBF891328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D0184-8DCF-4A14-8CC7-A39CDEA48CE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03653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5D44B9-D8C4-0A2F-1735-CA8B77B83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9BB6-4A22-43DE-9374-AA866ECCA8F9}" type="datetimeFigureOut">
              <a:rPr lang="en-IN" smtClean="0"/>
              <a:t>06-12-2024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2528E7-AE83-7422-90FA-2005B54BB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B203E9-0635-A06D-FC06-73FE5FCA4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D0184-8DCF-4A14-8CC7-A39CDEA48CE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79547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3ADD1-0EAD-B2E1-64AF-9A796A2EE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CF985C-B8C2-67D3-F03E-40CAAD8E92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63531D-B744-EE67-B3ED-377200D5A1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8C0DA7-7167-EF7E-B788-8F20C4DFD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9BB6-4A22-43DE-9374-AA866ECCA8F9}" type="datetimeFigureOut">
              <a:rPr lang="en-IN" smtClean="0"/>
              <a:t>06-12-2024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C9B3C7-773D-75B0-B81B-5844EEA64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889B17-9B2D-17F0-C54A-5D0101C61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D0184-8DCF-4A14-8CC7-A39CDEA48CE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41452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FF983-B728-3879-931C-DBA32F067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7C8E40-CB31-DAD9-494E-4AD4D72583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8BDEFA-1804-5F3D-425A-328FF4E5F6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452D61-A344-A88F-246B-44605A0DA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9BB6-4A22-43DE-9374-AA866ECCA8F9}" type="datetimeFigureOut">
              <a:rPr lang="en-IN" smtClean="0"/>
              <a:t>06-12-2024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41A621-65FA-2046-3E07-6D379970F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B4A63D-F7DB-DFC7-1673-A0C7FCDC1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D0184-8DCF-4A14-8CC7-A39CDEA48CE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9501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A651E8-942B-E12A-3B62-E7AC7A2E8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D62404-FEC0-D121-D695-635C4C2E0F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1D16D4-A348-FD23-7460-A8BEC8B573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19BB6-4A22-43DE-9374-AA866ECCA8F9}" type="datetimeFigureOut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17F8F-E34D-280D-DD7F-AF9A60CD2B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C06293-FCFE-4776-C961-135DC81A72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D0184-8DCF-4A14-8CC7-A39CDEA48CE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8023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3383" y="343331"/>
            <a:ext cx="1446609" cy="1651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810001" y="343332"/>
            <a:ext cx="6344619" cy="1988237"/>
          </a:xfrm>
          <a:prstGeom prst="rect">
            <a:avLst/>
          </a:prstGeom>
        </p:spPr>
        <p:txBody>
          <a:bodyPr wrap="square" lIns="64008" tIns="32004" rIns="64008" bIns="32004">
            <a:spAutoFit/>
          </a:bodyPr>
          <a:lstStyle/>
          <a:p>
            <a:pPr algn="ctr"/>
            <a:r>
              <a:rPr lang="en-US" sz="2500" dirty="0">
                <a:solidFill>
                  <a:srgbClr val="FF0000"/>
                </a:solidFill>
                <a:latin typeface="Arial Black" pitchFamily="34" charset="0"/>
                <a:ea typeface="DFKai-SB" pitchFamily="65" charset="-120"/>
                <a:cs typeface="Times New Roman" pitchFamily="18" charset="0"/>
              </a:rPr>
              <a:t>DEPARTMENT OF LIFELONG LEARNING</a:t>
            </a:r>
            <a:r>
              <a:rPr lang="en-US" sz="2500" dirty="0">
                <a:latin typeface="Arial Black" pitchFamily="34" charset="0"/>
                <a:ea typeface="DFKai-SB" pitchFamily="65" charset="-120"/>
                <a:cs typeface="Times New Roman" pitchFamily="18" charset="0"/>
              </a:rPr>
              <a:t> </a:t>
            </a:r>
          </a:p>
          <a:p>
            <a:pPr algn="ctr"/>
            <a:r>
              <a:rPr lang="en-US" sz="2500" b="1" dirty="0">
                <a:solidFill>
                  <a:srgbClr val="7030A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BHARATHIDASAN UNIVERSITY </a:t>
            </a:r>
          </a:p>
          <a:p>
            <a:pPr algn="ctr"/>
            <a:r>
              <a:rPr lang="en-US" sz="2500" b="1" dirty="0" err="1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Tiruchirappalli</a:t>
            </a:r>
            <a:r>
              <a:rPr lang="en-US" sz="25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- 620024, </a:t>
            </a:r>
          </a:p>
          <a:p>
            <a:pPr algn="ctr"/>
            <a:r>
              <a:rPr lang="en-US" sz="25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Tamil Nadu, India </a:t>
            </a:r>
            <a:endParaRPr lang="en-US" sz="2500" dirty="0">
              <a:solidFill>
                <a:srgbClr val="00B050"/>
              </a:solidFill>
              <a:latin typeface="Aharoni" pitchFamily="2" charset="-79"/>
              <a:ea typeface="DFKai-SB" pitchFamily="65" charset="-120"/>
              <a:cs typeface="Aharoni" pitchFamily="2" charset="-79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93203" y="2518494"/>
            <a:ext cx="5831238" cy="680186"/>
          </a:xfrm>
          <a:prstGeom prst="rect">
            <a:avLst/>
          </a:prstGeom>
        </p:spPr>
        <p:txBody>
          <a:bodyPr wrap="square" lIns="64008" tIns="32004" rIns="64008" bIns="32004">
            <a:spAutoFit/>
          </a:bodyPr>
          <a:lstStyle/>
          <a:p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Programme</a:t>
            </a:r>
            <a:r>
              <a:rPr lang="en-US" sz="2000" b="1" dirty="0">
                <a:solidFill>
                  <a:srgbClr val="7030A0"/>
                </a:solidFill>
              </a:rPr>
              <a:t>: M.A.,HUMAN  RESOURCE MANAGEMENT</a:t>
            </a:r>
          </a:p>
        </p:txBody>
      </p:sp>
      <p:sp>
        <p:nvSpPr>
          <p:cNvPr id="6" name="Rectangle 5"/>
          <p:cNvSpPr/>
          <p:nvPr/>
        </p:nvSpPr>
        <p:spPr>
          <a:xfrm>
            <a:off x="3199755" y="3044916"/>
            <a:ext cx="4814161" cy="526298"/>
          </a:xfrm>
          <a:prstGeom prst="rect">
            <a:avLst/>
          </a:prstGeom>
        </p:spPr>
        <p:txBody>
          <a:bodyPr wrap="square" lIns="64008" tIns="32004" rIns="64008" bIns="32004">
            <a:spAutoFit/>
          </a:bodyPr>
          <a:lstStyle/>
          <a:p>
            <a:r>
              <a:rPr lang="en-US" sz="1500" b="1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Course Title : Employee Engagement </a:t>
            </a:r>
          </a:p>
          <a:p>
            <a:r>
              <a:rPr lang="en-US" sz="1500" b="1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Course Code : 22HRM1CC5</a:t>
            </a:r>
            <a:endParaRPr lang="en-US" sz="1500" dirty="0">
              <a:solidFill>
                <a:srgbClr val="FF0000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58442" y="3952069"/>
            <a:ext cx="4572000" cy="987963"/>
          </a:xfrm>
          <a:prstGeom prst="rect">
            <a:avLst/>
          </a:prstGeom>
        </p:spPr>
        <p:txBody>
          <a:bodyPr lIns="64008" tIns="32004" rIns="64008" bIns="32004">
            <a:spAutoFit/>
          </a:bodyPr>
          <a:lstStyle/>
          <a:p>
            <a:pPr algn="ctr"/>
            <a:r>
              <a:rPr lang="en-US" sz="2000" b="1" dirty="0">
                <a:solidFill>
                  <a:srgbClr val="7030A0"/>
                </a:solidFill>
                <a:latin typeface="Arial Black" pitchFamily="34" charset="0"/>
              </a:rPr>
              <a:t> Unit-IV</a:t>
            </a:r>
          </a:p>
          <a:p>
            <a:pPr algn="ctr"/>
            <a:r>
              <a:rPr lang="en-US" sz="2000" b="1" dirty="0">
                <a:solidFill>
                  <a:srgbClr val="7030A0"/>
                </a:solidFill>
                <a:latin typeface="Arial Black" pitchFamily="34" charset="0"/>
              </a:rPr>
              <a:t>Motivation and Employee Engagement </a:t>
            </a:r>
          </a:p>
        </p:txBody>
      </p:sp>
      <p:sp>
        <p:nvSpPr>
          <p:cNvPr id="9" name="Rectangle 8"/>
          <p:cNvSpPr/>
          <p:nvPr/>
        </p:nvSpPr>
        <p:spPr>
          <a:xfrm>
            <a:off x="3984356" y="4920713"/>
            <a:ext cx="4572000" cy="987963"/>
          </a:xfrm>
          <a:prstGeom prst="rect">
            <a:avLst/>
          </a:prstGeom>
        </p:spPr>
        <p:txBody>
          <a:bodyPr lIns="64008" tIns="32004" rIns="64008" bIns="32004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</a:rPr>
              <a:t>Dr. T. KUMUTHAVALLI</a:t>
            </a:r>
          </a:p>
          <a:p>
            <a:pPr algn="ctr"/>
            <a:r>
              <a:rPr lang="en-US" sz="2000" b="1" dirty="0">
                <a:solidFill>
                  <a:schemeClr val="accent6"/>
                </a:solidFill>
              </a:rPr>
              <a:t>Associate Professor </a:t>
            </a:r>
          </a:p>
          <a:p>
            <a:pPr algn="ctr"/>
            <a:r>
              <a:rPr lang="en-US" sz="2000" b="1" dirty="0">
                <a:solidFill>
                  <a:schemeClr val="accent6"/>
                </a:solidFill>
              </a:rPr>
              <a:t>Department of Lifelong Learning</a:t>
            </a:r>
            <a:endParaRPr lang="en-US" sz="2000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59FF15C-0DF7-F38E-D850-0A6EDF8AC32E}"/>
              </a:ext>
            </a:extLst>
          </p:cNvPr>
          <p:cNvSpPr txBox="1"/>
          <p:nvPr/>
        </p:nvSpPr>
        <p:spPr>
          <a:xfrm>
            <a:off x="98323" y="412955"/>
            <a:ext cx="12093677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Employee Engagement as a Dimension of CSR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What is Corporate Social Responsibility (CSR)?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CSR refers to a company’s commitment to manage its operations in a socially responsible way that benefits employees, communities, and the environment.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Employee Engagement in CSR: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Employee engagement is a key aspect of CSR, as it demonstrates how a company values and invests in its workforce.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Impact of Engagement:</a:t>
            </a:r>
            <a:endParaRPr lang="en-US" sz="2400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sz="2400" dirty="0"/>
              <a:t>Promotes workplace satisfaction and enhances productivity.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sz="2400" dirty="0"/>
              <a:t>Encourages employees to actively participate in CSR initiatives, such as volunteering, environmental sustainability, and community outreach.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sz="2400" dirty="0"/>
              <a:t>Creates a sense of purpose and social responsibility among employees, fostering a positive organizational culture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57115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93A0C20-EDC4-F302-246B-F60A0A767B8C}"/>
              </a:ext>
            </a:extLst>
          </p:cNvPr>
          <p:cNvSpPr txBox="1"/>
          <p:nvPr/>
        </p:nvSpPr>
        <p:spPr>
          <a:xfrm>
            <a:off x="206477" y="245806"/>
            <a:ext cx="11788877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High-Potential Employees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Definition:</a:t>
            </a:r>
            <a:br>
              <a:rPr lang="en-US" sz="2400" dirty="0"/>
            </a:br>
            <a:r>
              <a:rPr lang="en-US" sz="2400" dirty="0"/>
              <a:t>High-potential employees (</a:t>
            </a:r>
            <a:r>
              <a:rPr lang="en-US" sz="2400" dirty="0" err="1"/>
              <a:t>HiPos</a:t>
            </a:r>
            <a:r>
              <a:rPr lang="en-US" sz="2400" dirty="0"/>
              <a:t>) are those who show the capacity and motivation to grow into leadership roles or highly specialized positions in the future.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Characteristics of High-Potential Employees: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Leadership Qualities</a:t>
            </a:r>
            <a:r>
              <a:rPr lang="en-US" sz="2400" dirty="0"/>
              <a:t>: Demonstrated ability to take charge and influence others.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Innovation</a:t>
            </a:r>
            <a:r>
              <a:rPr lang="en-US" sz="2400" dirty="0"/>
              <a:t>: High creativity and problem-solving abilities.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Emotional Intelligence</a:t>
            </a:r>
            <a:r>
              <a:rPr lang="en-US" sz="2400" dirty="0"/>
              <a:t>: Ability to understand and manage emotions effectively in the workplace.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Strong Work Ethic</a:t>
            </a:r>
            <a:r>
              <a:rPr lang="en-US" sz="2400" dirty="0"/>
              <a:t>: Consistent, high-quality performance under pressure.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Development of High-Potential Employees: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Focus on mentoring, career development programs, and stretch assignments to nurture their skills.</a:t>
            </a:r>
          </a:p>
        </p:txBody>
      </p:sp>
    </p:spTree>
    <p:extLst>
      <p:ext uri="{BB962C8B-B14F-4D97-AF65-F5344CB8AC3E}">
        <p14:creationId xmlns:p14="http://schemas.microsoft.com/office/powerpoint/2010/main" val="1801365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158E6F7-E888-C494-3EC2-97ECB9CDF8CC}"/>
              </a:ext>
            </a:extLst>
          </p:cNvPr>
          <p:cNvSpPr txBox="1"/>
          <p:nvPr/>
        </p:nvSpPr>
        <p:spPr>
          <a:xfrm>
            <a:off x="442452" y="393291"/>
            <a:ext cx="11611896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Life-Changing Experiences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Definition:</a:t>
            </a:r>
            <a:br>
              <a:rPr lang="en-US" sz="2400" dirty="0"/>
            </a:br>
            <a:r>
              <a:rPr lang="en-US" sz="2400" dirty="0"/>
              <a:t>Life-changing experiences refer to significant moments or opportunities that have a profound and lasting impact on an individual’s personal or professional life.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In the Context of Employee Engagement: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Mentorship Programs</a:t>
            </a:r>
            <a:r>
              <a:rPr lang="en-US" sz="2400" dirty="0"/>
              <a:t>: Exposure to mentors who guide employees in their career development.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Learning Opportunities</a:t>
            </a:r>
            <a:r>
              <a:rPr lang="en-US" sz="2400" dirty="0"/>
              <a:t>: Workshops, conferences, or global projects that enhance personal and professional growth.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Leadership Roles</a:t>
            </a:r>
            <a:r>
              <a:rPr lang="en-US" sz="2400" dirty="0"/>
              <a:t>: Assigning high-potential employees challenging leadership responsibilities.</a:t>
            </a:r>
          </a:p>
        </p:txBody>
      </p:sp>
    </p:spTree>
    <p:extLst>
      <p:ext uri="{BB962C8B-B14F-4D97-AF65-F5344CB8AC3E}">
        <p14:creationId xmlns:p14="http://schemas.microsoft.com/office/powerpoint/2010/main" val="1989891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5A2239-6F41-87B7-7973-52A82B9D1A97}"/>
              </a:ext>
            </a:extLst>
          </p:cNvPr>
          <p:cNvSpPr txBox="1"/>
          <p:nvPr/>
        </p:nvSpPr>
        <p:spPr>
          <a:xfrm>
            <a:off x="766916" y="363794"/>
            <a:ext cx="11425084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Role Models in Society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What is a Role Model?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A role model is someone who serves as an example, inspiring others through their behavior, achievements, or values.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Role of Role Models in Employee Engagement: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Inspiration</a:t>
            </a:r>
            <a:r>
              <a:rPr lang="en-US" sz="2400" dirty="0"/>
              <a:t>: Employees look up to role models (from within the organization or society) for inspiration, which fosters engagement.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Leadership Development</a:t>
            </a:r>
            <a:r>
              <a:rPr lang="en-US" sz="2400" dirty="0"/>
              <a:t>: Employees aspire to emulate the leadership qualities of role models, leading to self-improvement.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Creating an Inclusive Culture</a:t>
            </a:r>
            <a:r>
              <a:rPr lang="en-US" sz="2400" dirty="0"/>
              <a:t>: Role models can promote inclusive behavior and ethical standards, reinforcing company values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2799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1FC81F4-900D-C139-3718-5B8583689008}"/>
              </a:ext>
            </a:extLst>
          </p:cNvPr>
          <p:cNvSpPr txBox="1"/>
          <p:nvPr/>
        </p:nvSpPr>
        <p:spPr>
          <a:xfrm>
            <a:off x="570271" y="481781"/>
            <a:ext cx="11415252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Statutory Provisions for Women in the Workplace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Overview:</a:t>
            </a:r>
            <a:r>
              <a:rPr lang="en-US" sz="2400" dirty="0"/>
              <a:t> Statutory provisions aim to protect and promote the rights of women in the workplace, ensuring a safe, respectful, and equitable environment.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Key Statutory Provisions for Women: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Maternity Benefit Act, 1961:</a:t>
            </a:r>
            <a:endParaRPr lang="en-US" sz="2400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sz="2400" dirty="0"/>
              <a:t>Provides for paid maternity leave, creche facilities, and protection against discrimination during maternity.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Equal Remuneration Act, 1976:</a:t>
            </a:r>
            <a:endParaRPr lang="en-US" sz="2400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sz="2400" dirty="0"/>
              <a:t>Prohibits discrimination in wages between men and women performing the same or similar work.</a:t>
            </a:r>
          </a:p>
          <a:p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4211024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D02B54E-BADA-977C-0013-15A5D7361FC9}"/>
              </a:ext>
            </a:extLst>
          </p:cNvPr>
          <p:cNvSpPr txBox="1"/>
          <p:nvPr/>
        </p:nvSpPr>
        <p:spPr>
          <a:xfrm>
            <a:off x="658761" y="462116"/>
            <a:ext cx="11366091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Prevention of Workplace Sexual Harassment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Sexual Harassment at Workplace: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Refers to unwanted and inappropriate behavior of a sexual nature that creates a hostile, intimidating, or uncomfortable work environment.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The Sexual Harassment of Women at Workplace (Prevention, Prohibition, and Redressal) Act, 2013: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Key Provisions:</a:t>
            </a:r>
            <a:endParaRPr lang="en-US" sz="2400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sz="2400" b="1" dirty="0"/>
              <a:t>Prevention</a:t>
            </a:r>
            <a:r>
              <a:rPr lang="en-US" sz="2400" dirty="0"/>
              <a:t>: Employers must take proactive steps to prevent sexual harassment.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sz="2400" b="1" dirty="0"/>
              <a:t>Internal Complaints Committee (ICC)</a:t>
            </a:r>
            <a:r>
              <a:rPr lang="en-US" sz="2400" dirty="0"/>
              <a:t>: Mandatory for organizations to establish a committee for addressing complaints.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sz="2400" b="1" dirty="0"/>
              <a:t>Redressal Mechanism</a:t>
            </a:r>
            <a:r>
              <a:rPr lang="en-US" sz="2400" dirty="0"/>
              <a:t>: Clear procedures for investigating complaints and providing justice.</a:t>
            </a:r>
          </a:p>
        </p:txBody>
      </p:sp>
    </p:spTree>
    <p:extLst>
      <p:ext uri="{BB962C8B-B14F-4D97-AF65-F5344CB8AC3E}">
        <p14:creationId xmlns:p14="http://schemas.microsoft.com/office/powerpoint/2010/main" val="18993186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791E025-9968-34F9-B237-D5BE2A88FC78}"/>
              </a:ext>
            </a:extLst>
          </p:cNvPr>
          <p:cNvSpPr txBox="1"/>
          <p:nvPr/>
        </p:nvSpPr>
        <p:spPr>
          <a:xfrm>
            <a:off x="422787" y="363794"/>
            <a:ext cx="11257936" cy="57246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Theorizing Employee Engagement and Empowerment</a:t>
            </a:r>
          </a:p>
          <a:p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Employee Engagement: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The level of emotional commitment employees have toward their organization and its goals.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Theories of Employee Engagement:</a:t>
            </a:r>
            <a:endParaRPr lang="en-US" sz="2400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sz="2400" b="1" dirty="0"/>
              <a:t>Kahn’s Model of Engagement (1990):</a:t>
            </a:r>
            <a:endParaRPr lang="en-US" sz="2400" dirty="0"/>
          </a:p>
          <a:p>
            <a:pPr marL="1600200" lvl="3" indent="-228600">
              <a:buFont typeface="Arial" panose="020B0604020202020204" pitchFamily="34" charset="0"/>
              <a:buChar char="•"/>
            </a:pPr>
            <a:r>
              <a:rPr lang="en-US" sz="2400" dirty="0"/>
              <a:t>Engagement is the emotional and psychological involvement of employees in their work, influenced by meaningfulness, safety, and availability.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sz="2400" b="1" dirty="0"/>
              <a:t>Gallup’s Q12 Model:</a:t>
            </a:r>
            <a:endParaRPr lang="en-US" sz="2400" dirty="0"/>
          </a:p>
          <a:p>
            <a:pPr marL="1600200" lvl="3" indent="-228600">
              <a:buFont typeface="Arial" panose="020B0604020202020204" pitchFamily="34" charset="0"/>
              <a:buChar char="•"/>
            </a:pPr>
            <a:r>
              <a:rPr lang="en-US" sz="2400" dirty="0"/>
              <a:t>12 key elements that drive engagement, including clear expectations, recognition, and opportunities for growth.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sz="2400" b="1" dirty="0"/>
              <a:t>Job Demands-Resources (JD-R) Model:</a:t>
            </a:r>
            <a:endParaRPr lang="en-US" sz="2400" dirty="0"/>
          </a:p>
          <a:p>
            <a:pPr marL="1600200" lvl="3" indent="-228600">
              <a:buFont typeface="Arial" panose="020B0604020202020204" pitchFamily="34" charset="0"/>
              <a:buChar char="•"/>
            </a:pPr>
            <a:r>
              <a:rPr lang="en-US" sz="2400" dirty="0"/>
              <a:t>Engagement depends on balancing job demands (e.g., workload) and job resources (e.g., support, autonomy).</a:t>
            </a:r>
          </a:p>
        </p:txBody>
      </p:sp>
    </p:spTree>
    <p:extLst>
      <p:ext uri="{BB962C8B-B14F-4D97-AF65-F5344CB8AC3E}">
        <p14:creationId xmlns:p14="http://schemas.microsoft.com/office/powerpoint/2010/main" val="4514665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4194647-4CA2-D227-039B-E34A64A170F2}"/>
              </a:ext>
            </a:extLst>
          </p:cNvPr>
          <p:cNvSpPr txBox="1"/>
          <p:nvPr/>
        </p:nvSpPr>
        <p:spPr>
          <a:xfrm>
            <a:off x="1" y="560440"/>
            <a:ext cx="11995354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Conclusion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Employee Engagement</a:t>
            </a:r>
            <a:r>
              <a:rPr lang="en-US" sz="2400" dirty="0"/>
              <a:t> and </a:t>
            </a:r>
            <a:r>
              <a:rPr lang="en-US" sz="2400" b="1" dirty="0"/>
              <a:t>Empowerment</a:t>
            </a:r>
            <a:r>
              <a:rPr lang="en-US" sz="2400" dirty="0"/>
              <a:t> are vital for fostering a motivated, productive, and innovative workforce.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CSR</a:t>
            </a:r>
            <a:r>
              <a:rPr lang="en-US" sz="2400" dirty="0"/>
              <a:t> initiatives, </a:t>
            </a:r>
            <a:r>
              <a:rPr lang="en-US" sz="2400" b="1" dirty="0"/>
              <a:t>role models</a:t>
            </a:r>
            <a:r>
              <a:rPr lang="en-US" sz="2400" dirty="0"/>
              <a:t>, and </a:t>
            </a:r>
            <a:r>
              <a:rPr lang="en-US" sz="2400" b="1" dirty="0"/>
              <a:t>life-changing experiences</a:t>
            </a:r>
            <a:r>
              <a:rPr lang="en-US" sz="2400" dirty="0"/>
              <a:t> play an important role in boosting engagement and creating a positive organizational culture.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Statutory provisions</a:t>
            </a:r>
            <a:r>
              <a:rPr lang="en-US" sz="2400" dirty="0"/>
              <a:t> like the </a:t>
            </a:r>
            <a:r>
              <a:rPr lang="en-US" sz="2400" b="1" dirty="0"/>
              <a:t>Maternity Benefit Act</a:t>
            </a:r>
            <a:r>
              <a:rPr lang="en-US" sz="2400" dirty="0"/>
              <a:t> and </a:t>
            </a:r>
            <a:r>
              <a:rPr lang="en-US" sz="2400" b="1" dirty="0"/>
              <a:t>Prevention of Sexual Harassment Act</a:t>
            </a:r>
            <a:r>
              <a:rPr lang="en-US" sz="2400" dirty="0"/>
              <a:t> ensure that employees, particularly women, are protected in the workplace.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Empowered employees who are engaged contribute significantly to an organization’s success and growth.</a:t>
            </a:r>
          </a:p>
        </p:txBody>
      </p:sp>
    </p:spTree>
    <p:extLst>
      <p:ext uri="{BB962C8B-B14F-4D97-AF65-F5344CB8AC3E}">
        <p14:creationId xmlns:p14="http://schemas.microsoft.com/office/powerpoint/2010/main" val="1792791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811</Words>
  <Application>Microsoft Office PowerPoint</Application>
  <PresentationFormat>Widescreen</PresentationFormat>
  <Paragraphs>85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Aharoni</vt:lpstr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Janaki Ramaswamy</dc:creator>
  <cp:lastModifiedBy>Janaki Ramaswamy</cp:lastModifiedBy>
  <cp:revision>1</cp:revision>
  <dcterms:created xsi:type="dcterms:W3CDTF">2024-12-06T16:44:01Z</dcterms:created>
  <dcterms:modified xsi:type="dcterms:W3CDTF">2024-12-06T16:57:53Z</dcterms:modified>
</cp:coreProperties>
</file>