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1EC3D-1778-45BD-B527-5251113562D4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8BD-D1B5-4E37-9736-1ADFD19E94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3169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9558BD-D1B5-4E37-9736-1ADFD19E94FF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99650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Conclusion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Labor Welfare</a:t>
            </a:r>
            <a:r>
              <a:rPr lang="en-US" dirty="0"/>
              <a:t> encompasses both statutory and non-statutory measures aimed at improving workers' quality of life and work conditions.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Statutory laws</a:t>
            </a:r>
            <a:r>
              <a:rPr lang="en-US" dirty="0"/>
              <a:t> like the Factories Act, Shops and Establishments Act, and the Contract Labor Act play a crucial role in ensuring worker protection and welfare.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Non-statutory measures</a:t>
            </a:r>
            <a:r>
              <a:rPr lang="en-US" dirty="0"/>
              <a:t> such as recreational activities, health programs, and employee assistance contribute to the holistic welfare of employees.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Employee organizations</a:t>
            </a:r>
            <a:r>
              <a:rPr lang="en-US" dirty="0"/>
              <a:t> and unions play a vital role in advocating for better working conditions and welfare measures.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9558BD-D1B5-4E37-9736-1ADFD19E94FF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3425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E8BB0-F5DD-63B3-261D-29B022C65C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F1A32A-3D66-AA0A-0326-5029CA5F01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06629-B1C5-B16F-B4CF-4A0603C75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A0D71-24E3-48C3-B6CA-75CC832C64F1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813DD-2A2D-739E-1562-808CFAA85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D5D00-9E53-501C-8B4D-383A545B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E7B4-224B-40AC-BFF6-BB65EF49FC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7102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9CB1B-DA8C-616B-6A5C-5D7D0663F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89B53F-B8DE-1DDE-7F1B-6A3E02FC5F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83C07-76E8-8095-1DA3-58E8EF0C9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A0D71-24E3-48C3-B6CA-75CC832C64F1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8C9408-658C-1BC7-8A34-ADA01F37A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49F38-ADA5-6C9F-2C00-1039A2029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E7B4-224B-40AC-BFF6-BB65EF49FC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7720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7D43BE-0CA8-2060-DC43-C01FA828B6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1CEF62-916A-335F-C241-5DB1E81B57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AC6AA2-6EE4-40CE-7DB8-6BD178CC5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A0D71-24E3-48C3-B6CA-75CC832C64F1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845B8-8AF6-D683-225E-73281CFF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9B91CA-C67C-34F3-A461-8810056E3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E7B4-224B-40AC-BFF6-BB65EF49FC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2184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8248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AB595-A81F-E5B7-D78C-1092A2903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57215-92B8-AA93-1E70-6DB2A3AE3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50E93-9F5A-4E90-1A3E-5EE73E4FD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A0D71-24E3-48C3-B6CA-75CC832C64F1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ADB82-0992-9739-D625-26C176A8C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354CB6-7B38-4CFB-1B41-1D6893D71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E7B4-224B-40AC-BFF6-BB65EF49FC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5667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D6959-805E-2D5E-6442-B8977BC46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7E9830-5F4B-32B7-9E94-D87B4CA12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F21F2E-3DF4-002C-08A2-71E23B579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A0D71-24E3-48C3-B6CA-75CC832C64F1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9DE8A-8511-3A10-137B-340CE50C1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83932-3BB9-5998-90B8-74C3468B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E7B4-224B-40AC-BFF6-BB65EF49FC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17162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C886E-B929-17A4-0E6F-A775571A7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141D1-1E32-1963-5443-9A363C8255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A50002-15DA-8465-C4AA-287D0262E3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1DE226-C089-AA13-3D86-C6CFB510D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A0D71-24E3-48C3-B6CA-75CC832C64F1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2A8510-6620-D038-1825-60235BBA6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BE67FC-14F0-1572-E956-5CB45835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E7B4-224B-40AC-BFF6-BB65EF49FC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9624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5BD4B-E8A6-9D0A-13A7-6539A2B07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4A2D5-3D94-1A5C-1B59-6051A65450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9CF9D9-5B9F-2A0D-52F5-E113BF4B3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D7C6C9-DF9C-F79F-641B-1FF088617E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ED4B70-E609-FB87-B4FA-13D438078F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A478CF-7FB3-0AE8-BDEE-35941F70C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A0D71-24E3-48C3-B6CA-75CC832C64F1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04C602-8587-0F8D-A45D-75F8ECDAC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EC11AD-C27C-3294-EE09-2B0B7ED8A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E7B4-224B-40AC-BFF6-BB65EF49FC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6487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BC073-17C0-9ED0-E30E-8F895BD81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89A9FC-8F9D-4658-2433-1307A9120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A0D71-24E3-48C3-B6CA-75CC832C64F1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029A5C-3803-CC6B-B4AF-443716E4C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D5984F-131C-1559-64D3-90079F50D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E7B4-224B-40AC-BFF6-BB65EF49FC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6090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C51B3E-DB87-555D-10E3-853B01E7D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A0D71-24E3-48C3-B6CA-75CC832C64F1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9D9DBD-6855-DC94-40F1-7CDD75B27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2851F1-0AF1-B0E1-0F40-02339618C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E7B4-224B-40AC-BFF6-BB65EF49FC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32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E6C55-28E6-2F72-1397-EAB5A85BC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52FA1-5D0C-116D-8C90-54927D1732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C485A3-5363-B044-2D81-58A7A0E66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856217-E5AD-BD72-9B23-CB0557E8C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A0D71-24E3-48C3-B6CA-75CC832C64F1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868E29-B65D-ED09-305C-0A38AC33F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E71D6A-21C4-E5BE-CEFE-3DDF26846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E7B4-224B-40AC-BFF6-BB65EF49FC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4272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8CE86-83F4-EA08-141F-6AFD50573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A00BFC-8033-6DC0-436F-1140FDD2A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5A7F29-FDAF-FCE4-8B42-932D40C970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6CBBFA-02F2-5EF5-B2C9-157772DD1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A0D71-24E3-48C3-B6CA-75CC832C64F1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F1E3B-D386-E8D1-5DF5-3DE4B36BA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A91E72-FC95-C845-0D9F-417A6AD86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E7B4-224B-40AC-BFF6-BB65EF49FC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5330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2E413B-D478-9C9F-6733-E89D7BDD4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D6F41D-D5E3-50B3-D4C0-59D88FB66F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9665F8-0F03-EA6C-A20A-A8A7E8CCDC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A0D71-24E3-48C3-B6CA-75CC832C64F1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708A6-FAD7-82D6-A6A0-1AA881A6F8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2E527-6260-999B-C5CA-5B67A38436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EE7B4-224B-40AC-BFF6-BB65EF49FC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19390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3383" y="343331"/>
            <a:ext cx="1446609" cy="1651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810001" y="343332"/>
            <a:ext cx="6344619" cy="1988237"/>
          </a:xfrm>
          <a:prstGeom prst="rect">
            <a:avLst/>
          </a:prstGeom>
        </p:spPr>
        <p:txBody>
          <a:bodyPr wrap="square" lIns="64008" tIns="32004" rIns="64008" bIns="32004">
            <a:spAutoFit/>
          </a:bodyPr>
          <a:lstStyle/>
          <a:p>
            <a:pPr algn="ctr"/>
            <a:r>
              <a:rPr lang="en-US" sz="2500" dirty="0">
                <a:solidFill>
                  <a:srgbClr val="FF0000"/>
                </a:solidFill>
                <a:latin typeface="Arial Black" pitchFamily="34" charset="0"/>
                <a:ea typeface="DFKai-SB" pitchFamily="65" charset="-120"/>
                <a:cs typeface="Times New Roman" pitchFamily="18" charset="0"/>
              </a:rPr>
              <a:t>DEPARTMENT OF LIFELONG LEARNING</a:t>
            </a:r>
            <a:r>
              <a:rPr lang="en-US" sz="2500" dirty="0">
                <a:latin typeface="Arial Black" pitchFamily="34" charset="0"/>
                <a:ea typeface="DFKai-SB" pitchFamily="65" charset="-120"/>
                <a:cs typeface="Times New Roman" pitchFamily="18" charset="0"/>
              </a:rPr>
              <a:t> </a:t>
            </a:r>
          </a:p>
          <a:p>
            <a:pPr algn="ctr"/>
            <a:r>
              <a:rPr lang="en-US" sz="2500" b="1" dirty="0">
                <a:solidFill>
                  <a:srgbClr val="7030A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BHARATHIDASAN UNIVERSITY </a:t>
            </a:r>
          </a:p>
          <a:p>
            <a:pPr algn="ctr"/>
            <a:r>
              <a:rPr lang="en-US" sz="2500" b="1" dirty="0" err="1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Tiruchirappalli</a:t>
            </a:r>
            <a:r>
              <a:rPr lang="en-US" sz="25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- 620024, </a:t>
            </a:r>
          </a:p>
          <a:p>
            <a:pPr algn="ctr"/>
            <a:r>
              <a:rPr lang="en-US" sz="25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Tamil Nadu, India </a:t>
            </a:r>
            <a:endParaRPr lang="en-US" sz="2500" dirty="0">
              <a:solidFill>
                <a:srgbClr val="00B050"/>
              </a:solidFill>
              <a:latin typeface="Aharoni" pitchFamily="2" charset="-79"/>
              <a:ea typeface="DFKai-SB" pitchFamily="65" charset="-120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93203" y="2518494"/>
            <a:ext cx="5831238" cy="680186"/>
          </a:xfrm>
          <a:prstGeom prst="rect">
            <a:avLst/>
          </a:prstGeom>
        </p:spPr>
        <p:txBody>
          <a:bodyPr wrap="square" lIns="64008" tIns="32004" rIns="64008" bIns="32004">
            <a:spAutoFit/>
          </a:bodyPr>
          <a:lstStyle/>
          <a:p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Programme</a:t>
            </a:r>
            <a:r>
              <a:rPr lang="en-US" sz="2000" b="1" dirty="0">
                <a:solidFill>
                  <a:srgbClr val="7030A0"/>
                </a:solidFill>
              </a:rPr>
              <a:t>: M.A.,HUMAN  RESOURCE MANAGEMENT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3199755" y="3044916"/>
            <a:ext cx="4814161" cy="526298"/>
          </a:xfrm>
          <a:prstGeom prst="rect">
            <a:avLst/>
          </a:prstGeom>
        </p:spPr>
        <p:txBody>
          <a:bodyPr wrap="square" lIns="64008" tIns="32004" rIns="64008" bIns="32004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Title : Employee Engagement </a:t>
            </a:r>
          </a:p>
          <a:p>
            <a:r>
              <a:rPr lang="en-US" sz="1500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Code : 22HRM1CC5</a:t>
            </a:r>
            <a:endParaRPr lang="en-US" sz="1500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58442" y="3952069"/>
            <a:ext cx="4572000" cy="987963"/>
          </a:xfrm>
          <a:prstGeom prst="rect">
            <a:avLst/>
          </a:prstGeom>
        </p:spPr>
        <p:txBody>
          <a:bodyPr lIns="64008" tIns="32004" rIns="64008" bIns="32004">
            <a:spAutoFit/>
          </a:bodyPr>
          <a:lstStyle/>
          <a:p>
            <a:pPr algn="ctr"/>
            <a:r>
              <a:rPr lang="en-US" sz="2000" b="1" dirty="0">
                <a:solidFill>
                  <a:srgbClr val="7030A0"/>
                </a:solidFill>
                <a:latin typeface="Arial Black" pitchFamily="34" charset="0"/>
              </a:rPr>
              <a:t> Unit-V</a:t>
            </a:r>
          </a:p>
          <a:p>
            <a:pPr algn="ctr"/>
            <a:r>
              <a:rPr lang="en-US" sz="2000" b="1" dirty="0">
                <a:solidFill>
                  <a:srgbClr val="7030A0"/>
                </a:solidFill>
                <a:latin typeface="Arial Black" pitchFamily="34" charset="0"/>
              </a:rPr>
              <a:t>Welfare for Employee Engagement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3984356" y="4920713"/>
            <a:ext cx="4572000" cy="987963"/>
          </a:xfrm>
          <a:prstGeom prst="rect">
            <a:avLst/>
          </a:prstGeom>
        </p:spPr>
        <p:txBody>
          <a:bodyPr lIns="64008" tIns="32004" rIns="64008" bIns="32004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Dr. T. KUMUTHAVALLI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</a:rPr>
              <a:t>Associate Professor 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</a:rPr>
              <a:t>Department of Lifelong Learning</a:t>
            </a:r>
            <a:endParaRPr lang="en-US" sz="20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23B99D2-0489-FFD5-9A54-44A1FD9F3BED}"/>
              </a:ext>
            </a:extLst>
          </p:cNvPr>
          <p:cNvSpPr txBox="1"/>
          <p:nvPr/>
        </p:nvSpPr>
        <p:spPr>
          <a:xfrm>
            <a:off x="393291" y="501446"/>
            <a:ext cx="1179871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Concept of Labor Welfare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Definition:</a:t>
            </a:r>
            <a:br>
              <a:rPr lang="en-US" sz="2400" dirty="0"/>
            </a:br>
            <a:r>
              <a:rPr lang="en-US" sz="2400" dirty="0"/>
              <a:t>Labor welfare refers to the measures and policies implemented by employers, the government, or other organizations to improve the well-being and quality of life of workers. It aims to ensure that workers have good working conditions, fair wages, benefits, and opportunities for personal and professional growth.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Objectives of Labor Welfare: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Ensure workers’ health and safety.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Improve the quality of life for workers and their families.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Provide a conducive working environment.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Promote employee satisfaction and productivity.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Ensure equitable treatment for workers.</a:t>
            </a:r>
          </a:p>
        </p:txBody>
      </p:sp>
    </p:spTree>
    <p:extLst>
      <p:ext uri="{BB962C8B-B14F-4D97-AF65-F5344CB8AC3E}">
        <p14:creationId xmlns:p14="http://schemas.microsoft.com/office/powerpoint/2010/main" val="2254321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ED28DCB-58F5-3233-A185-8C22A7CCE909}"/>
              </a:ext>
            </a:extLst>
          </p:cNvPr>
          <p:cNvSpPr txBox="1"/>
          <p:nvPr/>
        </p:nvSpPr>
        <p:spPr>
          <a:xfrm>
            <a:off x="511277" y="422788"/>
            <a:ext cx="1149391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History of Labor Welfare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Early Industrial Revolution (18th Century):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Industrialization led to poor working conditions, child labor, long working hours, and unsafe environments.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Workers faced exploitation, leading to the need for labor reforms.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Labor Movements: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In the 19th century, labor movements emerged, advocating for workers' rights, better wages, and working conditions.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Formation of trade unions to protect the interests of workers.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Post-World War II: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Governments across the world began introducing labor welfare laws and protections.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In India, labor welfare initiatives gained momentum after independence, with various labor welfare acts being introduced.</a:t>
            </a:r>
          </a:p>
        </p:txBody>
      </p:sp>
    </p:spTree>
    <p:extLst>
      <p:ext uri="{BB962C8B-B14F-4D97-AF65-F5344CB8AC3E}">
        <p14:creationId xmlns:p14="http://schemas.microsoft.com/office/powerpoint/2010/main" val="3046494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A422440-540D-31F1-3CC0-3373536E7061}"/>
              </a:ext>
            </a:extLst>
          </p:cNvPr>
          <p:cNvSpPr txBox="1"/>
          <p:nvPr/>
        </p:nvSpPr>
        <p:spPr>
          <a:xfrm>
            <a:off x="609600" y="491613"/>
            <a:ext cx="1129726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Scope of Labor Welfare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Physical Welfare: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Provision of safe and healthy working conditions, hygiene, lighting, ventilation, sanitation, and proper equipment.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Economic Welfare: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Adequate wages, bonuses, and retirement benefits.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Social Welfare: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Health care, housing, education, and recreation facilities for workers and their families.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Cultural Welfare: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Encouragement of cultural and recreational activities, including clubs, sports, and events for workers.</a:t>
            </a:r>
          </a:p>
        </p:txBody>
      </p:sp>
    </p:spTree>
    <p:extLst>
      <p:ext uri="{BB962C8B-B14F-4D97-AF65-F5344CB8AC3E}">
        <p14:creationId xmlns:p14="http://schemas.microsoft.com/office/powerpoint/2010/main" val="1766932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228F1E4-EDAA-2984-8DF3-96DA47E79B04}"/>
              </a:ext>
            </a:extLst>
          </p:cNvPr>
          <p:cNvSpPr txBox="1"/>
          <p:nvPr/>
        </p:nvSpPr>
        <p:spPr>
          <a:xfrm>
            <a:off x="344128" y="471949"/>
            <a:ext cx="1170038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Statutory Provisions for Labor Welfare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Factories Act, 1948</a:t>
            </a:r>
            <a:r>
              <a:rPr lang="en-US" sz="24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Purpose</a:t>
            </a:r>
            <a:r>
              <a:rPr lang="en-US" sz="2400" dirty="0"/>
              <a:t>: To regulate the working conditions in factories, ensure health, safety, welfare, and ensure the well-being of factory workers.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Key Provisions</a:t>
            </a:r>
            <a:r>
              <a:rPr lang="en-US" sz="2400" dirty="0"/>
              <a:t>: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2400" dirty="0"/>
              <a:t>Working hours: Limit on working hours and mandatory rest breaks.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2400" dirty="0"/>
              <a:t>Safety measures: Provisions for machinery safety, hazardous processes, and fire safety.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2400" dirty="0"/>
              <a:t>Welfare facilities: Canteens, restrooms, first-aid facilities, and drinking water.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2400" dirty="0"/>
              <a:t>Child labor: Prohibition of employment of children under the age of 14.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2400" dirty="0"/>
              <a:t>Health measures: Hygiene, cleanliness, and medical facilities for workers.</a:t>
            </a:r>
          </a:p>
        </p:txBody>
      </p:sp>
    </p:spTree>
    <p:extLst>
      <p:ext uri="{BB962C8B-B14F-4D97-AF65-F5344CB8AC3E}">
        <p14:creationId xmlns:p14="http://schemas.microsoft.com/office/powerpoint/2010/main" val="2839753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C6C220-F1F5-B6DF-8B56-F8E620BAEA4C}"/>
              </a:ext>
            </a:extLst>
          </p:cNvPr>
          <p:cNvSpPr txBox="1"/>
          <p:nvPr/>
        </p:nvSpPr>
        <p:spPr>
          <a:xfrm>
            <a:off x="127820" y="511278"/>
            <a:ext cx="11779046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The Contract Labor (Regulation and Abolition) Act, 1970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Purpose</a:t>
            </a:r>
            <a:r>
              <a:rPr lang="en-US" sz="2400" dirty="0"/>
              <a:t>: Regulates the employment of contract labor and aims to prevent the exploitation of workers employed through contractors.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Key Provisions</a:t>
            </a:r>
            <a:r>
              <a:rPr lang="en-US" sz="24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Registration of Contractors</a:t>
            </a:r>
            <a:r>
              <a:rPr lang="en-US" sz="2400" dirty="0"/>
              <a:t>: Contractors must be registered to employ contract labor.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Welfare Measures</a:t>
            </a:r>
            <a:r>
              <a:rPr lang="en-US" sz="2400" dirty="0"/>
              <a:t>: Provides for the welfare of contract labor, including canteens, restrooms, and first-aid facilities.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Abolition of Contract Labor</a:t>
            </a:r>
            <a:r>
              <a:rPr lang="en-US" sz="2400" dirty="0"/>
              <a:t>: In certain industries and processes, the Act allows for the abolition of contract labor and regularization of workers.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Payment of Wages</a:t>
            </a:r>
            <a:r>
              <a:rPr lang="en-US" sz="2400" dirty="0"/>
              <a:t>: Ensures timely and fair payment of wages to contract workers.</a:t>
            </a:r>
          </a:p>
        </p:txBody>
      </p:sp>
    </p:spTree>
    <p:extLst>
      <p:ext uri="{BB962C8B-B14F-4D97-AF65-F5344CB8AC3E}">
        <p14:creationId xmlns:p14="http://schemas.microsoft.com/office/powerpoint/2010/main" val="2769520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8CA98CC-F62F-C367-4750-F225F8B608A1}"/>
              </a:ext>
            </a:extLst>
          </p:cNvPr>
          <p:cNvSpPr txBox="1"/>
          <p:nvPr/>
        </p:nvSpPr>
        <p:spPr>
          <a:xfrm>
            <a:off x="393289" y="403124"/>
            <a:ext cx="11533239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Employee Organization Initiatives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Trade Unions: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Represent workers’ interests, negotiate with employers on wages, benefits, and working conditions.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Organize protests or strikes to raise awareness of labor issues.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Employee Welfare Committees: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Established within organizations to oversee and implement welfare programs.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Provide employees with a platform to voice concerns and suggestions.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Collective Bargaining: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 process where employers and employee representatives (unions) negotiate wages, benefits, working conditions, and other labor-related issues.</a:t>
            </a:r>
          </a:p>
        </p:txBody>
      </p:sp>
    </p:spTree>
    <p:extLst>
      <p:ext uri="{BB962C8B-B14F-4D97-AF65-F5344CB8AC3E}">
        <p14:creationId xmlns:p14="http://schemas.microsoft.com/office/powerpoint/2010/main" val="2334700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9ED1245-F337-14A9-92AA-A963FAEE00F5}"/>
              </a:ext>
            </a:extLst>
          </p:cNvPr>
          <p:cNvSpPr txBox="1"/>
          <p:nvPr/>
        </p:nvSpPr>
        <p:spPr>
          <a:xfrm>
            <a:off x="334297" y="442453"/>
            <a:ext cx="11788877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Conclusion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Labor Welfare</a:t>
            </a:r>
            <a:r>
              <a:rPr lang="en-US" sz="2400" dirty="0"/>
              <a:t> encompasses both statutory and non-statutory measures aimed at improving workers' quality of life and work conditions.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Statutory laws</a:t>
            </a:r>
            <a:r>
              <a:rPr lang="en-US" sz="2400" dirty="0"/>
              <a:t> like the Factories Act, Shops and Establishments Act, and the Contract Labor Act play a crucial role in ensuring worker protection and welfare.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Non-statutory measures</a:t>
            </a:r>
            <a:r>
              <a:rPr lang="en-US" sz="2400" dirty="0"/>
              <a:t> such as recreational activities, health programs, and employee assistance contribute to the holistic welfare of employees.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Employee organizations</a:t>
            </a:r>
            <a:r>
              <a:rPr lang="en-US" sz="2400" dirty="0"/>
              <a:t> and unions play a vital role in advocating for better working conditions and welfare measures.</a:t>
            </a:r>
          </a:p>
        </p:txBody>
      </p:sp>
    </p:spTree>
    <p:extLst>
      <p:ext uri="{BB962C8B-B14F-4D97-AF65-F5344CB8AC3E}">
        <p14:creationId xmlns:p14="http://schemas.microsoft.com/office/powerpoint/2010/main" val="2773521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816</Words>
  <Application>Microsoft Office PowerPoint</Application>
  <PresentationFormat>Widescreen</PresentationFormat>
  <Paragraphs>86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Aharoni</vt:lpstr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Janaki Ramaswamy</dc:creator>
  <cp:lastModifiedBy>Janaki Ramaswamy</cp:lastModifiedBy>
  <cp:revision>1</cp:revision>
  <dcterms:created xsi:type="dcterms:W3CDTF">2024-12-06T15:16:11Z</dcterms:created>
  <dcterms:modified xsi:type="dcterms:W3CDTF">2024-12-06T15:28:10Z</dcterms:modified>
</cp:coreProperties>
</file>