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83EF6-C68F-4E97-B467-D2A45D29D589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874D8-BB75-4120-8FE6-B96B40871E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382" y="343331"/>
            <a:ext cx="1446609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0" y="343331"/>
            <a:ext cx="6344619" cy="1988237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pPr algn="ctr"/>
            <a:r>
              <a:rPr lang="en-US" sz="25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5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5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5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5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69203" y="2518494"/>
            <a:ext cx="5831238" cy="680186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Programme</a:t>
            </a:r>
            <a:r>
              <a:rPr lang="en-US" sz="2000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5754" y="3044916"/>
            <a:ext cx="4814161" cy="526298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Employee Engagement </a:t>
            </a:r>
          </a:p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22HRM1CC5</a:t>
            </a:r>
            <a:endParaRPr lang="en-US" sz="15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3751981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Arial Black" pitchFamily="34" charset="0"/>
              </a:rPr>
              <a:t> Unit-II 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Arial Black" pitchFamily="34" charset="0"/>
              </a:rPr>
              <a:t>Role of HRM in Employee Engagement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2460356" y="4920712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304801"/>
            <a:ext cx="69342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Conclusion</a:t>
            </a:r>
          </a:p>
          <a:p>
            <a:endParaRPr lang="en-US" sz="3600" b="1" dirty="0"/>
          </a:p>
          <a:p>
            <a:r>
              <a:rPr lang="en-US" sz="2400" b="1" dirty="0"/>
              <a:t>Key Takeaways:</a:t>
            </a:r>
          </a:p>
          <a:p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Employee engagement is a critical factor in job satisfaction, productivity, organizational commitment, and retention.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HR plays a central role in reinventing employee engagement strategies through clear communication, leadership, and tailored initiatives.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Company values and emotional connections lead to loyalty and long-term engagement.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Meeting evolving employee expectations and adapting to change will ensure continued engagement and success.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7772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Introduction to Employee Engagement</a:t>
            </a:r>
          </a:p>
          <a:p>
            <a:endParaRPr lang="en-US" sz="3600" b="1" dirty="0"/>
          </a:p>
          <a:p>
            <a:r>
              <a:rPr lang="en-US" sz="2400" b="1" dirty="0"/>
              <a:t>Definition:</a:t>
            </a:r>
            <a:endParaRPr lang="en-US" sz="2400" dirty="0"/>
          </a:p>
          <a:p>
            <a:pPr lvl="1"/>
            <a:r>
              <a:rPr lang="en-US" sz="2400" dirty="0"/>
              <a:t>Employee engagement refers to the level of enthusiasm and emotional commitment employees have towards their work, organization, and its goals.</a:t>
            </a:r>
          </a:p>
          <a:p>
            <a:pPr lvl="1"/>
            <a:endParaRPr lang="en-US" sz="2400" dirty="0"/>
          </a:p>
          <a:p>
            <a:r>
              <a:rPr lang="en-US" sz="2400" b="1" dirty="0"/>
              <a:t>Importance:</a:t>
            </a:r>
            <a:endParaRPr lang="en-US" sz="2400" dirty="0"/>
          </a:p>
          <a:p>
            <a:pPr lvl="1"/>
            <a:r>
              <a:rPr lang="en-US" sz="2400" dirty="0"/>
              <a:t>Engaged employees are motivated, productive, and committed, which leads to organizational success.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0"/>
            <a:ext cx="8001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HR's Role in Reinventing Employee Engagement</a:t>
            </a:r>
          </a:p>
          <a:p>
            <a:endParaRPr lang="en-US" sz="3600" b="1" dirty="0"/>
          </a:p>
          <a:p>
            <a:r>
              <a:rPr lang="en-US" sz="2400" b="1" dirty="0"/>
              <a:t>Key Focus Areas for HR:</a:t>
            </a:r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Redefine employee engagement strategies to align with modern workforce expectations.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Create personalized, authentic, and meaningful employee experiences.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Leverage technology to enhance communication and engagement efforts.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Prioritize well-being, growth opportunities, and recognition.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3058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Employee Engagement and Company Branding Strategies</a:t>
            </a:r>
          </a:p>
          <a:p>
            <a:endParaRPr lang="en-US" sz="3600" b="1" dirty="0"/>
          </a:p>
          <a:p>
            <a:r>
              <a:rPr lang="en-US" sz="2400" b="1" dirty="0"/>
              <a:t>Branding Impact:</a:t>
            </a:r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Strong company branding attracts top talent and retains engaged employees.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Brand values must resonate with employees, creating alignment between personal and company values.</a:t>
            </a:r>
          </a:p>
          <a:p>
            <a:r>
              <a:rPr lang="en-US" sz="2400" b="1" dirty="0"/>
              <a:t>Engagement through Branding:</a:t>
            </a:r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Internal Branding</a:t>
            </a:r>
            <a:r>
              <a:rPr lang="en-US" sz="2400" b="1" dirty="0"/>
              <a:t>:</a:t>
            </a:r>
            <a:r>
              <a:rPr lang="en-US" sz="2400" dirty="0"/>
              <a:t> Engaging employees in the company’s mission and values.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External Branding</a:t>
            </a:r>
            <a:r>
              <a:rPr lang="en-US" sz="2400" b="1" dirty="0"/>
              <a:t>:</a:t>
            </a:r>
            <a:r>
              <a:rPr lang="en-US" sz="2400" dirty="0"/>
              <a:t> Building a strong employer brand that reflects the company’s culture, values, and commitment to employee satisfaction.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04800"/>
            <a:ext cx="8610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Key Players in Employee Engagement</a:t>
            </a:r>
          </a:p>
          <a:p>
            <a:endParaRPr lang="en-US" sz="3600" b="1" dirty="0"/>
          </a:p>
          <a:p>
            <a:r>
              <a:rPr lang="en-US" sz="2400" b="1" dirty="0"/>
              <a:t>Human Resources (HR):</a:t>
            </a:r>
            <a:endParaRPr lang="en-US" sz="2400" dirty="0"/>
          </a:p>
          <a:p>
            <a:pPr lvl="1"/>
            <a:r>
              <a:rPr lang="en-US" sz="2400" dirty="0"/>
              <a:t>Develops and implements engagement strategies and initiatives.</a:t>
            </a:r>
          </a:p>
          <a:p>
            <a:pPr lvl="1"/>
            <a:r>
              <a:rPr lang="en-US" sz="2400" dirty="0"/>
              <a:t>Creates a culture of transparency, trust, and recognition.</a:t>
            </a:r>
          </a:p>
          <a:p>
            <a:r>
              <a:rPr lang="en-US" sz="2400" b="1" dirty="0"/>
              <a:t>Managers and Leaders:</a:t>
            </a:r>
            <a:endParaRPr lang="en-US" sz="2400" dirty="0"/>
          </a:p>
          <a:p>
            <a:pPr lvl="1"/>
            <a:r>
              <a:rPr lang="en-US" sz="2400" dirty="0"/>
              <a:t>Lead by example, motivate teams, and ensure open communication.</a:t>
            </a:r>
          </a:p>
          <a:p>
            <a:pPr lvl="1"/>
            <a:r>
              <a:rPr lang="en-US" sz="2400" dirty="0"/>
              <a:t>Empower employees and foster positive relationships.</a:t>
            </a:r>
          </a:p>
          <a:p>
            <a:r>
              <a:rPr lang="en-US" sz="2400" b="1" dirty="0"/>
              <a:t>Employees:</a:t>
            </a:r>
            <a:endParaRPr lang="en-US" sz="2400" dirty="0"/>
          </a:p>
          <a:p>
            <a:pPr lvl="1"/>
            <a:r>
              <a:rPr lang="en-US" sz="2400" dirty="0"/>
              <a:t>Employees must take an active role in their engagement and provide feedback.</a:t>
            </a:r>
          </a:p>
          <a:p>
            <a:r>
              <a:rPr lang="en-US" sz="2400" b="1" dirty="0"/>
              <a:t>Executives and Senior Leadership:</a:t>
            </a:r>
            <a:endParaRPr lang="en-US" sz="2400" dirty="0"/>
          </a:p>
          <a:p>
            <a:pPr lvl="1"/>
            <a:r>
              <a:rPr lang="en-US" sz="2400" dirty="0"/>
              <a:t>Provide vision, support, and resources to engage employees at all levels.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09601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HR and Employee Engagement</a:t>
            </a:r>
          </a:p>
          <a:p>
            <a:endParaRPr lang="en-US" sz="3600" b="1" dirty="0"/>
          </a:p>
          <a:p>
            <a:r>
              <a:rPr lang="en-US" sz="2400" b="1" dirty="0"/>
              <a:t>HR’s Key Role:</a:t>
            </a:r>
            <a:endParaRPr lang="en-US" sz="2400" dirty="0"/>
          </a:p>
          <a:p>
            <a:pPr lvl="1"/>
            <a:r>
              <a:rPr lang="en-US" sz="2400" dirty="0"/>
              <a:t>HR must evolve from administrative functions to strategic partners, fostering engagement at every organizational level.</a:t>
            </a:r>
          </a:p>
          <a:p>
            <a:r>
              <a:rPr lang="en-US" sz="2400" b="1" dirty="0"/>
              <a:t>HR Strategies for Engagement:</a:t>
            </a:r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Regular employee feedback and surveys.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Implementing recognition programs and reward systems.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Focusing on employee wellness (physical, emotional, and mental health).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Providing career development opportunities and training programs.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228601"/>
            <a:ext cx="7315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Company Values and Loyalty</a:t>
            </a:r>
          </a:p>
          <a:p>
            <a:endParaRPr lang="en-US" sz="3600" b="1" dirty="0"/>
          </a:p>
          <a:p>
            <a:r>
              <a:rPr lang="en-US" sz="2400" b="1" dirty="0"/>
              <a:t>Core Company Values:</a:t>
            </a:r>
          </a:p>
          <a:p>
            <a:endParaRPr lang="en-US" sz="2400" dirty="0"/>
          </a:p>
          <a:p>
            <a:pPr lvl="1"/>
            <a:r>
              <a:rPr lang="en-US" sz="2400" dirty="0"/>
              <a:t>Company values should resonate with employees and reflect a sense of purpose, inclusivity, and respect.</a:t>
            </a:r>
          </a:p>
          <a:p>
            <a:pPr lvl="1"/>
            <a:r>
              <a:rPr lang="en-US" sz="2400" dirty="0"/>
              <a:t>Values-driven organizations build stronger engagement and loyalty.</a:t>
            </a:r>
          </a:p>
          <a:p>
            <a:pPr lvl="1"/>
            <a:endParaRPr lang="en-US" sz="2400" dirty="0"/>
          </a:p>
          <a:p>
            <a:r>
              <a:rPr lang="en-US" sz="2400" b="1" dirty="0"/>
              <a:t>Building Loyalty through Engagement:</a:t>
            </a:r>
          </a:p>
          <a:p>
            <a:endParaRPr lang="en-US" sz="2400" dirty="0"/>
          </a:p>
          <a:p>
            <a:pPr lvl="1"/>
            <a:r>
              <a:rPr lang="en-US" sz="2400" dirty="0"/>
              <a:t>Employees who identify with company values are more likely to demonstrate long-term loyalty.</a:t>
            </a:r>
          </a:p>
          <a:p>
            <a:pPr lvl="1"/>
            <a:r>
              <a:rPr lang="en-US" sz="2400" dirty="0"/>
              <a:t>Regular reinforcement of company values through leadership behavior, recognition, and rewards.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"/>
            <a:ext cx="8001000" cy="7077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Employee Engagement and Job Satisfaction</a:t>
            </a:r>
          </a:p>
          <a:p>
            <a:endParaRPr lang="en-US" sz="3600" b="1" dirty="0"/>
          </a:p>
          <a:p>
            <a:r>
              <a:rPr lang="en-US" sz="2400" b="1" dirty="0"/>
              <a:t>Impact of Engagement on Job Satisfaction:</a:t>
            </a:r>
          </a:p>
          <a:p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Engaged employees feel more fulfilled in their work and have higher job satisfaction.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Increased job satisfaction leads to improved retention rates, reduced turnover, and a stronger organizational culture.</a:t>
            </a:r>
          </a:p>
          <a:p>
            <a:pPr lvl="1">
              <a:buFont typeface="Arial" pitchFamily="34" charset="0"/>
              <a:buChar char="•"/>
            </a:pPr>
            <a:endParaRPr lang="en-US" sz="2400" dirty="0"/>
          </a:p>
          <a:p>
            <a:r>
              <a:rPr lang="en-US" sz="2400" b="1" dirty="0"/>
              <a:t>Strategies to Improve Job Satisfaction:</a:t>
            </a:r>
          </a:p>
          <a:p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Provide meaningful work, recognition, and professional growth opportunities.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Promote work-life balance and ensure a positive work environment.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0"/>
            <a:ext cx="78486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Employee Engagement and Changing Expectations</a:t>
            </a:r>
          </a:p>
          <a:p>
            <a:endParaRPr lang="en-US" b="1" dirty="0"/>
          </a:p>
          <a:p>
            <a:r>
              <a:rPr lang="en-US" sz="2400" b="1" dirty="0"/>
              <a:t>Evolving Employee Expectations:</a:t>
            </a:r>
          </a:p>
          <a:p>
            <a:endParaRPr lang="en-US" sz="2400" b="1" dirty="0"/>
          </a:p>
          <a:p>
            <a:r>
              <a:rPr lang="en-US" sz="2400" dirty="0"/>
              <a:t>Today’s employees expect more than just a paycheck—they seek meaningful work, growth opportunities, and a sense of purpose.</a:t>
            </a:r>
          </a:p>
          <a:p>
            <a:pPr lvl="1"/>
            <a:r>
              <a:rPr lang="en-US" sz="2400" b="1" dirty="0"/>
              <a:t>Generational Differences:</a:t>
            </a:r>
            <a:r>
              <a:rPr lang="en-US" sz="2400" dirty="0"/>
              <a:t> Younger generations value work-life balance, transparency, and personal development.</a:t>
            </a:r>
          </a:p>
          <a:p>
            <a:pPr lvl="1"/>
            <a:endParaRPr lang="en-US" sz="2400" dirty="0"/>
          </a:p>
          <a:p>
            <a:r>
              <a:rPr lang="en-US" sz="2400" b="1" dirty="0"/>
              <a:t>Adapting Engagement Strategies:</a:t>
            </a:r>
          </a:p>
          <a:p>
            <a:endParaRPr lang="en-US" sz="2400" dirty="0"/>
          </a:p>
          <a:p>
            <a:pPr lvl="1"/>
            <a:r>
              <a:rPr lang="en-US" sz="2400" dirty="0"/>
              <a:t>Personalizing engagement efforts to meet diverse needs.</a:t>
            </a:r>
          </a:p>
          <a:p>
            <a:pPr lvl="1"/>
            <a:r>
              <a:rPr lang="en-US" sz="2400" dirty="0"/>
              <a:t>Embracing flexibility in work arrangements (e.g., remote work, flexible hours).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654</Words>
  <Application>Microsoft Office PowerPoint</Application>
  <PresentationFormat>On-screen Show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Aharoni</vt:lpstr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DLL</dc:creator>
  <cp:lastModifiedBy>Soundarya R</cp:lastModifiedBy>
  <cp:revision>3</cp:revision>
  <dcterms:created xsi:type="dcterms:W3CDTF">2024-12-06T10:32:37Z</dcterms:created>
  <dcterms:modified xsi:type="dcterms:W3CDTF">2024-12-07T09:05:37Z</dcterms:modified>
</cp:coreProperties>
</file>