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B08FE-279B-44FC-ABBE-79ABBB11081F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1ABC2-F759-4CBC-A536-FA543E1D2C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82" y="343331"/>
            <a:ext cx="1446609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0" y="343331"/>
            <a:ext cx="6344619" cy="1988237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5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5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5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5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69203" y="2518494"/>
            <a:ext cx="5831238" cy="680186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Programme</a:t>
            </a:r>
            <a:r>
              <a:rPr lang="en-US" sz="2000" b="1" dirty="0">
                <a:solidFill>
                  <a:srgbClr val="7030A0"/>
                </a:solidFill>
              </a:rPr>
              <a:t>: M.A.,HUMAN  RESOURCE MANAGEMENT</a:t>
            </a:r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5754" y="3044916"/>
            <a:ext cx="4814161" cy="526298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</a:t>
            </a:r>
            <a:r>
              <a:rPr lang="en-US" sz="15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Employee Engagement </a:t>
            </a:r>
            <a:endParaRPr lang="en-US" sz="1500" b="1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</a:t>
            </a:r>
            <a:r>
              <a:rPr lang="en-US" sz="15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22HRM1CC5</a:t>
            </a:r>
            <a:endParaRPr lang="en-US" sz="15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4442" y="3952068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 Unit-I </a:t>
            </a:r>
          </a:p>
          <a:p>
            <a:pPr algn="ctr"/>
            <a:r>
              <a:rPr lang="en-US" sz="2000" b="1" dirty="0" smtClean="0">
                <a:solidFill>
                  <a:srgbClr val="7030A0"/>
                </a:solidFill>
                <a:latin typeface="Arial Black" pitchFamily="34" charset="0"/>
              </a:rPr>
              <a:t>Employee Engagement- Introduction</a:t>
            </a:r>
            <a:endParaRPr lang="en-US" sz="2000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60356" y="4920712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143000"/>
            <a:ext cx="80772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Introduction to Employee Engagement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Definition:</a:t>
            </a:r>
            <a:endParaRPr lang="en-US" sz="3600" dirty="0" smtClean="0"/>
          </a:p>
          <a:p>
            <a:pPr lvl="1"/>
            <a:r>
              <a:rPr lang="en-US" sz="2400" dirty="0" smtClean="0"/>
              <a:t>Employee engagement is the level of an employee’s emotional commitment, passion, and involvement in their work and the organization.</a:t>
            </a:r>
          </a:p>
          <a:p>
            <a:pPr lvl="1"/>
            <a:r>
              <a:rPr lang="en-US" sz="2400" dirty="0" smtClean="0"/>
              <a:t>Engaged employees are motivated, feel connected to the organization, and are highly productive.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533400"/>
            <a:ext cx="73914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Concept of Employee Engagement</a:t>
            </a:r>
            <a:endParaRPr lang="en-US" sz="3600" b="1" dirty="0"/>
          </a:p>
          <a:p>
            <a:endParaRPr lang="en-US" sz="3200" b="1" dirty="0" smtClean="0"/>
          </a:p>
          <a:p>
            <a:r>
              <a:rPr lang="en-US" sz="2400" b="1" dirty="0" smtClean="0"/>
              <a:t>Key Concept:</a:t>
            </a:r>
            <a:endParaRPr lang="en-US" sz="2400" dirty="0" smtClean="0"/>
          </a:p>
          <a:p>
            <a:pPr lvl="1"/>
            <a:r>
              <a:rPr lang="en-US" sz="2400" dirty="0" smtClean="0"/>
              <a:t>Employee engagement is not just job satisfaction, but a deeper emotional investment in the organization’s success.</a:t>
            </a:r>
          </a:p>
          <a:p>
            <a:pPr lvl="1"/>
            <a:r>
              <a:rPr lang="en-US" sz="2400" dirty="0" smtClean="0"/>
              <a:t>Engaged employees are committed to the organization’s goals, exhibit discretionary effort, and have a sense of ownership over their work.</a:t>
            </a:r>
          </a:p>
          <a:p>
            <a:pPr lvl="1"/>
            <a:endParaRPr lang="en-US" sz="2400" dirty="0" smtClean="0"/>
          </a:p>
          <a:p>
            <a:r>
              <a:rPr lang="en-US" sz="2400" b="1" dirty="0" smtClean="0"/>
              <a:t>Employee Engagement vs. Job Satisfaction:</a:t>
            </a:r>
          </a:p>
          <a:p>
            <a:endParaRPr lang="en-US" sz="2400" b="1" dirty="0" smtClean="0"/>
          </a:p>
          <a:p>
            <a:pPr lvl="1"/>
            <a:r>
              <a:rPr lang="en-US" sz="2400" dirty="0" smtClean="0"/>
              <a:t>Job Satisfaction is about contentment with the job.</a:t>
            </a:r>
          </a:p>
          <a:p>
            <a:pPr lvl="1"/>
            <a:r>
              <a:rPr lang="en-US" sz="2400" dirty="0" smtClean="0"/>
              <a:t>Employee Engagement is about emotional commitment to the organization’s mission and goals.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533400"/>
            <a:ext cx="7239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Objectives of Employee Engagement</a:t>
            </a:r>
          </a:p>
          <a:p>
            <a:endParaRPr lang="en-US" sz="36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Increased Productivity:</a:t>
            </a:r>
            <a:endParaRPr lang="en-US" sz="2400" dirty="0" smtClean="0"/>
          </a:p>
          <a:p>
            <a:pPr lvl="1"/>
            <a:r>
              <a:rPr lang="en-US" sz="2400" dirty="0" smtClean="0"/>
              <a:t>Engaged employees are more productive and motivated.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Enhanced Employee Retention:</a:t>
            </a:r>
            <a:endParaRPr lang="en-US" sz="2400" dirty="0" smtClean="0"/>
          </a:p>
          <a:p>
            <a:pPr lvl="1"/>
            <a:r>
              <a:rPr lang="en-US" sz="2400" dirty="0" smtClean="0"/>
              <a:t>Employees who are engaged are more likely to stay with the company, reducing turnover.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Improved Job Performance:</a:t>
            </a:r>
            <a:endParaRPr lang="en-US" sz="2400" dirty="0" smtClean="0"/>
          </a:p>
          <a:p>
            <a:pPr lvl="1"/>
            <a:r>
              <a:rPr lang="en-US" sz="2400" dirty="0" smtClean="0"/>
              <a:t>Engaged employees are better performers, delivering higher-quality work.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Higher Job Satisfaction:</a:t>
            </a:r>
            <a:endParaRPr lang="en-US" sz="2400" dirty="0" smtClean="0"/>
          </a:p>
          <a:p>
            <a:pPr lvl="1"/>
            <a:r>
              <a:rPr lang="en-US" sz="2400" dirty="0" smtClean="0"/>
              <a:t>Employees who feel engaged are more satisfied with their roles and the workplace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28600"/>
            <a:ext cx="7467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Scope of Employee Engagement</a:t>
            </a:r>
          </a:p>
          <a:p>
            <a:r>
              <a:rPr lang="en-US" sz="3200" b="1" dirty="0" smtClean="0"/>
              <a:t>Broad Scope:</a:t>
            </a:r>
          </a:p>
          <a:p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Individual Level:</a:t>
            </a:r>
            <a:r>
              <a:rPr lang="en-US" sz="2400" dirty="0" smtClean="0"/>
              <a:t> Employee's personal involvement, work passion, and emotional investment.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Team Level:</a:t>
            </a:r>
            <a:r>
              <a:rPr lang="en-US" sz="2400" dirty="0" smtClean="0"/>
              <a:t> The level of connection between employees and their teams.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Organizational Level:</a:t>
            </a:r>
            <a:r>
              <a:rPr lang="en-US" sz="2400" dirty="0" smtClean="0"/>
              <a:t> Alignment of personal and organizational goals, leading to shared vision and values.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r>
              <a:rPr lang="en-US" sz="2400" b="1" dirty="0" smtClean="0"/>
              <a:t>Global Scope:</a:t>
            </a:r>
            <a:endParaRPr lang="en-US" sz="2400" dirty="0" smtClean="0"/>
          </a:p>
          <a:p>
            <a:pPr lvl="1"/>
            <a:r>
              <a:rPr lang="en-US" sz="2400" dirty="0" smtClean="0"/>
              <a:t>Employee engagement is a critical factor in organizational success worldwide, influencing performance across industries and sectors.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57201"/>
            <a:ext cx="8305800" cy="56387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Strategy for Employee Engagement</a:t>
            </a:r>
          </a:p>
          <a:p>
            <a:endParaRPr lang="en-US" sz="36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Clear Organizational Vision:</a:t>
            </a:r>
            <a:endParaRPr lang="en-US" sz="2400" dirty="0" smtClean="0"/>
          </a:p>
          <a:p>
            <a:pPr lvl="1"/>
            <a:r>
              <a:rPr lang="en-US" sz="2400" dirty="0" smtClean="0"/>
              <a:t>Aligning employees’ roles and goals with the company’s vision and mission.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Leadership Development:</a:t>
            </a:r>
            <a:endParaRPr lang="en-US" sz="2400" dirty="0" smtClean="0"/>
          </a:p>
          <a:p>
            <a:pPr lvl="1"/>
            <a:r>
              <a:rPr lang="en-US" sz="2400" dirty="0" smtClean="0"/>
              <a:t>Empowering leaders to foster engagement through effective communication and motivation.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Employee Recognition:</a:t>
            </a:r>
            <a:endParaRPr lang="en-US" sz="2400" dirty="0" smtClean="0"/>
          </a:p>
          <a:p>
            <a:pPr lvl="1"/>
            <a:r>
              <a:rPr lang="en-US" sz="2400" dirty="0" smtClean="0"/>
              <a:t>Recognizing and rewarding employees for their efforts and achievements to motivate them.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Communication:</a:t>
            </a:r>
            <a:endParaRPr lang="en-US" sz="2400" dirty="0" smtClean="0"/>
          </a:p>
          <a:p>
            <a:pPr lvl="1"/>
            <a:r>
              <a:rPr lang="en-US" sz="2400" dirty="0" smtClean="0"/>
              <a:t>Encouraging open, transparent communication between employees and management.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85800"/>
            <a:ext cx="7772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Measuring Employee Engagement</a:t>
            </a:r>
          </a:p>
          <a:p>
            <a:endParaRPr lang="en-US" sz="3600" b="1" dirty="0" smtClean="0"/>
          </a:p>
          <a:p>
            <a:r>
              <a:rPr lang="en-US" sz="2400" b="1" dirty="0" smtClean="0"/>
              <a:t>Key Metrics: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Surveys &amp; Polls:</a:t>
            </a:r>
            <a:r>
              <a:rPr lang="en-US" sz="2400" dirty="0" smtClean="0"/>
              <a:t> Regularly measuring employee satisfaction, motivation, and engagement levels.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Employee Net Promoter Score (</a:t>
            </a:r>
            <a:r>
              <a:rPr lang="en-US" sz="2400" b="1" dirty="0" err="1" smtClean="0"/>
              <a:t>eNPS</a:t>
            </a:r>
            <a:r>
              <a:rPr lang="en-US" sz="2400" b="1" dirty="0" smtClean="0"/>
              <a:t>):</a:t>
            </a:r>
            <a:r>
              <a:rPr lang="en-US" sz="2400" dirty="0" smtClean="0"/>
              <a:t> A metric based on how likely employees are to recommend the company to others.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Turnover Rates:</a:t>
            </a:r>
            <a:r>
              <a:rPr lang="en-US" sz="2400" dirty="0" smtClean="0"/>
              <a:t> Monitoring turnover as a sign of engagement (high turnover = low engagement).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Performance Reviews:</a:t>
            </a:r>
            <a:r>
              <a:rPr lang="en-US" sz="2400" dirty="0" smtClean="0"/>
              <a:t> Tracking performance against engagement levels.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04800"/>
            <a:ext cx="73914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Managing Employee Engagement</a:t>
            </a:r>
          </a:p>
          <a:p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Clear Expectations:</a:t>
            </a:r>
            <a:endParaRPr lang="en-US" sz="2400" dirty="0" smtClean="0"/>
          </a:p>
          <a:p>
            <a:pPr lvl="1"/>
            <a:r>
              <a:rPr lang="en-US" sz="2400" dirty="0" smtClean="0"/>
              <a:t>Setting clear goals and expectations so employees know how they contribute to the organization’s success.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Providing Support:</a:t>
            </a:r>
            <a:endParaRPr lang="en-US" sz="2400" dirty="0" smtClean="0"/>
          </a:p>
          <a:p>
            <a:pPr lvl="1"/>
            <a:r>
              <a:rPr lang="en-US" sz="2400" dirty="0" smtClean="0"/>
              <a:t>Offering tools, resources, and leadership support to help employees succeed in their roles.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Employee Involvement:</a:t>
            </a:r>
            <a:endParaRPr lang="en-US" sz="2400" dirty="0" smtClean="0"/>
          </a:p>
          <a:p>
            <a:pPr lvl="1"/>
            <a:r>
              <a:rPr lang="en-US" sz="2400" dirty="0" smtClean="0"/>
              <a:t>Encouraging employees to take an active role in decision-making processes.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Workplace Environment:</a:t>
            </a:r>
            <a:endParaRPr lang="en-US" sz="2400" dirty="0" smtClean="0"/>
          </a:p>
          <a:p>
            <a:pPr lvl="1"/>
            <a:r>
              <a:rPr lang="en-US" sz="2400" dirty="0" smtClean="0"/>
              <a:t>Creating a positive and inclusive workplace culture that supports engagement.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457200"/>
            <a:ext cx="7543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Basic Issues in Employee Engagement</a:t>
            </a:r>
          </a:p>
          <a:p>
            <a:endParaRPr lang="en-US" sz="36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Lack of Communication:</a:t>
            </a:r>
            <a:endParaRPr lang="en-US" sz="2400" dirty="0" smtClean="0"/>
          </a:p>
          <a:p>
            <a:pPr lvl="1"/>
            <a:r>
              <a:rPr lang="en-US" sz="2400" dirty="0" smtClean="0"/>
              <a:t>Poor communication between employees and management can lead to disengagement.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Limited Career Growth:</a:t>
            </a:r>
            <a:endParaRPr lang="en-US" sz="2400" dirty="0" smtClean="0"/>
          </a:p>
          <a:p>
            <a:pPr lvl="1"/>
            <a:r>
              <a:rPr lang="en-US" sz="2400" dirty="0" smtClean="0"/>
              <a:t>Employees who do not see a clear career progression path may become disengaged.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Ineffective Leadership:</a:t>
            </a:r>
            <a:endParaRPr lang="en-US" sz="2400" dirty="0" smtClean="0"/>
          </a:p>
          <a:p>
            <a:pPr lvl="1"/>
            <a:r>
              <a:rPr lang="en-US" sz="2400" dirty="0" smtClean="0"/>
              <a:t>Lack of inspiring leadership can result in low engagement levels.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Job Mismatch:</a:t>
            </a:r>
            <a:endParaRPr lang="en-US" sz="2400" dirty="0" smtClean="0"/>
          </a:p>
          <a:p>
            <a:pPr lvl="1"/>
            <a:r>
              <a:rPr lang="en-US" sz="2400" dirty="0" smtClean="0"/>
              <a:t>When employees’ skills and interests do not align with their roles, engagement can suffer.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579</Words>
  <Application>Microsoft Office PowerPoint</Application>
  <PresentationFormat>On-screen Show 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DLL</dc:creator>
  <cp:lastModifiedBy>DLL</cp:lastModifiedBy>
  <cp:revision>3</cp:revision>
  <dcterms:created xsi:type="dcterms:W3CDTF">2024-12-06T10:07:57Z</dcterms:created>
  <dcterms:modified xsi:type="dcterms:W3CDTF">2024-12-06T10:32:25Z</dcterms:modified>
</cp:coreProperties>
</file>