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2703" y="361520"/>
            <a:ext cx="15990197" cy="9925480"/>
          </a:xfrm>
          <a:custGeom>
            <a:avLst/>
            <a:gdLst/>
            <a:ahLst/>
            <a:cxnLst/>
            <a:rect l="l" t="t" r="r" b="b"/>
            <a:pathLst>
              <a:path w="15990197" h="9925480">
                <a:moveTo>
                  <a:pt x="0" y="0"/>
                </a:moveTo>
                <a:lnTo>
                  <a:pt x="15990197" y="0"/>
                </a:lnTo>
                <a:lnTo>
                  <a:pt x="15990197" y="9925480"/>
                </a:lnTo>
                <a:lnTo>
                  <a:pt x="0" y="9925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5" r="-5175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50237" y="2864346"/>
            <a:ext cx="9445526" cy="271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Think Win/Win: Six Paradigms of Human Interaction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50237" y="5899845"/>
            <a:ext cx="9445526" cy="146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This presentation will explore six principles of human interaction, empowering you to build stronger relationships and achieve mutually beneficial outcomes.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92238" y="3117800"/>
            <a:ext cx="16221967" cy="94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Seek First to Understand, Then to be Understood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2238" y="4731544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Empathy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5391299"/>
            <a:ext cx="7805886" cy="146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Put yourself in the other person's shoes to understand their perspective and needs. This creates a foundation for meaningful communication.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99401" y="4731544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Active Listening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99401" y="5391299"/>
            <a:ext cx="7805886" cy="146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Pay undivided attention, ask clarifying questions, and paraphrase to demonstrate understanding. This builds trust and facilitates a deeper connection.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29961" y="574924"/>
            <a:ext cx="9445526" cy="271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Empathetic Listening: The Key to Effective Communication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611636" y="4125069"/>
            <a:ext cx="647402" cy="647402"/>
            <a:chOff x="0" y="0"/>
            <a:chExt cx="863203" cy="863203"/>
          </a:xfrm>
        </p:grpSpPr>
        <p:sp>
          <p:nvSpPr>
            <p:cNvPr id="7" name="Freeform 7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53036" y="4291756"/>
            <a:ext cx="164604" cy="387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35264" y="4197995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Active Listening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19624" y="4880373"/>
            <a:ext cx="3659684" cy="191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Focus on what is being said, both verbally and non-verbally. Ask questions for clarification.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942957" y="4110931"/>
            <a:ext cx="647402" cy="647402"/>
            <a:chOff x="0" y="0"/>
            <a:chExt cx="863203" cy="863203"/>
          </a:xfrm>
        </p:grpSpPr>
        <p:sp>
          <p:nvSpPr>
            <p:cNvPr id="13" name="Freeform 13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148191" y="4260056"/>
            <a:ext cx="236935" cy="387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82224" y="4086969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Reflecting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66584" y="4667696"/>
            <a:ext cx="3659684" cy="237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Paraphrase what you hear to demonstrate understanding and encourage the speaker to share more.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430441" y="7395419"/>
            <a:ext cx="647402" cy="647403"/>
            <a:chOff x="0" y="0"/>
            <a:chExt cx="863203" cy="863203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5630987" y="7535764"/>
            <a:ext cx="246310" cy="387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73924" y="7459564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Empathy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77843" y="8164712"/>
            <a:ext cx="8524131" cy="101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Try to understand the speaker's emotions and perspective. This fosters a deeper connection.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421237" y="612875"/>
            <a:ext cx="9445526" cy="1829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Synergize: Leveraging Collective Intelligence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735245" y="3161259"/>
            <a:ext cx="4590604" cy="3476774"/>
            <a:chOff x="0" y="0"/>
            <a:chExt cx="6120805" cy="4635698"/>
          </a:xfrm>
        </p:grpSpPr>
        <p:sp>
          <p:nvSpPr>
            <p:cNvPr id="7" name="Freeform 7"/>
            <p:cNvSpPr/>
            <p:nvPr/>
          </p:nvSpPr>
          <p:spPr>
            <a:xfrm>
              <a:off x="6350" y="6350"/>
              <a:ext cx="6108065" cy="4623054"/>
            </a:xfrm>
            <a:custGeom>
              <a:avLst/>
              <a:gdLst/>
              <a:ahLst/>
              <a:cxnLst/>
              <a:rect l="l" t="t" r="r" b="b"/>
              <a:pathLst>
                <a:path w="6108065" h="4623054">
                  <a:moveTo>
                    <a:pt x="0" y="158750"/>
                  </a:moveTo>
                  <a:cubicBezTo>
                    <a:pt x="0" y="71120"/>
                    <a:pt x="71120" y="0"/>
                    <a:pt x="158877" y="0"/>
                  </a:cubicBezTo>
                  <a:lnTo>
                    <a:pt x="5949188" y="0"/>
                  </a:lnTo>
                  <a:cubicBezTo>
                    <a:pt x="6036945" y="0"/>
                    <a:pt x="6108065" y="71120"/>
                    <a:pt x="6108065" y="158750"/>
                  </a:cubicBezTo>
                  <a:lnTo>
                    <a:pt x="6108065" y="4464177"/>
                  </a:lnTo>
                  <a:cubicBezTo>
                    <a:pt x="6108065" y="4551934"/>
                    <a:pt x="6036945" y="4622927"/>
                    <a:pt x="5949188" y="4622927"/>
                  </a:cubicBezTo>
                  <a:lnTo>
                    <a:pt x="158877" y="4622927"/>
                  </a:lnTo>
                  <a:cubicBezTo>
                    <a:pt x="71120" y="4623054"/>
                    <a:pt x="0" y="4551934"/>
                    <a:pt x="0" y="4464177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120765" cy="4635627"/>
            </a:xfrm>
            <a:custGeom>
              <a:avLst/>
              <a:gdLst/>
              <a:ahLst/>
              <a:cxnLst/>
              <a:rect l="l" t="t" r="r" b="b"/>
              <a:pathLst>
                <a:path w="6120765" h="4635627">
                  <a:moveTo>
                    <a:pt x="0" y="165100"/>
                  </a:moveTo>
                  <a:cubicBezTo>
                    <a:pt x="0" y="73914"/>
                    <a:pt x="74041" y="0"/>
                    <a:pt x="165227" y="0"/>
                  </a:cubicBezTo>
                  <a:lnTo>
                    <a:pt x="5955538" y="0"/>
                  </a:lnTo>
                  <a:lnTo>
                    <a:pt x="5955538" y="6350"/>
                  </a:lnTo>
                  <a:lnTo>
                    <a:pt x="5955538" y="0"/>
                  </a:lnTo>
                  <a:cubicBezTo>
                    <a:pt x="6046851" y="0"/>
                    <a:pt x="6120765" y="73914"/>
                    <a:pt x="6120765" y="165100"/>
                  </a:cubicBezTo>
                  <a:lnTo>
                    <a:pt x="6114415" y="165100"/>
                  </a:lnTo>
                  <a:lnTo>
                    <a:pt x="6120765" y="165100"/>
                  </a:lnTo>
                  <a:lnTo>
                    <a:pt x="6120765" y="4470527"/>
                  </a:lnTo>
                  <a:lnTo>
                    <a:pt x="6114415" y="4470527"/>
                  </a:lnTo>
                  <a:lnTo>
                    <a:pt x="6120765" y="4470527"/>
                  </a:lnTo>
                  <a:cubicBezTo>
                    <a:pt x="6120765" y="4561713"/>
                    <a:pt x="6046724" y="4635627"/>
                    <a:pt x="5955538" y="4635627"/>
                  </a:cubicBezTo>
                  <a:lnTo>
                    <a:pt x="5955538" y="4629277"/>
                  </a:lnTo>
                  <a:lnTo>
                    <a:pt x="5955538" y="4635627"/>
                  </a:lnTo>
                  <a:lnTo>
                    <a:pt x="165227" y="4635627"/>
                  </a:lnTo>
                  <a:lnTo>
                    <a:pt x="165227" y="4629277"/>
                  </a:lnTo>
                  <a:lnTo>
                    <a:pt x="165227" y="4635627"/>
                  </a:lnTo>
                  <a:cubicBezTo>
                    <a:pt x="73914" y="4635627"/>
                    <a:pt x="0" y="4561713"/>
                    <a:pt x="0" y="447052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470527"/>
                  </a:lnTo>
                  <a:lnTo>
                    <a:pt x="6350" y="4470527"/>
                  </a:lnTo>
                  <a:lnTo>
                    <a:pt x="12700" y="4470527"/>
                  </a:lnTo>
                  <a:cubicBezTo>
                    <a:pt x="12700" y="4554728"/>
                    <a:pt x="81026" y="4622927"/>
                    <a:pt x="165227" y="4622927"/>
                  </a:cubicBezTo>
                  <a:lnTo>
                    <a:pt x="5955538" y="4622927"/>
                  </a:lnTo>
                  <a:cubicBezTo>
                    <a:pt x="6039739" y="4622927"/>
                    <a:pt x="6108065" y="4554728"/>
                    <a:pt x="6108065" y="4470527"/>
                  </a:cubicBezTo>
                  <a:lnTo>
                    <a:pt x="6108065" y="165100"/>
                  </a:lnTo>
                  <a:cubicBezTo>
                    <a:pt x="6108065" y="80899"/>
                    <a:pt x="6039739" y="12700"/>
                    <a:pt x="5955538" y="12700"/>
                  </a:cubicBezTo>
                  <a:lnTo>
                    <a:pt x="165227" y="12700"/>
                  </a:lnTo>
                  <a:lnTo>
                    <a:pt x="165227" y="6350"/>
                  </a:lnTo>
                  <a:lnTo>
                    <a:pt x="165227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258525" y="3528417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Shared Goals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33050" y="3967311"/>
            <a:ext cx="3994994" cy="237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Align on a common purpose that everyone is committed to. This creates a sense of shared responsibility and purpose.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756371" y="3010943"/>
            <a:ext cx="4590604" cy="3476774"/>
            <a:chOff x="0" y="0"/>
            <a:chExt cx="6120805" cy="4635698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108065" cy="4623054"/>
            </a:xfrm>
            <a:custGeom>
              <a:avLst/>
              <a:gdLst/>
              <a:ahLst/>
              <a:cxnLst/>
              <a:rect l="l" t="t" r="r" b="b"/>
              <a:pathLst>
                <a:path w="6108065" h="4623054">
                  <a:moveTo>
                    <a:pt x="0" y="158750"/>
                  </a:moveTo>
                  <a:cubicBezTo>
                    <a:pt x="0" y="71120"/>
                    <a:pt x="71120" y="0"/>
                    <a:pt x="158877" y="0"/>
                  </a:cubicBezTo>
                  <a:lnTo>
                    <a:pt x="5949188" y="0"/>
                  </a:lnTo>
                  <a:cubicBezTo>
                    <a:pt x="6036945" y="0"/>
                    <a:pt x="6108065" y="71120"/>
                    <a:pt x="6108065" y="158750"/>
                  </a:cubicBezTo>
                  <a:lnTo>
                    <a:pt x="6108065" y="4464177"/>
                  </a:lnTo>
                  <a:cubicBezTo>
                    <a:pt x="6108065" y="4551934"/>
                    <a:pt x="6036945" y="4622927"/>
                    <a:pt x="5949188" y="4622927"/>
                  </a:cubicBezTo>
                  <a:lnTo>
                    <a:pt x="158877" y="4622927"/>
                  </a:lnTo>
                  <a:cubicBezTo>
                    <a:pt x="71120" y="4623054"/>
                    <a:pt x="0" y="4551934"/>
                    <a:pt x="0" y="4464177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120765" cy="4635627"/>
            </a:xfrm>
            <a:custGeom>
              <a:avLst/>
              <a:gdLst/>
              <a:ahLst/>
              <a:cxnLst/>
              <a:rect l="l" t="t" r="r" b="b"/>
              <a:pathLst>
                <a:path w="6120765" h="4635627">
                  <a:moveTo>
                    <a:pt x="0" y="165100"/>
                  </a:moveTo>
                  <a:cubicBezTo>
                    <a:pt x="0" y="73914"/>
                    <a:pt x="74041" y="0"/>
                    <a:pt x="165227" y="0"/>
                  </a:cubicBezTo>
                  <a:lnTo>
                    <a:pt x="5955538" y="0"/>
                  </a:lnTo>
                  <a:lnTo>
                    <a:pt x="5955538" y="6350"/>
                  </a:lnTo>
                  <a:lnTo>
                    <a:pt x="5955538" y="0"/>
                  </a:lnTo>
                  <a:cubicBezTo>
                    <a:pt x="6046851" y="0"/>
                    <a:pt x="6120765" y="73914"/>
                    <a:pt x="6120765" y="165100"/>
                  </a:cubicBezTo>
                  <a:lnTo>
                    <a:pt x="6114415" y="165100"/>
                  </a:lnTo>
                  <a:lnTo>
                    <a:pt x="6120765" y="165100"/>
                  </a:lnTo>
                  <a:lnTo>
                    <a:pt x="6120765" y="4470527"/>
                  </a:lnTo>
                  <a:lnTo>
                    <a:pt x="6114415" y="4470527"/>
                  </a:lnTo>
                  <a:lnTo>
                    <a:pt x="6120765" y="4470527"/>
                  </a:lnTo>
                  <a:cubicBezTo>
                    <a:pt x="6120765" y="4561713"/>
                    <a:pt x="6046724" y="4635627"/>
                    <a:pt x="5955538" y="4635627"/>
                  </a:cubicBezTo>
                  <a:lnTo>
                    <a:pt x="5955538" y="4629277"/>
                  </a:lnTo>
                  <a:lnTo>
                    <a:pt x="5955538" y="4635627"/>
                  </a:lnTo>
                  <a:lnTo>
                    <a:pt x="165227" y="4635627"/>
                  </a:lnTo>
                  <a:lnTo>
                    <a:pt x="165227" y="4629277"/>
                  </a:lnTo>
                  <a:lnTo>
                    <a:pt x="165227" y="4635627"/>
                  </a:lnTo>
                  <a:cubicBezTo>
                    <a:pt x="73914" y="4635627"/>
                    <a:pt x="0" y="4561713"/>
                    <a:pt x="0" y="4470527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4470527"/>
                  </a:lnTo>
                  <a:lnTo>
                    <a:pt x="6350" y="4470527"/>
                  </a:lnTo>
                  <a:lnTo>
                    <a:pt x="12700" y="4470527"/>
                  </a:lnTo>
                  <a:cubicBezTo>
                    <a:pt x="12700" y="4554728"/>
                    <a:pt x="81026" y="4622927"/>
                    <a:pt x="165227" y="4622927"/>
                  </a:cubicBezTo>
                  <a:lnTo>
                    <a:pt x="5955538" y="4622927"/>
                  </a:lnTo>
                  <a:cubicBezTo>
                    <a:pt x="6039739" y="4622927"/>
                    <a:pt x="6108065" y="4554728"/>
                    <a:pt x="6108065" y="4470527"/>
                  </a:cubicBezTo>
                  <a:lnTo>
                    <a:pt x="6108065" y="165100"/>
                  </a:lnTo>
                  <a:cubicBezTo>
                    <a:pt x="6108065" y="80899"/>
                    <a:pt x="6039739" y="12700"/>
                    <a:pt x="5955538" y="12700"/>
                  </a:cubicBezTo>
                  <a:lnTo>
                    <a:pt x="165227" y="12700"/>
                  </a:lnTo>
                  <a:lnTo>
                    <a:pt x="165227" y="6350"/>
                  </a:lnTo>
                  <a:lnTo>
                    <a:pt x="165227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2205162" y="3346996"/>
            <a:ext cx="3693021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Open Communication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54176" y="3904654"/>
            <a:ext cx="3994994" cy="237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Encourage open communication and feedback. This helps to identify blind spots and create a space for innovation.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417196" y="7142410"/>
            <a:ext cx="9455051" cy="2115890"/>
            <a:chOff x="0" y="0"/>
            <a:chExt cx="12606735" cy="2821187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12594082" cy="2808478"/>
            </a:xfrm>
            <a:custGeom>
              <a:avLst/>
              <a:gdLst/>
              <a:ahLst/>
              <a:cxnLst/>
              <a:rect l="l" t="t" r="r" b="b"/>
              <a:pathLst>
                <a:path w="12594082" h="2808478">
                  <a:moveTo>
                    <a:pt x="0" y="158750"/>
                  </a:moveTo>
                  <a:cubicBezTo>
                    <a:pt x="0" y="71120"/>
                    <a:pt x="71374" y="0"/>
                    <a:pt x="159385" y="0"/>
                  </a:cubicBezTo>
                  <a:lnTo>
                    <a:pt x="12434697" y="0"/>
                  </a:lnTo>
                  <a:cubicBezTo>
                    <a:pt x="12522708" y="0"/>
                    <a:pt x="12594082" y="71120"/>
                    <a:pt x="12594082" y="158750"/>
                  </a:cubicBezTo>
                  <a:lnTo>
                    <a:pt x="12594082" y="2649728"/>
                  </a:lnTo>
                  <a:cubicBezTo>
                    <a:pt x="12594082" y="2737485"/>
                    <a:pt x="12522708" y="2808478"/>
                    <a:pt x="12434697" y="2808478"/>
                  </a:cubicBezTo>
                  <a:lnTo>
                    <a:pt x="159385" y="2808478"/>
                  </a:lnTo>
                  <a:cubicBezTo>
                    <a:pt x="71374" y="2808478"/>
                    <a:pt x="0" y="2737358"/>
                    <a:pt x="0" y="2649728"/>
                  </a:cubicBezTo>
                  <a:close/>
                </a:path>
              </a:pathLst>
            </a:custGeom>
            <a:solidFill>
              <a:srgbClr val="E2E3E9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2606782" cy="2821178"/>
            </a:xfrm>
            <a:custGeom>
              <a:avLst/>
              <a:gdLst/>
              <a:ahLst/>
              <a:cxnLst/>
              <a:rect l="l" t="t" r="r" b="b"/>
              <a:pathLst>
                <a:path w="12606782" h="2821178">
                  <a:moveTo>
                    <a:pt x="0" y="165100"/>
                  </a:moveTo>
                  <a:cubicBezTo>
                    <a:pt x="0" y="73914"/>
                    <a:pt x="74168" y="0"/>
                    <a:pt x="165735" y="0"/>
                  </a:cubicBezTo>
                  <a:lnTo>
                    <a:pt x="12441047" y="0"/>
                  </a:lnTo>
                  <a:lnTo>
                    <a:pt x="12441047" y="6350"/>
                  </a:lnTo>
                  <a:lnTo>
                    <a:pt x="12441047" y="0"/>
                  </a:lnTo>
                  <a:cubicBezTo>
                    <a:pt x="12532487" y="0"/>
                    <a:pt x="12606782" y="73914"/>
                    <a:pt x="12606782" y="165100"/>
                  </a:cubicBezTo>
                  <a:lnTo>
                    <a:pt x="12600432" y="165100"/>
                  </a:lnTo>
                  <a:lnTo>
                    <a:pt x="12606782" y="165100"/>
                  </a:lnTo>
                  <a:lnTo>
                    <a:pt x="12606782" y="2656078"/>
                  </a:lnTo>
                  <a:lnTo>
                    <a:pt x="12600432" y="2656078"/>
                  </a:lnTo>
                  <a:lnTo>
                    <a:pt x="12606782" y="2656078"/>
                  </a:lnTo>
                  <a:cubicBezTo>
                    <a:pt x="12606782" y="2747264"/>
                    <a:pt x="12532614" y="2821178"/>
                    <a:pt x="12441047" y="2821178"/>
                  </a:cubicBezTo>
                  <a:lnTo>
                    <a:pt x="12441047" y="2814828"/>
                  </a:lnTo>
                  <a:lnTo>
                    <a:pt x="12441047" y="2821178"/>
                  </a:lnTo>
                  <a:lnTo>
                    <a:pt x="165735" y="2821178"/>
                  </a:lnTo>
                  <a:lnTo>
                    <a:pt x="165735" y="2814828"/>
                  </a:lnTo>
                  <a:lnTo>
                    <a:pt x="165735" y="2821178"/>
                  </a:lnTo>
                  <a:cubicBezTo>
                    <a:pt x="74295" y="2821178"/>
                    <a:pt x="0" y="2747264"/>
                    <a:pt x="0" y="265607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2656078"/>
                  </a:lnTo>
                  <a:lnTo>
                    <a:pt x="6350" y="2656078"/>
                  </a:lnTo>
                  <a:lnTo>
                    <a:pt x="12700" y="2656078"/>
                  </a:lnTo>
                  <a:cubicBezTo>
                    <a:pt x="12700" y="2740279"/>
                    <a:pt x="81153" y="2808478"/>
                    <a:pt x="165735" y="2808478"/>
                  </a:cubicBezTo>
                  <a:lnTo>
                    <a:pt x="12441047" y="2808478"/>
                  </a:lnTo>
                  <a:cubicBezTo>
                    <a:pt x="12525628" y="2808478"/>
                    <a:pt x="12594082" y="2740152"/>
                    <a:pt x="12594082" y="2656078"/>
                  </a:cubicBezTo>
                  <a:lnTo>
                    <a:pt x="12594082" y="165100"/>
                  </a:lnTo>
                  <a:cubicBezTo>
                    <a:pt x="12594082" y="80899"/>
                    <a:pt x="12525628" y="12700"/>
                    <a:pt x="12441047" y="12700"/>
                  </a:cubicBezTo>
                  <a:lnTo>
                    <a:pt x="165735" y="12700"/>
                  </a:lnTo>
                  <a:lnTo>
                    <a:pt x="165735" y="6350"/>
                  </a:lnTo>
                  <a:lnTo>
                    <a:pt x="165735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5715001" y="7323833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Creative Thinking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15001" y="7881045"/>
            <a:ext cx="8859441" cy="101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Foster a collaborative environment where diverse perspectives and ideas are valued and contribute to new solutions.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0438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320332" y="615552"/>
            <a:ext cx="9647336" cy="2434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4999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Synergy in the Classroom: Fostering Collaborative Learning</a:t>
            </a:r>
          </a:p>
        </p:txBody>
      </p:sp>
      <p:sp>
        <p:nvSpPr>
          <p:cNvPr id="6" name="Freeform 6" descr="preencoded.png"/>
          <p:cNvSpPr/>
          <p:nvPr/>
        </p:nvSpPr>
        <p:spPr>
          <a:xfrm>
            <a:off x="2546598" y="3254499"/>
            <a:ext cx="1273374" cy="2037309"/>
          </a:xfrm>
          <a:custGeom>
            <a:avLst/>
            <a:gdLst/>
            <a:ahLst/>
            <a:cxnLst/>
            <a:rect l="l" t="t" r="r" b="b"/>
            <a:pathLst>
              <a:path w="1273374" h="2037309">
                <a:moveTo>
                  <a:pt x="0" y="0"/>
                </a:moveTo>
                <a:lnTo>
                  <a:pt x="1273373" y="0"/>
                </a:lnTo>
                <a:lnTo>
                  <a:pt x="1273373" y="2037309"/>
                </a:lnTo>
                <a:lnTo>
                  <a:pt x="0" y="2037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" r="-9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20332" y="3436441"/>
            <a:ext cx="3520828" cy="4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Project-Based Learning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20332" y="4252615"/>
            <a:ext cx="7992070" cy="89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Students work together to complete projects that require them to apply their skills and knowledge.</a:t>
            </a:r>
          </a:p>
        </p:txBody>
      </p:sp>
      <p:sp>
        <p:nvSpPr>
          <p:cNvPr id="9" name="Freeform 9" descr="preencoded.png"/>
          <p:cNvSpPr/>
          <p:nvPr/>
        </p:nvSpPr>
        <p:spPr>
          <a:xfrm>
            <a:off x="2546598" y="5291808"/>
            <a:ext cx="1273374" cy="2037309"/>
          </a:xfrm>
          <a:custGeom>
            <a:avLst/>
            <a:gdLst/>
            <a:ahLst/>
            <a:cxnLst/>
            <a:rect l="l" t="t" r="r" b="b"/>
            <a:pathLst>
              <a:path w="1273374" h="2037309">
                <a:moveTo>
                  <a:pt x="0" y="0"/>
                </a:moveTo>
                <a:lnTo>
                  <a:pt x="1273373" y="0"/>
                </a:lnTo>
                <a:lnTo>
                  <a:pt x="1273373" y="2037309"/>
                </a:lnTo>
                <a:lnTo>
                  <a:pt x="0" y="2037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1" r="-9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489029" y="5480894"/>
            <a:ext cx="3183434" cy="426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Peer Collaboration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20332" y="6052592"/>
            <a:ext cx="7992070" cy="89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Students work in groups to discuss ideas, share information, and support each other's learning.</a:t>
            </a:r>
          </a:p>
        </p:txBody>
      </p:sp>
      <p:sp>
        <p:nvSpPr>
          <p:cNvPr id="12" name="Freeform 12" descr="preencoded.png"/>
          <p:cNvSpPr/>
          <p:nvPr/>
        </p:nvSpPr>
        <p:spPr>
          <a:xfrm>
            <a:off x="2546598" y="7335514"/>
            <a:ext cx="1273374" cy="2037309"/>
          </a:xfrm>
          <a:custGeom>
            <a:avLst/>
            <a:gdLst/>
            <a:ahLst/>
            <a:cxnLst/>
            <a:rect l="l" t="t" r="r" b="b"/>
            <a:pathLst>
              <a:path w="1273374" h="2037309">
                <a:moveTo>
                  <a:pt x="0" y="0"/>
                </a:moveTo>
                <a:lnTo>
                  <a:pt x="1273373" y="0"/>
                </a:lnTo>
                <a:lnTo>
                  <a:pt x="1273373" y="2037309"/>
                </a:lnTo>
                <a:lnTo>
                  <a:pt x="0" y="20373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1" r="-91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489029" y="7518201"/>
            <a:ext cx="3183434" cy="426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Group Discussions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20332" y="8087469"/>
            <a:ext cx="7992070" cy="89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Encourage active participation and respectful dialogue to foster critical thinking and deeper understanding.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90451" y="723156"/>
            <a:ext cx="16307098" cy="182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Synergy in Business: Unlocking the Power of Partnerships</a:t>
            </a:r>
          </a:p>
        </p:txBody>
      </p:sp>
      <p:sp>
        <p:nvSpPr>
          <p:cNvPr id="6" name="Freeform 6" descr="preencoded.png"/>
          <p:cNvSpPr/>
          <p:nvPr/>
        </p:nvSpPr>
        <p:spPr>
          <a:xfrm>
            <a:off x="3721745" y="3114972"/>
            <a:ext cx="2690664" cy="2083445"/>
          </a:xfrm>
          <a:custGeom>
            <a:avLst/>
            <a:gdLst/>
            <a:ahLst/>
            <a:cxnLst/>
            <a:rect l="l" t="t" r="r" b="b"/>
            <a:pathLst>
              <a:path w="2690664" h="2083445">
                <a:moveTo>
                  <a:pt x="0" y="0"/>
                </a:moveTo>
                <a:lnTo>
                  <a:pt x="2690664" y="0"/>
                </a:lnTo>
                <a:lnTo>
                  <a:pt x="2690664" y="2083445"/>
                </a:lnTo>
                <a:lnTo>
                  <a:pt x="0" y="20834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6" b="-14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98541" y="4010322"/>
            <a:ext cx="136921" cy="69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95331" y="3586162"/>
            <a:ext cx="3537496" cy="48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Shared Vision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5331" y="4131320"/>
            <a:ext cx="8135242" cy="55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Align on a common goal and vision that drives the partnership.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483102" y="5214640"/>
            <a:ext cx="10743754" cy="19050"/>
            <a:chOff x="0" y="0"/>
            <a:chExt cx="14325005" cy="25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24964" cy="25400"/>
            </a:xfrm>
            <a:custGeom>
              <a:avLst/>
              <a:gdLst/>
              <a:ahLst/>
              <a:cxnLst/>
              <a:rect l="l" t="t" r="r" b="b"/>
              <a:pathLst>
                <a:path w="14324964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312264" y="0"/>
                  </a:lnTo>
                  <a:cubicBezTo>
                    <a:pt x="14319250" y="0"/>
                    <a:pt x="14324964" y="5715"/>
                    <a:pt x="14324964" y="12700"/>
                  </a:cubicBezTo>
                  <a:cubicBezTo>
                    <a:pt x="14324964" y="19685"/>
                    <a:pt x="14319250" y="25400"/>
                    <a:pt x="14312264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id="12" name="Freeform 12" descr="preencoded.png"/>
          <p:cNvSpPr/>
          <p:nvPr/>
        </p:nvSpPr>
        <p:spPr>
          <a:xfrm>
            <a:off x="2376487" y="5269111"/>
            <a:ext cx="5381327" cy="2083445"/>
          </a:xfrm>
          <a:custGeom>
            <a:avLst/>
            <a:gdLst/>
            <a:ahLst/>
            <a:cxnLst/>
            <a:rect l="l" t="t" r="r" b="b"/>
            <a:pathLst>
              <a:path w="5381327" h="2083445">
                <a:moveTo>
                  <a:pt x="0" y="0"/>
                </a:moveTo>
                <a:lnTo>
                  <a:pt x="5381328" y="0"/>
                </a:lnTo>
                <a:lnTo>
                  <a:pt x="5381328" y="2083445"/>
                </a:lnTo>
                <a:lnTo>
                  <a:pt x="0" y="2083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7" b="-5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968479" y="5894486"/>
            <a:ext cx="197049" cy="69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40737" y="5231011"/>
            <a:ext cx="3537496" cy="48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Trust &amp; Transparency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40737" y="6059091"/>
            <a:ext cx="8973890" cy="1010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Build a foundation of trust through open communication and clear expectations.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828509" y="7368779"/>
            <a:ext cx="9398347" cy="19050"/>
            <a:chOff x="0" y="0"/>
            <a:chExt cx="12531130" cy="25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531090" cy="25400"/>
            </a:xfrm>
            <a:custGeom>
              <a:avLst/>
              <a:gdLst/>
              <a:ahLst/>
              <a:cxnLst/>
              <a:rect l="l" t="t" r="r" b="b"/>
              <a:pathLst>
                <a:path w="12531090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2518390" y="0"/>
                  </a:lnTo>
                  <a:cubicBezTo>
                    <a:pt x="12525375" y="0"/>
                    <a:pt x="12531090" y="5715"/>
                    <a:pt x="12531090" y="12700"/>
                  </a:cubicBezTo>
                  <a:cubicBezTo>
                    <a:pt x="12531090" y="19685"/>
                    <a:pt x="12525375" y="25400"/>
                    <a:pt x="1251839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C8C9CF"/>
            </a:solidFill>
          </p:spPr>
        </p:sp>
      </p:grpSp>
      <p:sp>
        <p:nvSpPr>
          <p:cNvPr id="18" name="Freeform 18" descr="preencoded.png"/>
          <p:cNvSpPr/>
          <p:nvPr/>
        </p:nvSpPr>
        <p:spPr>
          <a:xfrm>
            <a:off x="1031081" y="7423249"/>
            <a:ext cx="8071991" cy="2083445"/>
          </a:xfrm>
          <a:custGeom>
            <a:avLst/>
            <a:gdLst/>
            <a:ahLst/>
            <a:cxnLst/>
            <a:rect l="l" t="t" r="r" b="b"/>
            <a:pathLst>
              <a:path w="8071991" h="2083445">
                <a:moveTo>
                  <a:pt x="0" y="0"/>
                </a:moveTo>
                <a:lnTo>
                  <a:pt x="8071991" y="0"/>
                </a:lnTo>
                <a:lnTo>
                  <a:pt x="8071991" y="2083445"/>
                </a:lnTo>
                <a:lnTo>
                  <a:pt x="0" y="2083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7" b="-87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964609" y="8048625"/>
            <a:ext cx="204788" cy="69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5995" y="7668071"/>
            <a:ext cx="3537496" cy="48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Mutual Benefit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85995" y="8213229"/>
            <a:ext cx="7628632" cy="1010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Ensure that the partnership creates value for all parties involved.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6768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102874" y="277416"/>
            <a:ext cx="9853612" cy="145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4375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The Essence of Win/Win: Mutually Beneficial Outcomes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80571" y="2200145"/>
            <a:ext cx="9853612" cy="66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2"/>
              </a:lnSpc>
            </a:pPr>
            <a:r>
              <a:rPr lang="en-US" sz="5812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99835" y="3230054"/>
            <a:ext cx="2815084" cy="38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187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Respect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7458" y="3629658"/>
            <a:ext cx="9853612" cy="54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2749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Value the other person's perspective and needs.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0571" y="4705052"/>
            <a:ext cx="9853612" cy="66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2"/>
              </a:lnSpc>
            </a:pPr>
            <a:r>
              <a:rPr lang="en-US" sz="5812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99835" y="5495776"/>
            <a:ext cx="2815084" cy="38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187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Integrity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75786" y="5757531"/>
            <a:ext cx="9853612" cy="54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2749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Be honest and transparent in your interactions.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80571" y="6834538"/>
            <a:ext cx="9853612" cy="66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2"/>
              </a:lnSpc>
            </a:pPr>
            <a:r>
              <a:rPr lang="en-US" sz="5812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9835" y="7656126"/>
            <a:ext cx="2815084" cy="38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187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Collaboration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80571" y="8055730"/>
            <a:ext cx="9853612" cy="54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2749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Work together to find solutions that benefit everyone.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902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92238" y="1150292"/>
            <a:ext cx="16297721" cy="94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505468"/>
                </a:solidFill>
                <a:latin typeface="Arimo Bold"/>
                <a:ea typeface="Arimo Bold"/>
                <a:cs typeface="Arimo Bold"/>
                <a:sym typeface="Arimo Bold"/>
              </a:rPr>
              <a:t>Applying the Principles: Real-World Case Studies</a:t>
            </a:r>
          </a:p>
        </p:txBody>
      </p:sp>
      <p:sp>
        <p:nvSpPr>
          <p:cNvPr id="6" name="Freeform 6" descr="preencoded.png"/>
          <p:cNvSpPr/>
          <p:nvPr/>
        </p:nvSpPr>
        <p:spPr>
          <a:xfrm>
            <a:off x="992238" y="2660451"/>
            <a:ext cx="5150941" cy="3183434"/>
          </a:xfrm>
          <a:custGeom>
            <a:avLst/>
            <a:gdLst/>
            <a:ahLst/>
            <a:cxnLst/>
            <a:rect l="l" t="t" r="r" b="b"/>
            <a:pathLst>
              <a:path w="5150941" h="3183434">
                <a:moveTo>
                  <a:pt x="0" y="0"/>
                </a:moveTo>
                <a:lnTo>
                  <a:pt x="5150941" y="0"/>
                </a:lnTo>
                <a:lnTo>
                  <a:pt x="5150941" y="3183434"/>
                </a:lnTo>
                <a:lnTo>
                  <a:pt x="0" y="3183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" r="-5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2238" y="6160145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Business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6706492"/>
            <a:ext cx="5150941" cy="191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A company leverages the expertise of a partner to develop a new product line, leading to increased market share and revenue for both.</a:t>
            </a:r>
          </a:p>
        </p:txBody>
      </p:sp>
      <p:sp>
        <p:nvSpPr>
          <p:cNvPr id="9" name="Freeform 9" descr="preencoded.png"/>
          <p:cNvSpPr/>
          <p:nvPr/>
        </p:nvSpPr>
        <p:spPr>
          <a:xfrm>
            <a:off x="6568380" y="2660451"/>
            <a:ext cx="5151090" cy="3183582"/>
          </a:xfrm>
          <a:custGeom>
            <a:avLst/>
            <a:gdLst/>
            <a:ahLst/>
            <a:cxnLst/>
            <a:rect l="l" t="t" r="r" b="b"/>
            <a:pathLst>
              <a:path w="5151090" h="3183582">
                <a:moveTo>
                  <a:pt x="0" y="0"/>
                </a:moveTo>
                <a:lnTo>
                  <a:pt x="5151090" y="0"/>
                </a:lnTo>
                <a:lnTo>
                  <a:pt x="5151090" y="3183583"/>
                </a:lnTo>
                <a:lnTo>
                  <a:pt x="0" y="31835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" r="-5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568380" y="6160294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Education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68380" y="6706641"/>
            <a:ext cx="5151090" cy="191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Teachers use project-based learning to engage students in collaborative projects that foster critical thinking and problem-solving skills.</a:t>
            </a:r>
          </a:p>
        </p:txBody>
      </p:sp>
      <p:sp>
        <p:nvSpPr>
          <p:cNvPr id="12" name="Freeform 12" descr="preencoded.png"/>
          <p:cNvSpPr/>
          <p:nvPr/>
        </p:nvSpPr>
        <p:spPr>
          <a:xfrm>
            <a:off x="12144672" y="2660451"/>
            <a:ext cx="5150941" cy="3183434"/>
          </a:xfrm>
          <a:custGeom>
            <a:avLst/>
            <a:gdLst/>
            <a:ahLst/>
            <a:cxnLst/>
            <a:rect l="l" t="t" r="r" b="b"/>
            <a:pathLst>
              <a:path w="5150941" h="3183434">
                <a:moveTo>
                  <a:pt x="0" y="0"/>
                </a:moveTo>
                <a:lnTo>
                  <a:pt x="5150942" y="0"/>
                </a:lnTo>
                <a:lnTo>
                  <a:pt x="5150942" y="3183434"/>
                </a:lnTo>
                <a:lnTo>
                  <a:pt x="0" y="318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" r="-52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144672" y="6160145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5B5F71"/>
                </a:solidFill>
                <a:latin typeface="Arimo Bold"/>
                <a:ea typeface="Arimo Bold"/>
                <a:cs typeface="Arimo Bold"/>
                <a:sym typeface="Arimo Bold"/>
              </a:rPr>
              <a:t>Family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44672" y="6706492"/>
            <a:ext cx="5150941" cy="237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5B5F71"/>
                </a:solidFill>
                <a:latin typeface="Arimo"/>
                <a:ea typeface="Arimo"/>
                <a:cs typeface="Arimo"/>
                <a:sym typeface="Arimo"/>
              </a:rPr>
              <a:t>A family works together to plan a vacation that meets everyone's needs and preferences, resulting in a memorable and enjoyable experience for all.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477</Words>
  <Application>Microsoft Office PowerPoint</Application>
  <PresentationFormat>Custom</PresentationFormat>
  <Paragraphs>82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Arimo Bold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Think-WinWin-Six-Paradigms-of-Human-Interaction.pptx</dc:title>
  <dc:creator>Soundarya R</dc:creator>
  <cp:lastModifiedBy>Soundarya R</cp:lastModifiedBy>
  <cp:revision>1</cp:revision>
  <dcterms:created xsi:type="dcterms:W3CDTF">2006-08-16T00:00:00Z</dcterms:created>
  <dcterms:modified xsi:type="dcterms:W3CDTF">2024-12-09T09:50:58Z</dcterms:modified>
  <dc:identifier>DAGYmkYifc8</dc:identifier>
</cp:coreProperties>
</file>