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8288000" cy="10287000"/>
  <p:notesSz cx="6858000" cy="9144000"/>
  <p:embeddedFontLst>
    <p:embeddedFont>
      <p:font typeface="Aharoni" panose="02010803020104030203" pitchFamily="2" charset="-79"/>
      <p:bold r:id="rId12"/>
    </p:embeddedFont>
    <p:embeddedFont>
      <p:font typeface="Arial Black" panose="020B0A04020102020204" pitchFamily="34" charset="0"/>
      <p:bold r:id="rId13"/>
    </p:embeddedFont>
    <p:embeddedFont>
      <p:font typeface="Arimo" panose="020B0604020202020204" charset="0"/>
      <p:regular r:id="rId14"/>
    </p:embeddedFont>
    <p:embeddedFont>
      <p:font typeface="Corben" panose="020B0604020202020204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09.12.2024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9540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0074" y="514997"/>
            <a:ext cx="2169914" cy="24765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715001" y="514997"/>
            <a:ext cx="9516929" cy="2982355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pPr algn="ctr"/>
            <a:r>
              <a:rPr lang="en-US" sz="375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375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375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375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375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375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375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39805" y="3777742"/>
            <a:ext cx="8746857" cy="1020279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r>
              <a:rPr lang="en-US" sz="3000" b="1" dirty="0">
                <a:solidFill>
                  <a:srgbClr val="7030A0"/>
                </a:solidFill>
              </a:rPr>
              <a:t> </a:t>
            </a:r>
            <a:r>
              <a:rPr lang="en-US" sz="3000" b="1" dirty="0" err="1">
                <a:solidFill>
                  <a:srgbClr val="7030A0"/>
                </a:solidFill>
              </a:rPr>
              <a:t>Programme</a:t>
            </a:r>
            <a:r>
              <a:rPr lang="en-US" sz="3000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4799632" y="4567375"/>
            <a:ext cx="7221242" cy="1135696"/>
          </a:xfrm>
          <a:prstGeom prst="rect">
            <a:avLst/>
          </a:prstGeom>
        </p:spPr>
        <p:txBody>
          <a:bodyPr wrap="square" lIns="96012" tIns="48006" rIns="96012" bIns="48006">
            <a:spAutoFit/>
          </a:bodyPr>
          <a:lstStyle/>
          <a:p>
            <a:r>
              <a:rPr lang="en-US" sz="2250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Emotional Intelligence and Managerial Development </a:t>
            </a:r>
          </a:p>
          <a:p>
            <a:r>
              <a:rPr lang="en-US" sz="2250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22HRM2EC1</a:t>
            </a:r>
            <a:endParaRPr lang="en-US" sz="2250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87663" y="5928103"/>
            <a:ext cx="6858000" cy="1020279"/>
          </a:xfrm>
          <a:prstGeom prst="rect">
            <a:avLst/>
          </a:prstGeom>
        </p:spPr>
        <p:txBody>
          <a:bodyPr lIns="96012" tIns="48006" rIns="96012" bIns="48006">
            <a:spAutoFit/>
          </a:bodyPr>
          <a:lstStyle/>
          <a:p>
            <a:pPr algn="ctr"/>
            <a:r>
              <a:rPr lang="en-US" sz="3000" b="1" dirty="0">
                <a:solidFill>
                  <a:srgbClr val="7030A0"/>
                </a:solidFill>
                <a:latin typeface="Arial Black" pitchFamily="34" charset="0"/>
              </a:rPr>
              <a:t> Unit-V </a:t>
            </a:r>
          </a:p>
          <a:p>
            <a:pPr algn="ctr"/>
            <a:r>
              <a:rPr lang="en-US" sz="3000" b="1" dirty="0">
                <a:solidFill>
                  <a:srgbClr val="7030A0"/>
                </a:solidFill>
                <a:latin typeface="Arial Black" pitchFamily="34" charset="0"/>
              </a:rPr>
              <a:t>Continuous Renewal</a:t>
            </a:r>
          </a:p>
        </p:txBody>
      </p:sp>
      <p:sp>
        <p:nvSpPr>
          <p:cNvPr id="9" name="Rectangle 8"/>
          <p:cNvSpPr/>
          <p:nvPr/>
        </p:nvSpPr>
        <p:spPr>
          <a:xfrm>
            <a:off x="5976534" y="7381068"/>
            <a:ext cx="6858000" cy="1481944"/>
          </a:xfrm>
          <a:prstGeom prst="rect">
            <a:avLst/>
          </a:prstGeom>
        </p:spPr>
        <p:txBody>
          <a:bodyPr lIns="96012" tIns="48006" rIns="96012" bIns="48006">
            <a:sp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3000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3000" b="1" dirty="0">
                <a:solidFill>
                  <a:schemeClr val="accent6"/>
                </a:solidFill>
              </a:rPr>
              <a:t>Department of Lifelong Learning</a:t>
            </a:r>
            <a:endParaRPr lang="en-US" sz="3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 descr="preencoded.png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9F9FF">
                <a:alpha val="94902"/>
              </a:srgbClr>
            </a:solidFill>
          </p:spPr>
        </p:sp>
      </p:grpSp>
      <p:sp>
        <p:nvSpPr>
          <p:cNvPr id="5" name="Freeform 5" descr="preencoded.png"/>
          <p:cNvSpPr/>
          <p:nvPr/>
        </p:nvSpPr>
        <p:spPr>
          <a:xfrm>
            <a:off x="0" y="0"/>
            <a:ext cx="6858000" cy="10287000"/>
          </a:xfrm>
          <a:custGeom>
            <a:avLst/>
            <a:gdLst/>
            <a:ahLst/>
            <a:cxnLst/>
            <a:rect l="l" t="t" r="r" b="b"/>
            <a:pathLst>
              <a:path w="6858000" h="10287000">
                <a:moveTo>
                  <a:pt x="0" y="0"/>
                </a:moveTo>
                <a:lnTo>
                  <a:pt x="6858000" y="0"/>
                </a:lnTo>
                <a:lnTo>
                  <a:pt x="685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pSp>
        <p:nvGrpSpPr>
          <p:cNvPr id="6" name="Group 6"/>
          <p:cNvGrpSpPr/>
          <p:nvPr/>
        </p:nvGrpSpPr>
        <p:grpSpPr>
          <a:xfrm>
            <a:off x="0" y="0"/>
            <a:ext cx="6858000" cy="10287000"/>
            <a:chOff x="0" y="0"/>
            <a:chExt cx="9144000" cy="137160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9144000" cy="13716000"/>
            </a:xfrm>
            <a:custGeom>
              <a:avLst/>
              <a:gdLst/>
              <a:ahLst/>
              <a:cxnLst/>
              <a:rect l="l" t="t" r="r" b="b"/>
              <a:pathLst>
                <a:path w="9144000" h="13716000">
                  <a:moveTo>
                    <a:pt x="0" y="0"/>
                  </a:moveTo>
                  <a:lnTo>
                    <a:pt x="9144000" y="0"/>
                  </a:lnTo>
                  <a:lnTo>
                    <a:pt x="914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5E0DF"/>
            </a:solidFill>
          </p:spPr>
        </p:sp>
      </p:grpSp>
      <p:sp>
        <p:nvSpPr>
          <p:cNvPr id="8" name="Freeform 8" descr="preencoded.png"/>
          <p:cNvSpPr/>
          <p:nvPr/>
        </p:nvSpPr>
        <p:spPr>
          <a:xfrm>
            <a:off x="0" y="0"/>
            <a:ext cx="6858000" cy="10287000"/>
          </a:xfrm>
          <a:custGeom>
            <a:avLst/>
            <a:gdLst/>
            <a:ahLst/>
            <a:cxnLst/>
            <a:rect l="l" t="t" r="r" b="b"/>
            <a:pathLst>
              <a:path w="6858000" h="10287000">
                <a:moveTo>
                  <a:pt x="0" y="0"/>
                </a:moveTo>
                <a:lnTo>
                  <a:pt x="6858000" y="0"/>
                </a:lnTo>
                <a:lnTo>
                  <a:pt x="685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7850237" y="2031801"/>
            <a:ext cx="9445526" cy="26864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37"/>
              </a:lnSpc>
            </a:pPr>
            <a:r>
              <a:rPr lang="en-US" sz="5562">
                <a:solidFill>
                  <a:srgbClr val="1B1B27"/>
                </a:solidFill>
                <a:latin typeface="Corben"/>
                <a:ea typeface="Corben"/>
                <a:cs typeface="Corben"/>
                <a:sym typeface="Corben"/>
              </a:rPr>
              <a:t>Sharpen the Saw: Holistic Renewal for Peak Performance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354119" y="5029200"/>
            <a:ext cx="10437762" cy="26207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36"/>
              </a:lnSpc>
            </a:pPr>
            <a:r>
              <a:rPr lang="en-US" sz="2417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Welcome to our exploration of "Sharpen the Saw", a framework for achieving holistic renewal, inspired by Stephen Covey's wisdom. We'll delve into the four dimensions of renewal, the importance of balance, and how to create a personal renewal plan. Prepare to unlock your potential!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7845475" y="7746950"/>
            <a:ext cx="463154" cy="463154"/>
            <a:chOff x="0" y="0"/>
            <a:chExt cx="617538" cy="61753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617601" cy="617601"/>
            </a:xfrm>
            <a:custGeom>
              <a:avLst/>
              <a:gdLst/>
              <a:ahLst/>
              <a:cxnLst/>
              <a:rect l="l" t="t" r="r" b="b"/>
              <a:pathLst>
                <a:path w="617601" h="617601">
                  <a:moveTo>
                    <a:pt x="0" y="308737"/>
                  </a:moveTo>
                  <a:cubicBezTo>
                    <a:pt x="0" y="138303"/>
                    <a:pt x="138303" y="0"/>
                    <a:pt x="308737" y="0"/>
                  </a:cubicBezTo>
                  <a:cubicBezTo>
                    <a:pt x="310642" y="0"/>
                    <a:pt x="312547" y="889"/>
                    <a:pt x="313690" y="2413"/>
                  </a:cubicBezTo>
                  <a:lnTo>
                    <a:pt x="308737" y="6350"/>
                  </a:lnTo>
                  <a:lnTo>
                    <a:pt x="308737" y="0"/>
                  </a:lnTo>
                  <a:lnTo>
                    <a:pt x="308737" y="6350"/>
                  </a:lnTo>
                  <a:lnTo>
                    <a:pt x="308737" y="0"/>
                  </a:lnTo>
                  <a:cubicBezTo>
                    <a:pt x="479298" y="0"/>
                    <a:pt x="617601" y="138303"/>
                    <a:pt x="617601" y="308737"/>
                  </a:cubicBezTo>
                  <a:cubicBezTo>
                    <a:pt x="617601" y="311150"/>
                    <a:pt x="616204" y="313309"/>
                    <a:pt x="614045" y="314452"/>
                  </a:cubicBezTo>
                  <a:lnTo>
                    <a:pt x="611251" y="308737"/>
                  </a:lnTo>
                  <a:lnTo>
                    <a:pt x="617601" y="308737"/>
                  </a:lnTo>
                  <a:cubicBezTo>
                    <a:pt x="617601" y="479298"/>
                    <a:pt x="479298" y="617474"/>
                    <a:pt x="308864" y="617474"/>
                  </a:cubicBezTo>
                  <a:lnTo>
                    <a:pt x="308864" y="611124"/>
                  </a:lnTo>
                  <a:lnTo>
                    <a:pt x="308864" y="604774"/>
                  </a:lnTo>
                  <a:lnTo>
                    <a:pt x="308864" y="611124"/>
                  </a:lnTo>
                  <a:lnTo>
                    <a:pt x="308864" y="617474"/>
                  </a:lnTo>
                  <a:cubicBezTo>
                    <a:pt x="138303" y="617601"/>
                    <a:pt x="0" y="479298"/>
                    <a:pt x="0" y="308737"/>
                  </a:cubicBezTo>
                  <a:lnTo>
                    <a:pt x="6350" y="308737"/>
                  </a:lnTo>
                  <a:lnTo>
                    <a:pt x="0" y="308737"/>
                  </a:lnTo>
                  <a:moveTo>
                    <a:pt x="12700" y="308737"/>
                  </a:moveTo>
                  <a:lnTo>
                    <a:pt x="6350" y="308737"/>
                  </a:lnTo>
                  <a:lnTo>
                    <a:pt x="12700" y="308737"/>
                  </a:lnTo>
                  <a:cubicBezTo>
                    <a:pt x="12700" y="472313"/>
                    <a:pt x="145288" y="604901"/>
                    <a:pt x="308737" y="604901"/>
                  </a:cubicBezTo>
                  <a:cubicBezTo>
                    <a:pt x="312293" y="604901"/>
                    <a:pt x="315087" y="607695"/>
                    <a:pt x="315087" y="611251"/>
                  </a:cubicBezTo>
                  <a:cubicBezTo>
                    <a:pt x="315087" y="614807"/>
                    <a:pt x="312293" y="617601"/>
                    <a:pt x="308737" y="617601"/>
                  </a:cubicBezTo>
                  <a:cubicBezTo>
                    <a:pt x="305181" y="617601"/>
                    <a:pt x="302387" y="614807"/>
                    <a:pt x="302387" y="611251"/>
                  </a:cubicBezTo>
                  <a:cubicBezTo>
                    <a:pt x="302387" y="607695"/>
                    <a:pt x="305181" y="604901"/>
                    <a:pt x="308737" y="604901"/>
                  </a:cubicBezTo>
                  <a:cubicBezTo>
                    <a:pt x="472313" y="604901"/>
                    <a:pt x="604774" y="472313"/>
                    <a:pt x="604774" y="308864"/>
                  </a:cubicBezTo>
                  <a:cubicBezTo>
                    <a:pt x="604774" y="306451"/>
                    <a:pt x="606171" y="304292"/>
                    <a:pt x="608330" y="303149"/>
                  </a:cubicBezTo>
                  <a:lnTo>
                    <a:pt x="611124" y="308864"/>
                  </a:lnTo>
                  <a:lnTo>
                    <a:pt x="604774" y="308864"/>
                  </a:lnTo>
                  <a:cubicBezTo>
                    <a:pt x="604901" y="145288"/>
                    <a:pt x="472313" y="12700"/>
                    <a:pt x="308737" y="12700"/>
                  </a:cubicBezTo>
                  <a:cubicBezTo>
                    <a:pt x="306832" y="12700"/>
                    <a:pt x="304927" y="11811"/>
                    <a:pt x="303784" y="10287"/>
                  </a:cubicBezTo>
                  <a:lnTo>
                    <a:pt x="308737" y="6350"/>
                  </a:lnTo>
                  <a:lnTo>
                    <a:pt x="308737" y="12700"/>
                  </a:lnTo>
                  <a:cubicBezTo>
                    <a:pt x="145288" y="12700"/>
                    <a:pt x="12700" y="145288"/>
                    <a:pt x="12700" y="308737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 descr="preencoded.png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9F9FF">
                <a:alpha val="94902"/>
              </a:srgbClr>
            </a:solidFill>
          </p:spPr>
        </p:sp>
      </p:grpSp>
      <p:sp>
        <p:nvSpPr>
          <p:cNvPr id="5" name="TextBox 5"/>
          <p:cNvSpPr txBox="1"/>
          <p:nvPr/>
        </p:nvSpPr>
        <p:spPr>
          <a:xfrm>
            <a:off x="4844802" y="699641"/>
            <a:ext cx="9566076" cy="1692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500"/>
              </a:lnSpc>
            </a:pPr>
            <a:r>
              <a:rPr lang="en-US" sz="5187">
                <a:solidFill>
                  <a:srgbClr val="1B1B27"/>
                </a:solidFill>
                <a:latin typeface="Corben"/>
                <a:ea typeface="Corben"/>
                <a:cs typeface="Corben"/>
                <a:sym typeface="Corben"/>
              </a:rPr>
              <a:t>Four Dimensions of Renewal: A Holistic Approach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4536132" y="2925813"/>
            <a:ext cx="4659511" cy="2840534"/>
            <a:chOff x="0" y="0"/>
            <a:chExt cx="6212682" cy="3787378"/>
          </a:xfrm>
        </p:grpSpPr>
        <p:sp>
          <p:nvSpPr>
            <p:cNvPr id="7" name="Freeform 7"/>
            <p:cNvSpPr/>
            <p:nvPr/>
          </p:nvSpPr>
          <p:spPr>
            <a:xfrm>
              <a:off x="6350" y="6350"/>
              <a:ext cx="6200013" cy="3774694"/>
            </a:xfrm>
            <a:custGeom>
              <a:avLst/>
              <a:gdLst/>
              <a:ahLst/>
              <a:cxnLst/>
              <a:rect l="l" t="t" r="r" b="b"/>
              <a:pathLst>
                <a:path w="6200013" h="3774694">
                  <a:moveTo>
                    <a:pt x="0" y="149098"/>
                  </a:moveTo>
                  <a:cubicBezTo>
                    <a:pt x="0" y="66802"/>
                    <a:pt x="66802" y="0"/>
                    <a:pt x="149352" y="0"/>
                  </a:cubicBezTo>
                  <a:lnTo>
                    <a:pt x="6050661" y="0"/>
                  </a:lnTo>
                  <a:cubicBezTo>
                    <a:pt x="6133084" y="0"/>
                    <a:pt x="6200013" y="66802"/>
                    <a:pt x="6200013" y="149098"/>
                  </a:cubicBezTo>
                  <a:lnTo>
                    <a:pt x="6200013" y="3625596"/>
                  </a:lnTo>
                  <a:cubicBezTo>
                    <a:pt x="6200013" y="3707892"/>
                    <a:pt x="6133211" y="3774694"/>
                    <a:pt x="6050661" y="3774694"/>
                  </a:cubicBezTo>
                  <a:lnTo>
                    <a:pt x="149352" y="3774694"/>
                  </a:lnTo>
                  <a:cubicBezTo>
                    <a:pt x="66802" y="3774694"/>
                    <a:pt x="0" y="3707892"/>
                    <a:pt x="0" y="3625596"/>
                  </a:cubicBezTo>
                  <a:close/>
                </a:path>
              </a:pathLst>
            </a:custGeom>
            <a:solidFill>
              <a:srgbClr val="D2D9F9"/>
            </a:solidFill>
          </p:spPr>
        </p:sp>
        <p:sp>
          <p:nvSpPr>
            <p:cNvPr id="8" name="Freeform 8"/>
            <p:cNvSpPr/>
            <p:nvPr/>
          </p:nvSpPr>
          <p:spPr>
            <a:xfrm>
              <a:off x="0" y="0"/>
              <a:ext cx="6212713" cy="3787394"/>
            </a:xfrm>
            <a:custGeom>
              <a:avLst/>
              <a:gdLst/>
              <a:ahLst/>
              <a:cxnLst/>
              <a:rect l="l" t="t" r="r" b="b"/>
              <a:pathLst>
                <a:path w="6212713" h="3787394">
                  <a:moveTo>
                    <a:pt x="0" y="155448"/>
                  </a:moveTo>
                  <a:cubicBezTo>
                    <a:pt x="0" y="69596"/>
                    <a:pt x="69723" y="0"/>
                    <a:pt x="155702" y="0"/>
                  </a:cubicBezTo>
                  <a:lnTo>
                    <a:pt x="6057011" y="0"/>
                  </a:lnTo>
                  <a:lnTo>
                    <a:pt x="6057011" y="6350"/>
                  </a:lnTo>
                  <a:lnTo>
                    <a:pt x="6057011" y="0"/>
                  </a:lnTo>
                  <a:cubicBezTo>
                    <a:pt x="6142990" y="0"/>
                    <a:pt x="6212713" y="69596"/>
                    <a:pt x="6212713" y="155448"/>
                  </a:cubicBezTo>
                  <a:lnTo>
                    <a:pt x="6206363" y="155448"/>
                  </a:lnTo>
                  <a:lnTo>
                    <a:pt x="6212713" y="155448"/>
                  </a:lnTo>
                  <a:lnTo>
                    <a:pt x="6212713" y="3631946"/>
                  </a:lnTo>
                  <a:lnTo>
                    <a:pt x="6206363" y="3631946"/>
                  </a:lnTo>
                  <a:lnTo>
                    <a:pt x="6212713" y="3631946"/>
                  </a:lnTo>
                  <a:cubicBezTo>
                    <a:pt x="6212713" y="3717798"/>
                    <a:pt x="6142990" y="3787394"/>
                    <a:pt x="6057011" y="3787394"/>
                  </a:cubicBezTo>
                  <a:lnTo>
                    <a:pt x="6057011" y="3781044"/>
                  </a:lnTo>
                  <a:lnTo>
                    <a:pt x="6057011" y="3787394"/>
                  </a:lnTo>
                  <a:lnTo>
                    <a:pt x="155702" y="3787394"/>
                  </a:lnTo>
                  <a:lnTo>
                    <a:pt x="155702" y="3781044"/>
                  </a:lnTo>
                  <a:lnTo>
                    <a:pt x="155702" y="3787394"/>
                  </a:lnTo>
                  <a:cubicBezTo>
                    <a:pt x="69723" y="3787394"/>
                    <a:pt x="0" y="3717798"/>
                    <a:pt x="0" y="3631946"/>
                  </a:cubicBezTo>
                  <a:lnTo>
                    <a:pt x="0" y="155448"/>
                  </a:lnTo>
                  <a:lnTo>
                    <a:pt x="6350" y="155448"/>
                  </a:lnTo>
                  <a:lnTo>
                    <a:pt x="0" y="155448"/>
                  </a:lnTo>
                  <a:moveTo>
                    <a:pt x="12700" y="155448"/>
                  </a:moveTo>
                  <a:lnTo>
                    <a:pt x="12700" y="3631946"/>
                  </a:lnTo>
                  <a:lnTo>
                    <a:pt x="6350" y="3631946"/>
                  </a:lnTo>
                  <a:lnTo>
                    <a:pt x="12700" y="3631946"/>
                  </a:lnTo>
                  <a:cubicBezTo>
                    <a:pt x="12700" y="3710813"/>
                    <a:pt x="76708" y="3774694"/>
                    <a:pt x="155702" y="3774694"/>
                  </a:cubicBezTo>
                  <a:lnTo>
                    <a:pt x="6057011" y="3774694"/>
                  </a:lnTo>
                  <a:cubicBezTo>
                    <a:pt x="6136005" y="3774694"/>
                    <a:pt x="6200013" y="3710813"/>
                    <a:pt x="6200013" y="3631946"/>
                  </a:cubicBezTo>
                  <a:lnTo>
                    <a:pt x="6200013" y="155448"/>
                  </a:lnTo>
                  <a:cubicBezTo>
                    <a:pt x="6200013" y="76581"/>
                    <a:pt x="6136005" y="12700"/>
                    <a:pt x="6057011" y="12700"/>
                  </a:cubicBezTo>
                  <a:lnTo>
                    <a:pt x="155702" y="12700"/>
                  </a:lnTo>
                  <a:lnTo>
                    <a:pt x="155702" y="6350"/>
                  </a:lnTo>
                  <a:lnTo>
                    <a:pt x="155702" y="12700"/>
                  </a:lnTo>
                  <a:cubicBezTo>
                    <a:pt x="76708" y="12700"/>
                    <a:pt x="12700" y="76581"/>
                    <a:pt x="12700" y="155448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sp>
        <p:nvSpPr>
          <p:cNvPr id="9" name="TextBox 9"/>
          <p:cNvSpPr txBox="1"/>
          <p:nvPr/>
        </p:nvSpPr>
        <p:spPr>
          <a:xfrm>
            <a:off x="4844802" y="3173144"/>
            <a:ext cx="3328393" cy="4255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50"/>
              </a:lnSpc>
            </a:pPr>
            <a:r>
              <a:rPr lang="en-US" sz="2562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Physical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844802" y="3807619"/>
            <a:ext cx="4098429" cy="13730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12"/>
              </a:lnSpc>
            </a:pPr>
            <a:r>
              <a:rPr lang="en-US" sz="2062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Nourishing your body with healthy food, regular exercise, and sufficient sleep.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11153901" y="2925812"/>
            <a:ext cx="4659511" cy="2840534"/>
            <a:chOff x="0" y="0"/>
            <a:chExt cx="6212682" cy="3787378"/>
          </a:xfrm>
        </p:grpSpPr>
        <p:sp>
          <p:nvSpPr>
            <p:cNvPr id="12" name="Freeform 12"/>
            <p:cNvSpPr/>
            <p:nvPr/>
          </p:nvSpPr>
          <p:spPr>
            <a:xfrm>
              <a:off x="6350" y="6350"/>
              <a:ext cx="6200013" cy="3774694"/>
            </a:xfrm>
            <a:custGeom>
              <a:avLst/>
              <a:gdLst/>
              <a:ahLst/>
              <a:cxnLst/>
              <a:rect l="l" t="t" r="r" b="b"/>
              <a:pathLst>
                <a:path w="6200013" h="3774694">
                  <a:moveTo>
                    <a:pt x="0" y="149098"/>
                  </a:moveTo>
                  <a:cubicBezTo>
                    <a:pt x="0" y="66802"/>
                    <a:pt x="66802" y="0"/>
                    <a:pt x="149352" y="0"/>
                  </a:cubicBezTo>
                  <a:lnTo>
                    <a:pt x="6050661" y="0"/>
                  </a:lnTo>
                  <a:cubicBezTo>
                    <a:pt x="6133084" y="0"/>
                    <a:pt x="6200013" y="66802"/>
                    <a:pt x="6200013" y="149098"/>
                  </a:cubicBezTo>
                  <a:lnTo>
                    <a:pt x="6200013" y="3625596"/>
                  </a:lnTo>
                  <a:cubicBezTo>
                    <a:pt x="6200013" y="3707892"/>
                    <a:pt x="6133211" y="3774694"/>
                    <a:pt x="6050661" y="3774694"/>
                  </a:cubicBezTo>
                  <a:lnTo>
                    <a:pt x="149352" y="3774694"/>
                  </a:lnTo>
                  <a:cubicBezTo>
                    <a:pt x="66802" y="3774694"/>
                    <a:pt x="0" y="3707892"/>
                    <a:pt x="0" y="3625596"/>
                  </a:cubicBezTo>
                  <a:close/>
                </a:path>
              </a:pathLst>
            </a:custGeom>
            <a:solidFill>
              <a:srgbClr val="D2D9F9"/>
            </a:solidFill>
          </p:spPr>
        </p:sp>
        <p:sp>
          <p:nvSpPr>
            <p:cNvPr id="13" name="Freeform 13"/>
            <p:cNvSpPr/>
            <p:nvPr/>
          </p:nvSpPr>
          <p:spPr>
            <a:xfrm>
              <a:off x="0" y="0"/>
              <a:ext cx="6212713" cy="3787394"/>
            </a:xfrm>
            <a:custGeom>
              <a:avLst/>
              <a:gdLst/>
              <a:ahLst/>
              <a:cxnLst/>
              <a:rect l="l" t="t" r="r" b="b"/>
              <a:pathLst>
                <a:path w="6212713" h="3787394">
                  <a:moveTo>
                    <a:pt x="0" y="155448"/>
                  </a:moveTo>
                  <a:cubicBezTo>
                    <a:pt x="0" y="69596"/>
                    <a:pt x="69723" y="0"/>
                    <a:pt x="155702" y="0"/>
                  </a:cubicBezTo>
                  <a:lnTo>
                    <a:pt x="6057011" y="0"/>
                  </a:lnTo>
                  <a:lnTo>
                    <a:pt x="6057011" y="6350"/>
                  </a:lnTo>
                  <a:lnTo>
                    <a:pt x="6057011" y="0"/>
                  </a:lnTo>
                  <a:cubicBezTo>
                    <a:pt x="6142990" y="0"/>
                    <a:pt x="6212713" y="69596"/>
                    <a:pt x="6212713" y="155448"/>
                  </a:cubicBezTo>
                  <a:lnTo>
                    <a:pt x="6206363" y="155448"/>
                  </a:lnTo>
                  <a:lnTo>
                    <a:pt x="6212713" y="155448"/>
                  </a:lnTo>
                  <a:lnTo>
                    <a:pt x="6212713" y="3631946"/>
                  </a:lnTo>
                  <a:lnTo>
                    <a:pt x="6206363" y="3631946"/>
                  </a:lnTo>
                  <a:lnTo>
                    <a:pt x="6212713" y="3631946"/>
                  </a:lnTo>
                  <a:cubicBezTo>
                    <a:pt x="6212713" y="3717798"/>
                    <a:pt x="6142990" y="3787394"/>
                    <a:pt x="6057011" y="3787394"/>
                  </a:cubicBezTo>
                  <a:lnTo>
                    <a:pt x="6057011" y="3781044"/>
                  </a:lnTo>
                  <a:lnTo>
                    <a:pt x="6057011" y="3787394"/>
                  </a:lnTo>
                  <a:lnTo>
                    <a:pt x="155702" y="3787394"/>
                  </a:lnTo>
                  <a:lnTo>
                    <a:pt x="155702" y="3781044"/>
                  </a:lnTo>
                  <a:lnTo>
                    <a:pt x="155702" y="3787394"/>
                  </a:lnTo>
                  <a:cubicBezTo>
                    <a:pt x="69723" y="3787394"/>
                    <a:pt x="0" y="3717798"/>
                    <a:pt x="0" y="3631946"/>
                  </a:cubicBezTo>
                  <a:lnTo>
                    <a:pt x="0" y="155448"/>
                  </a:lnTo>
                  <a:lnTo>
                    <a:pt x="6350" y="155448"/>
                  </a:lnTo>
                  <a:lnTo>
                    <a:pt x="0" y="155448"/>
                  </a:lnTo>
                  <a:moveTo>
                    <a:pt x="12700" y="155448"/>
                  </a:moveTo>
                  <a:lnTo>
                    <a:pt x="12700" y="3631946"/>
                  </a:lnTo>
                  <a:lnTo>
                    <a:pt x="6350" y="3631946"/>
                  </a:lnTo>
                  <a:lnTo>
                    <a:pt x="12700" y="3631946"/>
                  </a:lnTo>
                  <a:cubicBezTo>
                    <a:pt x="12700" y="3710813"/>
                    <a:pt x="76708" y="3774694"/>
                    <a:pt x="155702" y="3774694"/>
                  </a:cubicBezTo>
                  <a:lnTo>
                    <a:pt x="6057011" y="3774694"/>
                  </a:lnTo>
                  <a:cubicBezTo>
                    <a:pt x="6136005" y="3774694"/>
                    <a:pt x="6200013" y="3710813"/>
                    <a:pt x="6200013" y="3631946"/>
                  </a:cubicBezTo>
                  <a:lnTo>
                    <a:pt x="6200013" y="155448"/>
                  </a:lnTo>
                  <a:cubicBezTo>
                    <a:pt x="6200013" y="76581"/>
                    <a:pt x="6136005" y="12700"/>
                    <a:pt x="6057011" y="12700"/>
                  </a:cubicBezTo>
                  <a:lnTo>
                    <a:pt x="155702" y="12700"/>
                  </a:lnTo>
                  <a:lnTo>
                    <a:pt x="155702" y="6350"/>
                  </a:lnTo>
                  <a:lnTo>
                    <a:pt x="155702" y="12700"/>
                  </a:lnTo>
                  <a:cubicBezTo>
                    <a:pt x="76708" y="12700"/>
                    <a:pt x="12700" y="76581"/>
                    <a:pt x="12700" y="155448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sp>
        <p:nvSpPr>
          <p:cNvPr id="14" name="TextBox 14"/>
          <p:cNvSpPr txBox="1"/>
          <p:nvPr/>
        </p:nvSpPr>
        <p:spPr>
          <a:xfrm>
            <a:off x="11434442" y="3154094"/>
            <a:ext cx="4098429" cy="5407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01"/>
              </a:lnSpc>
            </a:pPr>
            <a:r>
              <a:rPr lang="en-US" sz="3155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Social/Emotional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1434442" y="3807619"/>
            <a:ext cx="4098429" cy="17990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12"/>
              </a:lnSpc>
            </a:pPr>
            <a:r>
              <a:rPr lang="en-US" sz="2062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Cultivating meaningful relationships, expressing emotions, and fostering a sense of belonging.</a:t>
            </a:r>
          </a:p>
        </p:txBody>
      </p:sp>
      <p:grpSp>
        <p:nvGrpSpPr>
          <p:cNvPr id="16" name="Group 16"/>
          <p:cNvGrpSpPr/>
          <p:nvPr/>
        </p:nvGrpSpPr>
        <p:grpSpPr>
          <a:xfrm>
            <a:off x="4536132" y="6071146"/>
            <a:ext cx="4659511" cy="2840534"/>
            <a:chOff x="0" y="0"/>
            <a:chExt cx="6212682" cy="3787378"/>
          </a:xfrm>
        </p:grpSpPr>
        <p:sp>
          <p:nvSpPr>
            <p:cNvPr id="17" name="Freeform 17"/>
            <p:cNvSpPr/>
            <p:nvPr/>
          </p:nvSpPr>
          <p:spPr>
            <a:xfrm>
              <a:off x="6350" y="6350"/>
              <a:ext cx="6200013" cy="3774694"/>
            </a:xfrm>
            <a:custGeom>
              <a:avLst/>
              <a:gdLst/>
              <a:ahLst/>
              <a:cxnLst/>
              <a:rect l="l" t="t" r="r" b="b"/>
              <a:pathLst>
                <a:path w="6200013" h="3774694">
                  <a:moveTo>
                    <a:pt x="0" y="149098"/>
                  </a:moveTo>
                  <a:cubicBezTo>
                    <a:pt x="0" y="66802"/>
                    <a:pt x="66802" y="0"/>
                    <a:pt x="149352" y="0"/>
                  </a:cubicBezTo>
                  <a:lnTo>
                    <a:pt x="6050661" y="0"/>
                  </a:lnTo>
                  <a:cubicBezTo>
                    <a:pt x="6133084" y="0"/>
                    <a:pt x="6200013" y="66802"/>
                    <a:pt x="6200013" y="149098"/>
                  </a:cubicBezTo>
                  <a:lnTo>
                    <a:pt x="6200013" y="3625596"/>
                  </a:lnTo>
                  <a:cubicBezTo>
                    <a:pt x="6200013" y="3707892"/>
                    <a:pt x="6133211" y="3774694"/>
                    <a:pt x="6050661" y="3774694"/>
                  </a:cubicBezTo>
                  <a:lnTo>
                    <a:pt x="149352" y="3774694"/>
                  </a:lnTo>
                  <a:cubicBezTo>
                    <a:pt x="66802" y="3774694"/>
                    <a:pt x="0" y="3707892"/>
                    <a:pt x="0" y="3625596"/>
                  </a:cubicBezTo>
                  <a:close/>
                </a:path>
              </a:pathLst>
            </a:custGeom>
            <a:solidFill>
              <a:srgbClr val="D2D9F9"/>
            </a:solidFill>
          </p:spPr>
        </p:sp>
        <p:sp>
          <p:nvSpPr>
            <p:cNvPr id="18" name="Freeform 18"/>
            <p:cNvSpPr/>
            <p:nvPr/>
          </p:nvSpPr>
          <p:spPr>
            <a:xfrm>
              <a:off x="0" y="0"/>
              <a:ext cx="6212713" cy="3787394"/>
            </a:xfrm>
            <a:custGeom>
              <a:avLst/>
              <a:gdLst/>
              <a:ahLst/>
              <a:cxnLst/>
              <a:rect l="l" t="t" r="r" b="b"/>
              <a:pathLst>
                <a:path w="6212713" h="3787394">
                  <a:moveTo>
                    <a:pt x="0" y="155448"/>
                  </a:moveTo>
                  <a:cubicBezTo>
                    <a:pt x="0" y="69596"/>
                    <a:pt x="69723" y="0"/>
                    <a:pt x="155702" y="0"/>
                  </a:cubicBezTo>
                  <a:lnTo>
                    <a:pt x="6057011" y="0"/>
                  </a:lnTo>
                  <a:lnTo>
                    <a:pt x="6057011" y="6350"/>
                  </a:lnTo>
                  <a:lnTo>
                    <a:pt x="6057011" y="0"/>
                  </a:lnTo>
                  <a:cubicBezTo>
                    <a:pt x="6142990" y="0"/>
                    <a:pt x="6212713" y="69596"/>
                    <a:pt x="6212713" y="155448"/>
                  </a:cubicBezTo>
                  <a:lnTo>
                    <a:pt x="6206363" y="155448"/>
                  </a:lnTo>
                  <a:lnTo>
                    <a:pt x="6212713" y="155448"/>
                  </a:lnTo>
                  <a:lnTo>
                    <a:pt x="6212713" y="3631946"/>
                  </a:lnTo>
                  <a:lnTo>
                    <a:pt x="6206363" y="3631946"/>
                  </a:lnTo>
                  <a:lnTo>
                    <a:pt x="6212713" y="3631946"/>
                  </a:lnTo>
                  <a:cubicBezTo>
                    <a:pt x="6212713" y="3717798"/>
                    <a:pt x="6142990" y="3787394"/>
                    <a:pt x="6057011" y="3787394"/>
                  </a:cubicBezTo>
                  <a:lnTo>
                    <a:pt x="6057011" y="3781044"/>
                  </a:lnTo>
                  <a:lnTo>
                    <a:pt x="6057011" y="3787394"/>
                  </a:lnTo>
                  <a:lnTo>
                    <a:pt x="155702" y="3787394"/>
                  </a:lnTo>
                  <a:lnTo>
                    <a:pt x="155702" y="3781044"/>
                  </a:lnTo>
                  <a:lnTo>
                    <a:pt x="155702" y="3787394"/>
                  </a:lnTo>
                  <a:cubicBezTo>
                    <a:pt x="69723" y="3787394"/>
                    <a:pt x="0" y="3717798"/>
                    <a:pt x="0" y="3631946"/>
                  </a:cubicBezTo>
                  <a:lnTo>
                    <a:pt x="0" y="155448"/>
                  </a:lnTo>
                  <a:lnTo>
                    <a:pt x="6350" y="155448"/>
                  </a:lnTo>
                  <a:lnTo>
                    <a:pt x="0" y="155448"/>
                  </a:lnTo>
                  <a:moveTo>
                    <a:pt x="12700" y="155448"/>
                  </a:moveTo>
                  <a:lnTo>
                    <a:pt x="12700" y="3631946"/>
                  </a:lnTo>
                  <a:lnTo>
                    <a:pt x="6350" y="3631946"/>
                  </a:lnTo>
                  <a:lnTo>
                    <a:pt x="12700" y="3631946"/>
                  </a:lnTo>
                  <a:cubicBezTo>
                    <a:pt x="12700" y="3710813"/>
                    <a:pt x="76708" y="3774694"/>
                    <a:pt x="155702" y="3774694"/>
                  </a:cubicBezTo>
                  <a:lnTo>
                    <a:pt x="6057011" y="3774694"/>
                  </a:lnTo>
                  <a:cubicBezTo>
                    <a:pt x="6136005" y="3774694"/>
                    <a:pt x="6200013" y="3710813"/>
                    <a:pt x="6200013" y="3631946"/>
                  </a:cubicBezTo>
                  <a:lnTo>
                    <a:pt x="6200013" y="155448"/>
                  </a:lnTo>
                  <a:cubicBezTo>
                    <a:pt x="6200013" y="76581"/>
                    <a:pt x="6136005" y="12700"/>
                    <a:pt x="6057011" y="12700"/>
                  </a:cubicBezTo>
                  <a:lnTo>
                    <a:pt x="155702" y="12700"/>
                  </a:lnTo>
                  <a:lnTo>
                    <a:pt x="155702" y="6350"/>
                  </a:lnTo>
                  <a:lnTo>
                    <a:pt x="155702" y="12700"/>
                  </a:lnTo>
                  <a:cubicBezTo>
                    <a:pt x="76708" y="12700"/>
                    <a:pt x="12700" y="76581"/>
                    <a:pt x="12700" y="155448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sp>
        <p:nvSpPr>
          <p:cNvPr id="19" name="TextBox 19"/>
          <p:cNvSpPr txBox="1"/>
          <p:nvPr/>
        </p:nvSpPr>
        <p:spPr>
          <a:xfrm>
            <a:off x="4844802" y="6294090"/>
            <a:ext cx="3328393" cy="4255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50"/>
              </a:lnSpc>
            </a:pPr>
            <a:r>
              <a:rPr lang="en-US" sz="2562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Mental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844802" y="6624340"/>
            <a:ext cx="4098429" cy="17990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12"/>
              </a:lnSpc>
            </a:pPr>
            <a:r>
              <a:rPr lang="en-US" sz="2062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Engaging in intellectual stimulation, learning new skills, and managing stress effectively.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11153901" y="6023075"/>
            <a:ext cx="4659511" cy="2840534"/>
            <a:chOff x="0" y="0"/>
            <a:chExt cx="6212682" cy="3787378"/>
          </a:xfrm>
        </p:grpSpPr>
        <p:sp>
          <p:nvSpPr>
            <p:cNvPr id="22" name="Freeform 22"/>
            <p:cNvSpPr/>
            <p:nvPr/>
          </p:nvSpPr>
          <p:spPr>
            <a:xfrm>
              <a:off x="6350" y="6350"/>
              <a:ext cx="6200013" cy="3774694"/>
            </a:xfrm>
            <a:custGeom>
              <a:avLst/>
              <a:gdLst/>
              <a:ahLst/>
              <a:cxnLst/>
              <a:rect l="l" t="t" r="r" b="b"/>
              <a:pathLst>
                <a:path w="6200013" h="3774694">
                  <a:moveTo>
                    <a:pt x="0" y="149098"/>
                  </a:moveTo>
                  <a:cubicBezTo>
                    <a:pt x="0" y="66802"/>
                    <a:pt x="66802" y="0"/>
                    <a:pt x="149352" y="0"/>
                  </a:cubicBezTo>
                  <a:lnTo>
                    <a:pt x="6050661" y="0"/>
                  </a:lnTo>
                  <a:cubicBezTo>
                    <a:pt x="6133084" y="0"/>
                    <a:pt x="6200013" y="66802"/>
                    <a:pt x="6200013" y="149098"/>
                  </a:cubicBezTo>
                  <a:lnTo>
                    <a:pt x="6200013" y="3625596"/>
                  </a:lnTo>
                  <a:cubicBezTo>
                    <a:pt x="6200013" y="3707892"/>
                    <a:pt x="6133211" y="3774694"/>
                    <a:pt x="6050661" y="3774694"/>
                  </a:cubicBezTo>
                  <a:lnTo>
                    <a:pt x="149352" y="3774694"/>
                  </a:lnTo>
                  <a:cubicBezTo>
                    <a:pt x="66802" y="3774694"/>
                    <a:pt x="0" y="3707892"/>
                    <a:pt x="0" y="3625596"/>
                  </a:cubicBezTo>
                  <a:close/>
                </a:path>
              </a:pathLst>
            </a:custGeom>
            <a:solidFill>
              <a:srgbClr val="D2D9F9"/>
            </a:solidFill>
          </p:spPr>
        </p:sp>
        <p:sp>
          <p:nvSpPr>
            <p:cNvPr id="23" name="Freeform 23"/>
            <p:cNvSpPr/>
            <p:nvPr/>
          </p:nvSpPr>
          <p:spPr>
            <a:xfrm>
              <a:off x="0" y="0"/>
              <a:ext cx="6212713" cy="3787394"/>
            </a:xfrm>
            <a:custGeom>
              <a:avLst/>
              <a:gdLst/>
              <a:ahLst/>
              <a:cxnLst/>
              <a:rect l="l" t="t" r="r" b="b"/>
              <a:pathLst>
                <a:path w="6212713" h="3787394">
                  <a:moveTo>
                    <a:pt x="0" y="155448"/>
                  </a:moveTo>
                  <a:cubicBezTo>
                    <a:pt x="0" y="69596"/>
                    <a:pt x="69723" y="0"/>
                    <a:pt x="155702" y="0"/>
                  </a:cubicBezTo>
                  <a:lnTo>
                    <a:pt x="6057011" y="0"/>
                  </a:lnTo>
                  <a:lnTo>
                    <a:pt x="6057011" y="6350"/>
                  </a:lnTo>
                  <a:lnTo>
                    <a:pt x="6057011" y="0"/>
                  </a:lnTo>
                  <a:cubicBezTo>
                    <a:pt x="6142990" y="0"/>
                    <a:pt x="6212713" y="69596"/>
                    <a:pt x="6212713" y="155448"/>
                  </a:cubicBezTo>
                  <a:lnTo>
                    <a:pt x="6206363" y="155448"/>
                  </a:lnTo>
                  <a:lnTo>
                    <a:pt x="6212713" y="155448"/>
                  </a:lnTo>
                  <a:lnTo>
                    <a:pt x="6212713" y="3631946"/>
                  </a:lnTo>
                  <a:lnTo>
                    <a:pt x="6206363" y="3631946"/>
                  </a:lnTo>
                  <a:lnTo>
                    <a:pt x="6212713" y="3631946"/>
                  </a:lnTo>
                  <a:cubicBezTo>
                    <a:pt x="6212713" y="3717798"/>
                    <a:pt x="6142990" y="3787394"/>
                    <a:pt x="6057011" y="3787394"/>
                  </a:cubicBezTo>
                  <a:lnTo>
                    <a:pt x="6057011" y="3781044"/>
                  </a:lnTo>
                  <a:lnTo>
                    <a:pt x="6057011" y="3787394"/>
                  </a:lnTo>
                  <a:lnTo>
                    <a:pt x="155702" y="3787394"/>
                  </a:lnTo>
                  <a:lnTo>
                    <a:pt x="155702" y="3781044"/>
                  </a:lnTo>
                  <a:lnTo>
                    <a:pt x="155702" y="3787394"/>
                  </a:lnTo>
                  <a:cubicBezTo>
                    <a:pt x="69723" y="3787394"/>
                    <a:pt x="0" y="3717798"/>
                    <a:pt x="0" y="3631946"/>
                  </a:cubicBezTo>
                  <a:lnTo>
                    <a:pt x="0" y="155448"/>
                  </a:lnTo>
                  <a:lnTo>
                    <a:pt x="6350" y="155448"/>
                  </a:lnTo>
                  <a:lnTo>
                    <a:pt x="0" y="155448"/>
                  </a:lnTo>
                  <a:moveTo>
                    <a:pt x="12700" y="155448"/>
                  </a:moveTo>
                  <a:lnTo>
                    <a:pt x="12700" y="3631946"/>
                  </a:lnTo>
                  <a:lnTo>
                    <a:pt x="6350" y="3631946"/>
                  </a:lnTo>
                  <a:lnTo>
                    <a:pt x="12700" y="3631946"/>
                  </a:lnTo>
                  <a:cubicBezTo>
                    <a:pt x="12700" y="3710813"/>
                    <a:pt x="76708" y="3774694"/>
                    <a:pt x="155702" y="3774694"/>
                  </a:cubicBezTo>
                  <a:lnTo>
                    <a:pt x="6057011" y="3774694"/>
                  </a:lnTo>
                  <a:cubicBezTo>
                    <a:pt x="6136005" y="3774694"/>
                    <a:pt x="6200013" y="3710813"/>
                    <a:pt x="6200013" y="3631946"/>
                  </a:cubicBezTo>
                  <a:lnTo>
                    <a:pt x="6200013" y="155448"/>
                  </a:lnTo>
                  <a:cubicBezTo>
                    <a:pt x="6200013" y="76581"/>
                    <a:pt x="6136005" y="12700"/>
                    <a:pt x="6057011" y="12700"/>
                  </a:cubicBezTo>
                  <a:lnTo>
                    <a:pt x="155702" y="12700"/>
                  </a:lnTo>
                  <a:lnTo>
                    <a:pt x="155702" y="6350"/>
                  </a:lnTo>
                  <a:lnTo>
                    <a:pt x="155702" y="12700"/>
                  </a:lnTo>
                  <a:cubicBezTo>
                    <a:pt x="76708" y="12700"/>
                    <a:pt x="12700" y="76581"/>
                    <a:pt x="12700" y="155448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sp>
        <p:nvSpPr>
          <p:cNvPr id="24" name="TextBox 24"/>
          <p:cNvSpPr txBox="1"/>
          <p:nvPr/>
        </p:nvSpPr>
        <p:spPr>
          <a:xfrm>
            <a:off x="11434442" y="6294090"/>
            <a:ext cx="3328393" cy="4255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50"/>
              </a:lnSpc>
            </a:pPr>
            <a:r>
              <a:rPr lang="en-US" sz="2562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Spiritual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1434442" y="6833890"/>
            <a:ext cx="4098429" cy="17990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12"/>
              </a:lnSpc>
            </a:pPr>
            <a:r>
              <a:rPr lang="en-US" sz="2062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Connecting with your values, beliefs, and purpose in life, finding inner peace and meaning.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 descr="preencoded.png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9F9FF">
                <a:alpha val="94902"/>
              </a:srgbClr>
            </a:solidFill>
          </p:spPr>
        </p:sp>
      </p:grpSp>
      <p:sp>
        <p:nvSpPr>
          <p:cNvPr id="5" name="TextBox 5"/>
          <p:cNvSpPr txBox="1"/>
          <p:nvPr/>
        </p:nvSpPr>
        <p:spPr>
          <a:xfrm>
            <a:off x="992238" y="2703314"/>
            <a:ext cx="16303526" cy="18005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37"/>
              </a:lnSpc>
            </a:pPr>
            <a:r>
              <a:rPr lang="en-US" sz="5562">
                <a:solidFill>
                  <a:srgbClr val="1B1B27"/>
                </a:solidFill>
                <a:latin typeface="Corben"/>
                <a:ea typeface="Corben"/>
                <a:cs typeface="Corben"/>
                <a:sym typeface="Corben"/>
              </a:rPr>
              <a:t>Balancing the Dimensions: Synergy for Peak Performance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992238" y="5203031"/>
            <a:ext cx="3695700" cy="4524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1B1B27"/>
                </a:solidFill>
                <a:latin typeface="Corben"/>
                <a:ea typeface="Corben"/>
                <a:cs typeface="Corben"/>
                <a:sym typeface="Corben"/>
              </a:rPr>
              <a:t>Importance of Balance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92238" y="5834211"/>
            <a:ext cx="7805886" cy="1465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Just like a wheel with uneven spokes, neglecting one dimension can lead to imbalance and diminished overall well-being.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9499401" y="5203031"/>
            <a:ext cx="3544044" cy="4524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1B1B27"/>
                </a:solidFill>
                <a:latin typeface="Corben"/>
                <a:ea typeface="Corben"/>
                <a:cs typeface="Corben"/>
                <a:sym typeface="Corben"/>
              </a:rPr>
              <a:t>Synergy in Renewal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9499401" y="5834211"/>
            <a:ext cx="7805886" cy="1465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When all four dimensions are nurtured, a synergistic effect is created, leading to enhanced performance and fulfillment.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 descr="preencoded.png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9F9FF">
                <a:alpha val="94902"/>
              </a:srgbClr>
            </a:solidFill>
          </p:spPr>
        </p:sp>
      </p:grpSp>
      <p:sp>
        <p:nvSpPr>
          <p:cNvPr id="5" name="TextBox 5"/>
          <p:cNvSpPr txBox="1"/>
          <p:nvPr/>
        </p:nvSpPr>
        <p:spPr>
          <a:xfrm>
            <a:off x="992238" y="1569392"/>
            <a:ext cx="16098142" cy="9145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37"/>
              </a:lnSpc>
            </a:pPr>
            <a:r>
              <a:rPr lang="en-US" sz="5562">
                <a:solidFill>
                  <a:srgbClr val="1B1B27"/>
                </a:solidFill>
                <a:latin typeface="Corben"/>
                <a:ea typeface="Corben"/>
                <a:cs typeface="Corben"/>
                <a:sym typeface="Corben"/>
              </a:rPr>
              <a:t>The Renewal Upward Spiral: Continuous Growth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987475" y="3046214"/>
            <a:ext cx="2726680" cy="1643211"/>
            <a:chOff x="0" y="0"/>
            <a:chExt cx="3635573" cy="2190948"/>
          </a:xfrm>
        </p:grpSpPr>
        <p:sp>
          <p:nvSpPr>
            <p:cNvPr id="7" name="Freeform 7"/>
            <p:cNvSpPr/>
            <p:nvPr/>
          </p:nvSpPr>
          <p:spPr>
            <a:xfrm>
              <a:off x="6350" y="6350"/>
              <a:ext cx="3622802" cy="2178177"/>
            </a:xfrm>
            <a:custGeom>
              <a:avLst/>
              <a:gdLst/>
              <a:ahLst/>
              <a:cxnLst/>
              <a:rect l="l" t="t" r="r" b="b"/>
              <a:pathLst>
                <a:path w="3622802" h="2178177">
                  <a:moveTo>
                    <a:pt x="0" y="158750"/>
                  </a:moveTo>
                  <a:cubicBezTo>
                    <a:pt x="0" y="71120"/>
                    <a:pt x="71247" y="0"/>
                    <a:pt x="159131" y="0"/>
                  </a:cubicBezTo>
                  <a:lnTo>
                    <a:pt x="3463671" y="0"/>
                  </a:lnTo>
                  <a:cubicBezTo>
                    <a:pt x="3551555" y="0"/>
                    <a:pt x="3622802" y="71120"/>
                    <a:pt x="3622802" y="158750"/>
                  </a:cubicBezTo>
                  <a:lnTo>
                    <a:pt x="3622802" y="2019427"/>
                  </a:lnTo>
                  <a:cubicBezTo>
                    <a:pt x="3622802" y="2107057"/>
                    <a:pt x="3551555" y="2178177"/>
                    <a:pt x="3463671" y="2178177"/>
                  </a:cubicBezTo>
                  <a:lnTo>
                    <a:pt x="159131" y="2178177"/>
                  </a:lnTo>
                  <a:cubicBezTo>
                    <a:pt x="71247" y="2178177"/>
                    <a:pt x="0" y="2107057"/>
                    <a:pt x="0" y="2019427"/>
                  </a:cubicBezTo>
                  <a:close/>
                </a:path>
              </a:pathLst>
            </a:custGeom>
            <a:solidFill>
              <a:srgbClr val="D2D9F9"/>
            </a:solidFill>
          </p:spPr>
        </p:sp>
        <p:sp>
          <p:nvSpPr>
            <p:cNvPr id="8" name="Freeform 8"/>
            <p:cNvSpPr/>
            <p:nvPr/>
          </p:nvSpPr>
          <p:spPr>
            <a:xfrm>
              <a:off x="0" y="0"/>
              <a:ext cx="3635502" cy="2190877"/>
            </a:xfrm>
            <a:custGeom>
              <a:avLst/>
              <a:gdLst/>
              <a:ahLst/>
              <a:cxnLst/>
              <a:rect l="l" t="t" r="r" b="b"/>
              <a:pathLst>
                <a:path w="3635502" h="2190877">
                  <a:moveTo>
                    <a:pt x="0" y="165100"/>
                  </a:moveTo>
                  <a:cubicBezTo>
                    <a:pt x="0" y="73914"/>
                    <a:pt x="74168" y="0"/>
                    <a:pt x="165481" y="0"/>
                  </a:cubicBezTo>
                  <a:lnTo>
                    <a:pt x="3470021" y="0"/>
                  </a:lnTo>
                  <a:lnTo>
                    <a:pt x="3470021" y="6350"/>
                  </a:lnTo>
                  <a:lnTo>
                    <a:pt x="3470021" y="0"/>
                  </a:lnTo>
                  <a:cubicBezTo>
                    <a:pt x="3561461" y="0"/>
                    <a:pt x="3635502" y="73914"/>
                    <a:pt x="3635502" y="165100"/>
                  </a:cubicBezTo>
                  <a:lnTo>
                    <a:pt x="3629152" y="165100"/>
                  </a:lnTo>
                  <a:lnTo>
                    <a:pt x="3635502" y="165100"/>
                  </a:lnTo>
                  <a:lnTo>
                    <a:pt x="3635502" y="2025777"/>
                  </a:lnTo>
                  <a:lnTo>
                    <a:pt x="3629152" y="2025777"/>
                  </a:lnTo>
                  <a:lnTo>
                    <a:pt x="3635502" y="2025777"/>
                  </a:lnTo>
                  <a:cubicBezTo>
                    <a:pt x="3635502" y="2116963"/>
                    <a:pt x="3561334" y="2190877"/>
                    <a:pt x="3470021" y="2190877"/>
                  </a:cubicBezTo>
                  <a:lnTo>
                    <a:pt x="3470021" y="2184527"/>
                  </a:lnTo>
                  <a:lnTo>
                    <a:pt x="3470021" y="2190877"/>
                  </a:lnTo>
                  <a:lnTo>
                    <a:pt x="165481" y="2190877"/>
                  </a:lnTo>
                  <a:lnTo>
                    <a:pt x="165481" y="2184527"/>
                  </a:lnTo>
                  <a:lnTo>
                    <a:pt x="165481" y="2190877"/>
                  </a:lnTo>
                  <a:cubicBezTo>
                    <a:pt x="74041" y="2190877"/>
                    <a:pt x="0" y="2116963"/>
                    <a:pt x="0" y="2025777"/>
                  </a:cubicBezTo>
                  <a:lnTo>
                    <a:pt x="0" y="165100"/>
                  </a:lnTo>
                  <a:lnTo>
                    <a:pt x="6350" y="165100"/>
                  </a:lnTo>
                  <a:lnTo>
                    <a:pt x="0" y="165100"/>
                  </a:lnTo>
                  <a:moveTo>
                    <a:pt x="12700" y="165100"/>
                  </a:moveTo>
                  <a:lnTo>
                    <a:pt x="12700" y="2025777"/>
                  </a:lnTo>
                  <a:lnTo>
                    <a:pt x="6350" y="2025777"/>
                  </a:lnTo>
                  <a:lnTo>
                    <a:pt x="12700" y="2025777"/>
                  </a:lnTo>
                  <a:cubicBezTo>
                    <a:pt x="12700" y="2109978"/>
                    <a:pt x="81153" y="2178177"/>
                    <a:pt x="165481" y="2178177"/>
                  </a:cubicBezTo>
                  <a:lnTo>
                    <a:pt x="3470021" y="2178177"/>
                  </a:lnTo>
                  <a:cubicBezTo>
                    <a:pt x="3554476" y="2178177"/>
                    <a:pt x="3622802" y="2109978"/>
                    <a:pt x="3622802" y="2025777"/>
                  </a:cubicBezTo>
                  <a:lnTo>
                    <a:pt x="3622802" y="165100"/>
                  </a:lnTo>
                  <a:cubicBezTo>
                    <a:pt x="3622802" y="80899"/>
                    <a:pt x="3554349" y="12700"/>
                    <a:pt x="3470021" y="12700"/>
                  </a:cubicBezTo>
                  <a:lnTo>
                    <a:pt x="165481" y="12700"/>
                  </a:lnTo>
                  <a:lnTo>
                    <a:pt x="165481" y="6350"/>
                  </a:lnTo>
                  <a:lnTo>
                    <a:pt x="165481" y="12700"/>
                  </a:lnTo>
                  <a:cubicBezTo>
                    <a:pt x="81153" y="12700"/>
                    <a:pt x="12700" y="80899"/>
                    <a:pt x="12700" y="165100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sp>
        <p:nvSpPr>
          <p:cNvPr id="9" name="TextBox 9"/>
          <p:cNvSpPr txBox="1"/>
          <p:nvPr/>
        </p:nvSpPr>
        <p:spPr>
          <a:xfrm>
            <a:off x="1285280" y="3479601"/>
            <a:ext cx="104775" cy="671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37"/>
              </a:lnSpc>
            </a:pPr>
            <a:r>
              <a:rPr lang="en-US" sz="2750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1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992910" y="3324969"/>
            <a:ext cx="3544044" cy="4524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Step 1: Awareness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992910" y="3842743"/>
            <a:ext cx="10022830" cy="5584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Identify your current state in each dimension, and areas for improvement.</a:t>
            </a:r>
          </a:p>
        </p:txBody>
      </p:sp>
      <p:grpSp>
        <p:nvGrpSpPr>
          <p:cNvPr id="12" name="Group 12"/>
          <p:cNvGrpSpPr/>
          <p:nvPr/>
        </p:nvGrpSpPr>
        <p:grpSpPr>
          <a:xfrm>
            <a:off x="3851076" y="4665612"/>
            <a:ext cx="13303002" cy="19050"/>
            <a:chOff x="0" y="0"/>
            <a:chExt cx="17737337" cy="254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7737328" cy="25400"/>
            </a:xfrm>
            <a:custGeom>
              <a:avLst/>
              <a:gdLst/>
              <a:ahLst/>
              <a:cxnLst/>
              <a:rect l="l" t="t" r="r" b="b"/>
              <a:pathLst>
                <a:path w="17737328" h="25400">
                  <a:moveTo>
                    <a:pt x="0" y="12700"/>
                  </a:moveTo>
                  <a:cubicBezTo>
                    <a:pt x="0" y="5715"/>
                    <a:pt x="5715" y="0"/>
                    <a:pt x="12700" y="0"/>
                  </a:cubicBezTo>
                  <a:lnTo>
                    <a:pt x="17724628" y="0"/>
                  </a:lnTo>
                  <a:cubicBezTo>
                    <a:pt x="17731614" y="0"/>
                    <a:pt x="17737328" y="5715"/>
                    <a:pt x="17737328" y="12700"/>
                  </a:cubicBezTo>
                  <a:cubicBezTo>
                    <a:pt x="17737328" y="19685"/>
                    <a:pt x="17731614" y="25400"/>
                    <a:pt x="17724628" y="25400"/>
                  </a:cubicBezTo>
                  <a:lnTo>
                    <a:pt x="12700" y="25400"/>
                  </a:lnTo>
                  <a:cubicBezTo>
                    <a:pt x="5715" y="25400"/>
                    <a:pt x="0" y="19685"/>
                    <a:pt x="0" y="12700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grpSp>
        <p:nvGrpSpPr>
          <p:cNvPr id="14" name="Group 14"/>
          <p:cNvGrpSpPr/>
          <p:nvPr/>
        </p:nvGrpSpPr>
        <p:grpSpPr>
          <a:xfrm>
            <a:off x="987475" y="4821585"/>
            <a:ext cx="5443984" cy="1643211"/>
            <a:chOff x="0" y="0"/>
            <a:chExt cx="7258645" cy="2190948"/>
          </a:xfrm>
        </p:grpSpPr>
        <p:sp>
          <p:nvSpPr>
            <p:cNvPr id="15" name="Freeform 15"/>
            <p:cNvSpPr/>
            <p:nvPr/>
          </p:nvSpPr>
          <p:spPr>
            <a:xfrm>
              <a:off x="6350" y="6350"/>
              <a:ext cx="7245858" cy="2178177"/>
            </a:xfrm>
            <a:custGeom>
              <a:avLst/>
              <a:gdLst/>
              <a:ahLst/>
              <a:cxnLst/>
              <a:rect l="l" t="t" r="r" b="b"/>
              <a:pathLst>
                <a:path w="7245858" h="2178177">
                  <a:moveTo>
                    <a:pt x="0" y="158750"/>
                  </a:moveTo>
                  <a:cubicBezTo>
                    <a:pt x="0" y="71120"/>
                    <a:pt x="71374" y="0"/>
                    <a:pt x="159385" y="0"/>
                  </a:cubicBezTo>
                  <a:lnTo>
                    <a:pt x="7086473" y="0"/>
                  </a:lnTo>
                  <a:cubicBezTo>
                    <a:pt x="7174484" y="0"/>
                    <a:pt x="7245858" y="71120"/>
                    <a:pt x="7245858" y="158750"/>
                  </a:cubicBezTo>
                  <a:lnTo>
                    <a:pt x="7245858" y="2019427"/>
                  </a:lnTo>
                  <a:cubicBezTo>
                    <a:pt x="7245858" y="2107057"/>
                    <a:pt x="7174484" y="2178177"/>
                    <a:pt x="7086473" y="2178177"/>
                  </a:cubicBezTo>
                  <a:lnTo>
                    <a:pt x="159385" y="2178177"/>
                  </a:lnTo>
                  <a:cubicBezTo>
                    <a:pt x="71374" y="2178177"/>
                    <a:pt x="0" y="2107057"/>
                    <a:pt x="0" y="2019427"/>
                  </a:cubicBezTo>
                  <a:close/>
                </a:path>
              </a:pathLst>
            </a:custGeom>
            <a:solidFill>
              <a:srgbClr val="D2D9F9"/>
            </a:solidFill>
          </p:spPr>
        </p:sp>
        <p:sp>
          <p:nvSpPr>
            <p:cNvPr id="16" name="Freeform 16"/>
            <p:cNvSpPr/>
            <p:nvPr/>
          </p:nvSpPr>
          <p:spPr>
            <a:xfrm>
              <a:off x="0" y="0"/>
              <a:ext cx="7258558" cy="2190877"/>
            </a:xfrm>
            <a:custGeom>
              <a:avLst/>
              <a:gdLst/>
              <a:ahLst/>
              <a:cxnLst/>
              <a:rect l="l" t="t" r="r" b="b"/>
              <a:pathLst>
                <a:path w="7258558" h="2190877">
                  <a:moveTo>
                    <a:pt x="0" y="165100"/>
                  </a:moveTo>
                  <a:cubicBezTo>
                    <a:pt x="0" y="73914"/>
                    <a:pt x="74295" y="0"/>
                    <a:pt x="165735" y="0"/>
                  </a:cubicBezTo>
                  <a:lnTo>
                    <a:pt x="7092823" y="0"/>
                  </a:lnTo>
                  <a:lnTo>
                    <a:pt x="7092823" y="6350"/>
                  </a:lnTo>
                  <a:lnTo>
                    <a:pt x="7092823" y="0"/>
                  </a:lnTo>
                  <a:cubicBezTo>
                    <a:pt x="7184390" y="0"/>
                    <a:pt x="7258558" y="73914"/>
                    <a:pt x="7258558" y="165100"/>
                  </a:cubicBezTo>
                  <a:lnTo>
                    <a:pt x="7252208" y="165100"/>
                  </a:lnTo>
                  <a:lnTo>
                    <a:pt x="7258558" y="165100"/>
                  </a:lnTo>
                  <a:lnTo>
                    <a:pt x="7258558" y="2025777"/>
                  </a:lnTo>
                  <a:lnTo>
                    <a:pt x="7252208" y="2025777"/>
                  </a:lnTo>
                  <a:lnTo>
                    <a:pt x="7258558" y="2025777"/>
                  </a:lnTo>
                  <a:cubicBezTo>
                    <a:pt x="7258558" y="2116963"/>
                    <a:pt x="7184263" y="2190877"/>
                    <a:pt x="7092823" y="2190877"/>
                  </a:cubicBezTo>
                  <a:lnTo>
                    <a:pt x="7092823" y="2184527"/>
                  </a:lnTo>
                  <a:lnTo>
                    <a:pt x="7092823" y="2190877"/>
                  </a:lnTo>
                  <a:lnTo>
                    <a:pt x="165735" y="2190877"/>
                  </a:lnTo>
                  <a:lnTo>
                    <a:pt x="165735" y="2184527"/>
                  </a:lnTo>
                  <a:lnTo>
                    <a:pt x="165735" y="2190877"/>
                  </a:lnTo>
                  <a:cubicBezTo>
                    <a:pt x="74168" y="2190877"/>
                    <a:pt x="0" y="2116963"/>
                    <a:pt x="0" y="2025777"/>
                  </a:cubicBezTo>
                  <a:lnTo>
                    <a:pt x="0" y="165100"/>
                  </a:lnTo>
                  <a:lnTo>
                    <a:pt x="6350" y="165100"/>
                  </a:lnTo>
                  <a:lnTo>
                    <a:pt x="0" y="165100"/>
                  </a:lnTo>
                  <a:moveTo>
                    <a:pt x="12700" y="165100"/>
                  </a:moveTo>
                  <a:lnTo>
                    <a:pt x="12700" y="2025777"/>
                  </a:lnTo>
                  <a:lnTo>
                    <a:pt x="6350" y="2025777"/>
                  </a:lnTo>
                  <a:lnTo>
                    <a:pt x="12700" y="2025777"/>
                  </a:lnTo>
                  <a:cubicBezTo>
                    <a:pt x="12700" y="2109978"/>
                    <a:pt x="81153" y="2178177"/>
                    <a:pt x="165735" y="2178177"/>
                  </a:cubicBezTo>
                  <a:lnTo>
                    <a:pt x="7092823" y="2178177"/>
                  </a:lnTo>
                  <a:cubicBezTo>
                    <a:pt x="7177405" y="2178177"/>
                    <a:pt x="7245858" y="2109851"/>
                    <a:pt x="7245858" y="2025777"/>
                  </a:cubicBezTo>
                  <a:lnTo>
                    <a:pt x="7245858" y="165100"/>
                  </a:lnTo>
                  <a:cubicBezTo>
                    <a:pt x="7245858" y="80899"/>
                    <a:pt x="7177405" y="12700"/>
                    <a:pt x="7092823" y="12700"/>
                  </a:cubicBezTo>
                  <a:lnTo>
                    <a:pt x="165735" y="12700"/>
                  </a:lnTo>
                  <a:lnTo>
                    <a:pt x="165735" y="6350"/>
                  </a:lnTo>
                  <a:lnTo>
                    <a:pt x="165735" y="12700"/>
                  </a:lnTo>
                  <a:cubicBezTo>
                    <a:pt x="81153" y="12700"/>
                    <a:pt x="12700" y="81026"/>
                    <a:pt x="12700" y="165100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sp>
        <p:nvSpPr>
          <p:cNvPr id="17" name="TextBox 17"/>
          <p:cNvSpPr txBox="1"/>
          <p:nvPr/>
        </p:nvSpPr>
        <p:spPr>
          <a:xfrm>
            <a:off x="1285280" y="5254972"/>
            <a:ext cx="184845" cy="671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37"/>
              </a:lnSpc>
            </a:pPr>
            <a:r>
              <a:rPr lang="en-US" sz="2750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2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6710214" y="5100340"/>
            <a:ext cx="3544044" cy="4524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Step 2: Action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710214" y="5618113"/>
            <a:ext cx="9933534" cy="5584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Set realistic goals and make small, consistent changes in each dimension.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6568380" y="6440984"/>
            <a:ext cx="10585698" cy="19050"/>
            <a:chOff x="0" y="0"/>
            <a:chExt cx="14114263" cy="25400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4114272" cy="25400"/>
            </a:xfrm>
            <a:custGeom>
              <a:avLst/>
              <a:gdLst/>
              <a:ahLst/>
              <a:cxnLst/>
              <a:rect l="l" t="t" r="r" b="b"/>
              <a:pathLst>
                <a:path w="14114272" h="25400">
                  <a:moveTo>
                    <a:pt x="0" y="12700"/>
                  </a:moveTo>
                  <a:cubicBezTo>
                    <a:pt x="0" y="5715"/>
                    <a:pt x="5715" y="0"/>
                    <a:pt x="12700" y="0"/>
                  </a:cubicBezTo>
                  <a:lnTo>
                    <a:pt x="14101572" y="0"/>
                  </a:lnTo>
                  <a:cubicBezTo>
                    <a:pt x="14108557" y="0"/>
                    <a:pt x="14114272" y="5715"/>
                    <a:pt x="14114272" y="12700"/>
                  </a:cubicBezTo>
                  <a:cubicBezTo>
                    <a:pt x="14114272" y="19685"/>
                    <a:pt x="14108557" y="25400"/>
                    <a:pt x="14101572" y="25400"/>
                  </a:cubicBezTo>
                  <a:lnTo>
                    <a:pt x="12700" y="25400"/>
                  </a:lnTo>
                  <a:cubicBezTo>
                    <a:pt x="5715" y="25400"/>
                    <a:pt x="0" y="19685"/>
                    <a:pt x="0" y="12700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grpSp>
        <p:nvGrpSpPr>
          <p:cNvPr id="22" name="Group 22"/>
          <p:cNvGrpSpPr/>
          <p:nvPr/>
        </p:nvGrpSpPr>
        <p:grpSpPr>
          <a:xfrm>
            <a:off x="987475" y="6596955"/>
            <a:ext cx="8161288" cy="2096840"/>
            <a:chOff x="0" y="0"/>
            <a:chExt cx="10881717" cy="2795787"/>
          </a:xfrm>
        </p:grpSpPr>
        <p:sp>
          <p:nvSpPr>
            <p:cNvPr id="23" name="Freeform 23"/>
            <p:cNvSpPr/>
            <p:nvPr/>
          </p:nvSpPr>
          <p:spPr>
            <a:xfrm>
              <a:off x="6350" y="6350"/>
              <a:ext cx="10868914" cy="2783078"/>
            </a:xfrm>
            <a:custGeom>
              <a:avLst/>
              <a:gdLst/>
              <a:ahLst/>
              <a:cxnLst/>
              <a:rect l="l" t="t" r="r" b="b"/>
              <a:pathLst>
                <a:path w="10868914" h="2783078">
                  <a:moveTo>
                    <a:pt x="0" y="158750"/>
                  </a:moveTo>
                  <a:cubicBezTo>
                    <a:pt x="0" y="71120"/>
                    <a:pt x="71374" y="0"/>
                    <a:pt x="159258" y="0"/>
                  </a:cubicBezTo>
                  <a:lnTo>
                    <a:pt x="10709656" y="0"/>
                  </a:lnTo>
                  <a:cubicBezTo>
                    <a:pt x="10797667" y="0"/>
                    <a:pt x="10868914" y="71120"/>
                    <a:pt x="10868914" y="158750"/>
                  </a:cubicBezTo>
                  <a:lnTo>
                    <a:pt x="10868914" y="2624328"/>
                  </a:lnTo>
                  <a:cubicBezTo>
                    <a:pt x="10868914" y="2711958"/>
                    <a:pt x="10797540" y="2783078"/>
                    <a:pt x="10709656" y="2783078"/>
                  </a:cubicBezTo>
                  <a:lnTo>
                    <a:pt x="159258" y="2783078"/>
                  </a:lnTo>
                  <a:cubicBezTo>
                    <a:pt x="71247" y="2783078"/>
                    <a:pt x="0" y="2711958"/>
                    <a:pt x="0" y="2624328"/>
                  </a:cubicBezTo>
                  <a:close/>
                </a:path>
              </a:pathLst>
            </a:custGeom>
            <a:solidFill>
              <a:srgbClr val="D2D9F9"/>
            </a:solidFill>
          </p:spPr>
        </p:sp>
        <p:sp>
          <p:nvSpPr>
            <p:cNvPr id="24" name="Freeform 24"/>
            <p:cNvSpPr/>
            <p:nvPr/>
          </p:nvSpPr>
          <p:spPr>
            <a:xfrm>
              <a:off x="0" y="0"/>
              <a:ext cx="10881614" cy="2795778"/>
            </a:xfrm>
            <a:custGeom>
              <a:avLst/>
              <a:gdLst/>
              <a:ahLst/>
              <a:cxnLst/>
              <a:rect l="l" t="t" r="r" b="b"/>
              <a:pathLst>
                <a:path w="10881614" h="2795778">
                  <a:moveTo>
                    <a:pt x="0" y="165100"/>
                  </a:moveTo>
                  <a:cubicBezTo>
                    <a:pt x="0" y="73914"/>
                    <a:pt x="74168" y="0"/>
                    <a:pt x="165608" y="0"/>
                  </a:cubicBezTo>
                  <a:lnTo>
                    <a:pt x="10716006" y="0"/>
                  </a:lnTo>
                  <a:lnTo>
                    <a:pt x="10716006" y="6350"/>
                  </a:lnTo>
                  <a:lnTo>
                    <a:pt x="10716006" y="0"/>
                  </a:lnTo>
                  <a:cubicBezTo>
                    <a:pt x="10807447" y="0"/>
                    <a:pt x="10881614" y="73914"/>
                    <a:pt x="10881614" y="165100"/>
                  </a:cubicBezTo>
                  <a:lnTo>
                    <a:pt x="10875264" y="165100"/>
                  </a:lnTo>
                  <a:lnTo>
                    <a:pt x="10881614" y="165100"/>
                  </a:lnTo>
                  <a:lnTo>
                    <a:pt x="10881614" y="2630678"/>
                  </a:lnTo>
                  <a:lnTo>
                    <a:pt x="10875264" y="2630678"/>
                  </a:lnTo>
                  <a:lnTo>
                    <a:pt x="10881614" y="2630678"/>
                  </a:lnTo>
                  <a:cubicBezTo>
                    <a:pt x="10881614" y="2721864"/>
                    <a:pt x="10807447" y="2795778"/>
                    <a:pt x="10716006" y="2795778"/>
                  </a:cubicBezTo>
                  <a:lnTo>
                    <a:pt x="10716006" y="2789428"/>
                  </a:lnTo>
                  <a:lnTo>
                    <a:pt x="10716006" y="2795778"/>
                  </a:lnTo>
                  <a:lnTo>
                    <a:pt x="165608" y="2795778"/>
                  </a:lnTo>
                  <a:lnTo>
                    <a:pt x="165608" y="2789428"/>
                  </a:lnTo>
                  <a:lnTo>
                    <a:pt x="165608" y="2795778"/>
                  </a:lnTo>
                  <a:cubicBezTo>
                    <a:pt x="74168" y="2795778"/>
                    <a:pt x="0" y="2721864"/>
                    <a:pt x="0" y="2630678"/>
                  </a:cubicBezTo>
                  <a:lnTo>
                    <a:pt x="0" y="165100"/>
                  </a:lnTo>
                  <a:lnTo>
                    <a:pt x="6350" y="165100"/>
                  </a:lnTo>
                  <a:lnTo>
                    <a:pt x="0" y="165100"/>
                  </a:lnTo>
                  <a:moveTo>
                    <a:pt x="12700" y="165100"/>
                  </a:moveTo>
                  <a:lnTo>
                    <a:pt x="12700" y="2630678"/>
                  </a:lnTo>
                  <a:lnTo>
                    <a:pt x="6350" y="2630678"/>
                  </a:lnTo>
                  <a:lnTo>
                    <a:pt x="12700" y="2630678"/>
                  </a:lnTo>
                  <a:cubicBezTo>
                    <a:pt x="12700" y="2714879"/>
                    <a:pt x="81153" y="2783078"/>
                    <a:pt x="165608" y="2783078"/>
                  </a:cubicBezTo>
                  <a:lnTo>
                    <a:pt x="10716006" y="2783078"/>
                  </a:lnTo>
                  <a:cubicBezTo>
                    <a:pt x="10800462" y="2783078"/>
                    <a:pt x="10868914" y="2714752"/>
                    <a:pt x="10868914" y="2630678"/>
                  </a:cubicBezTo>
                  <a:lnTo>
                    <a:pt x="10868914" y="165100"/>
                  </a:lnTo>
                  <a:cubicBezTo>
                    <a:pt x="10868914" y="80899"/>
                    <a:pt x="10800462" y="12700"/>
                    <a:pt x="10716006" y="12700"/>
                  </a:cubicBezTo>
                  <a:lnTo>
                    <a:pt x="165608" y="12700"/>
                  </a:lnTo>
                  <a:lnTo>
                    <a:pt x="165608" y="6350"/>
                  </a:lnTo>
                  <a:lnTo>
                    <a:pt x="165608" y="12700"/>
                  </a:lnTo>
                  <a:cubicBezTo>
                    <a:pt x="81153" y="12700"/>
                    <a:pt x="12700" y="81026"/>
                    <a:pt x="12700" y="165100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sp>
        <p:nvSpPr>
          <p:cNvPr id="25" name="TextBox 25"/>
          <p:cNvSpPr txBox="1"/>
          <p:nvPr/>
        </p:nvSpPr>
        <p:spPr>
          <a:xfrm>
            <a:off x="1285280" y="7257157"/>
            <a:ext cx="198984" cy="671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37"/>
              </a:lnSpc>
            </a:pPr>
            <a:r>
              <a:rPr lang="en-US" sz="2750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3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9427518" y="6875710"/>
            <a:ext cx="3544044" cy="4524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Step 3: Reflection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9427518" y="7393484"/>
            <a:ext cx="7584728" cy="10120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Reflect on your progress and adjust your plan based on what works best for you.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 descr="preencoded.png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9F9FF">
                <a:alpha val="94902"/>
              </a:srgbClr>
            </a:solidFill>
          </p:spPr>
        </p:sp>
      </p:grpSp>
      <p:sp>
        <p:nvSpPr>
          <p:cNvPr id="5" name="Freeform 5" descr="preencoded.png"/>
          <p:cNvSpPr/>
          <p:nvPr/>
        </p:nvSpPr>
        <p:spPr>
          <a:xfrm>
            <a:off x="0" y="0"/>
            <a:ext cx="6858000" cy="10291167"/>
          </a:xfrm>
          <a:custGeom>
            <a:avLst/>
            <a:gdLst/>
            <a:ahLst/>
            <a:cxnLst/>
            <a:rect l="l" t="t" r="r" b="b"/>
            <a:pathLst>
              <a:path w="6858000" h="10291167">
                <a:moveTo>
                  <a:pt x="0" y="0"/>
                </a:moveTo>
                <a:lnTo>
                  <a:pt x="6858000" y="0"/>
                </a:lnTo>
                <a:lnTo>
                  <a:pt x="6858000" y="10291167"/>
                </a:lnTo>
                <a:lnTo>
                  <a:pt x="0" y="1029116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20" r="-20"/>
            </a:stretch>
          </a:blipFill>
        </p:spPr>
      </p:sp>
      <p:grpSp>
        <p:nvGrpSpPr>
          <p:cNvPr id="6" name="Group 6"/>
          <p:cNvGrpSpPr/>
          <p:nvPr/>
        </p:nvGrpSpPr>
        <p:grpSpPr>
          <a:xfrm>
            <a:off x="0" y="0"/>
            <a:ext cx="6858000" cy="10291167"/>
            <a:chOff x="0" y="0"/>
            <a:chExt cx="9144000" cy="13721557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9144000" cy="13721587"/>
            </a:xfrm>
            <a:custGeom>
              <a:avLst/>
              <a:gdLst/>
              <a:ahLst/>
              <a:cxnLst/>
              <a:rect l="l" t="t" r="r" b="b"/>
              <a:pathLst>
                <a:path w="9144000" h="13721587">
                  <a:moveTo>
                    <a:pt x="0" y="0"/>
                  </a:moveTo>
                  <a:lnTo>
                    <a:pt x="9144000" y="0"/>
                  </a:lnTo>
                  <a:lnTo>
                    <a:pt x="9144000" y="13721587"/>
                  </a:lnTo>
                  <a:lnTo>
                    <a:pt x="0" y="13721587"/>
                  </a:lnTo>
                  <a:close/>
                </a:path>
              </a:pathLst>
            </a:custGeom>
            <a:solidFill>
              <a:srgbClr val="E5E0DF"/>
            </a:solidFill>
          </p:spPr>
        </p:sp>
      </p:grpSp>
      <p:sp>
        <p:nvSpPr>
          <p:cNvPr id="8" name="Freeform 8" descr="preencoded.png"/>
          <p:cNvSpPr/>
          <p:nvPr/>
        </p:nvSpPr>
        <p:spPr>
          <a:xfrm>
            <a:off x="0" y="0"/>
            <a:ext cx="6858000" cy="10291167"/>
          </a:xfrm>
          <a:custGeom>
            <a:avLst/>
            <a:gdLst/>
            <a:ahLst/>
            <a:cxnLst/>
            <a:rect l="l" t="t" r="r" b="b"/>
            <a:pathLst>
              <a:path w="6858000" h="10291167">
                <a:moveTo>
                  <a:pt x="0" y="0"/>
                </a:moveTo>
                <a:lnTo>
                  <a:pt x="6858000" y="0"/>
                </a:lnTo>
                <a:lnTo>
                  <a:pt x="6858000" y="10291167"/>
                </a:lnTo>
                <a:lnTo>
                  <a:pt x="0" y="1029116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20" r="-20"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7672388" y="620762"/>
            <a:ext cx="9801225" cy="14733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687"/>
              </a:lnSpc>
            </a:pPr>
            <a:r>
              <a:rPr lang="en-US" sz="4562">
                <a:solidFill>
                  <a:srgbClr val="1B1B27"/>
                </a:solidFill>
                <a:latin typeface="Corben"/>
                <a:ea typeface="Corben"/>
                <a:cs typeface="Corben"/>
                <a:sym typeface="Corben"/>
              </a:rPr>
              <a:t>Case Discussion: Workplace Wellness Programme</a:t>
            </a:r>
          </a:p>
        </p:txBody>
      </p:sp>
      <p:sp>
        <p:nvSpPr>
          <p:cNvPr id="10" name="Freeform 10" descr="preencoded.png"/>
          <p:cNvSpPr/>
          <p:nvPr/>
        </p:nvSpPr>
        <p:spPr>
          <a:xfrm>
            <a:off x="7672388" y="2443162"/>
            <a:ext cx="581620" cy="581620"/>
          </a:xfrm>
          <a:custGeom>
            <a:avLst/>
            <a:gdLst/>
            <a:ahLst/>
            <a:cxnLst/>
            <a:rect l="l" t="t" r="r" b="b"/>
            <a:pathLst>
              <a:path w="581620" h="581620">
                <a:moveTo>
                  <a:pt x="0" y="0"/>
                </a:moveTo>
                <a:lnTo>
                  <a:pt x="581620" y="0"/>
                </a:lnTo>
                <a:lnTo>
                  <a:pt x="581620" y="581620"/>
                </a:lnTo>
                <a:lnTo>
                  <a:pt x="0" y="58162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</p:sp>
      <p:sp>
        <p:nvSpPr>
          <p:cNvPr id="11" name="TextBox 11"/>
          <p:cNvSpPr txBox="1"/>
          <p:nvPr/>
        </p:nvSpPr>
        <p:spPr>
          <a:xfrm>
            <a:off x="7672388" y="3247876"/>
            <a:ext cx="2908548" cy="3729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12"/>
              </a:lnSpc>
            </a:pPr>
            <a:r>
              <a:rPr lang="en-US" sz="2249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Challenge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672388" y="3674715"/>
            <a:ext cx="9801225" cy="4577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75"/>
              </a:lnSpc>
            </a:pPr>
            <a:r>
              <a:rPr lang="en-US" sz="1812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Employees are feeling burnt out and stressed, impacting productivity and morale.</a:t>
            </a:r>
          </a:p>
        </p:txBody>
      </p:sp>
      <p:sp>
        <p:nvSpPr>
          <p:cNvPr id="13" name="Freeform 13" descr="preencoded.png"/>
          <p:cNvSpPr/>
          <p:nvPr/>
        </p:nvSpPr>
        <p:spPr>
          <a:xfrm>
            <a:off x="7672388" y="4830515"/>
            <a:ext cx="581620" cy="581620"/>
          </a:xfrm>
          <a:custGeom>
            <a:avLst/>
            <a:gdLst/>
            <a:ahLst/>
            <a:cxnLst/>
            <a:rect l="l" t="t" r="r" b="b"/>
            <a:pathLst>
              <a:path w="581620" h="581620">
                <a:moveTo>
                  <a:pt x="0" y="0"/>
                </a:moveTo>
                <a:lnTo>
                  <a:pt x="581620" y="0"/>
                </a:lnTo>
                <a:lnTo>
                  <a:pt x="581620" y="581620"/>
                </a:lnTo>
                <a:lnTo>
                  <a:pt x="0" y="58162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</p:sp>
      <p:sp>
        <p:nvSpPr>
          <p:cNvPr id="14" name="TextBox 14"/>
          <p:cNvSpPr txBox="1"/>
          <p:nvPr/>
        </p:nvSpPr>
        <p:spPr>
          <a:xfrm>
            <a:off x="7672388" y="5635229"/>
            <a:ext cx="2908548" cy="3729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12"/>
              </a:lnSpc>
            </a:pPr>
            <a:r>
              <a:rPr lang="en-US" sz="2249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Solution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7672388" y="6062067"/>
            <a:ext cx="9801225" cy="8298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75"/>
              </a:lnSpc>
            </a:pPr>
            <a:r>
              <a:rPr lang="en-US" sz="1812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Implement a comprehensive workplace wellness program encompassing all four dimensions of renewal.</a:t>
            </a:r>
          </a:p>
        </p:txBody>
      </p:sp>
      <p:sp>
        <p:nvSpPr>
          <p:cNvPr id="16" name="Freeform 16" descr="preencoded.png"/>
          <p:cNvSpPr/>
          <p:nvPr/>
        </p:nvSpPr>
        <p:spPr>
          <a:xfrm>
            <a:off x="7672388" y="7589936"/>
            <a:ext cx="581620" cy="581620"/>
          </a:xfrm>
          <a:custGeom>
            <a:avLst/>
            <a:gdLst/>
            <a:ahLst/>
            <a:cxnLst/>
            <a:rect l="l" t="t" r="r" b="b"/>
            <a:pathLst>
              <a:path w="581620" h="581620">
                <a:moveTo>
                  <a:pt x="0" y="0"/>
                </a:moveTo>
                <a:lnTo>
                  <a:pt x="581620" y="0"/>
                </a:lnTo>
                <a:lnTo>
                  <a:pt x="581620" y="581620"/>
                </a:lnTo>
                <a:lnTo>
                  <a:pt x="0" y="58162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</p:sp>
      <p:sp>
        <p:nvSpPr>
          <p:cNvPr id="17" name="TextBox 17"/>
          <p:cNvSpPr txBox="1"/>
          <p:nvPr/>
        </p:nvSpPr>
        <p:spPr>
          <a:xfrm>
            <a:off x="7672388" y="8394650"/>
            <a:ext cx="2908548" cy="3729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12"/>
              </a:lnSpc>
            </a:pPr>
            <a:r>
              <a:rPr lang="en-US" sz="2249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Outcomes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7672388" y="8821490"/>
            <a:ext cx="9801225" cy="8298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75"/>
              </a:lnSpc>
            </a:pPr>
            <a:r>
              <a:rPr lang="en-US" sz="1812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Improved employee well-being, increased productivity, and a more positive work environment.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 descr="preencoded.png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9F9FF">
                <a:alpha val="94902"/>
              </a:srgbClr>
            </a:solidFill>
          </p:spPr>
        </p:sp>
      </p:grpSp>
      <p:sp>
        <p:nvSpPr>
          <p:cNvPr id="5" name="Freeform 5" descr="preencoded.png"/>
          <p:cNvSpPr/>
          <p:nvPr/>
        </p:nvSpPr>
        <p:spPr>
          <a:xfrm>
            <a:off x="0" y="0"/>
            <a:ext cx="6858000" cy="10289976"/>
          </a:xfrm>
          <a:custGeom>
            <a:avLst/>
            <a:gdLst/>
            <a:ahLst/>
            <a:cxnLst/>
            <a:rect l="l" t="t" r="r" b="b"/>
            <a:pathLst>
              <a:path w="6858000" h="10289976">
                <a:moveTo>
                  <a:pt x="0" y="0"/>
                </a:moveTo>
                <a:lnTo>
                  <a:pt x="6858000" y="0"/>
                </a:lnTo>
                <a:lnTo>
                  <a:pt x="6858000" y="10289976"/>
                </a:lnTo>
                <a:lnTo>
                  <a:pt x="0" y="102899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4" r="-14"/>
            </a:stretch>
          </a:blipFill>
        </p:spPr>
      </p:sp>
      <p:grpSp>
        <p:nvGrpSpPr>
          <p:cNvPr id="6" name="Group 6"/>
          <p:cNvGrpSpPr/>
          <p:nvPr/>
        </p:nvGrpSpPr>
        <p:grpSpPr>
          <a:xfrm>
            <a:off x="0" y="0"/>
            <a:ext cx="6858000" cy="10289976"/>
            <a:chOff x="0" y="0"/>
            <a:chExt cx="9144000" cy="13719968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9144000" cy="13719938"/>
            </a:xfrm>
            <a:custGeom>
              <a:avLst/>
              <a:gdLst/>
              <a:ahLst/>
              <a:cxnLst/>
              <a:rect l="l" t="t" r="r" b="b"/>
              <a:pathLst>
                <a:path w="9144000" h="13719938">
                  <a:moveTo>
                    <a:pt x="0" y="0"/>
                  </a:moveTo>
                  <a:lnTo>
                    <a:pt x="9144000" y="0"/>
                  </a:lnTo>
                  <a:lnTo>
                    <a:pt x="9144000" y="13719938"/>
                  </a:lnTo>
                  <a:lnTo>
                    <a:pt x="0" y="13719938"/>
                  </a:lnTo>
                  <a:close/>
                </a:path>
              </a:pathLst>
            </a:custGeom>
            <a:solidFill>
              <a:srgbClr val="E5E0DF"/>
            </a:solidFill>
          </p:spPr>
        </p:sp>
      </p:grpSp>
      <p:sp>
        <p:nvSpPr>
          <p:cNvPr id="8" name="Freeform 8" descr="preencoded.png"/>
          <p:cNvSpPr/>
          <p:nvPr/>
        </p:nvSpPr>
        <p:spPr>
          <a:xfrm>
            <a:off x="0" y="0"/>
            <a:ext cx="6858000" cy="10289976"/>
          </a:xfrm>
          <a:custGeom>
            <a:avLst/>
            <a:gdLst/>
            <a:ahLst/>
            <a:cxnLst/>
            <a:rect l="l" t="t" r="r" b="b"/>
            <a:pathLst>
              <a:path w="6858000" h="10289976">
                <a:moveTo>
                  <a:pt x="0" y="0"/>
                </a:moveTo>
                <a:lnTo>
                  <a:pt x="6858000" y="0"/>
                </a:lnTo>
                <a:lnTo>
                  <a:pt x="6858000" y="10289976"/>
                </a:lnTo>
                <a:lnTo>
                  <a:pt x="0" y="1028997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4" r="-14"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7674769" y="622698"/>
            <a:ext cx="9796462" cy="14775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687"/>
              </a:lnSpc>
            </a:pPr>
            <a:r>
              <a:rPr lang="en-US" sz="4562">
                <a:solidFill>
                  <a:srgbClr val="1B1B27"/>
                </a:solidFill>
                <a:latin typeface="Corben"/>
                <a:ea typeface="Corben"/>
                <a:cs typeface="Corben"/>
                <a:sym typeface="Corben"/>
              </a:rPr>
              <a:t>Exercise: Crafting Your Personal Renewal Plan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8010525" y="2450306"/>
            <a:ext cx="28575" cy="7197924"/>
            <a:chOff x="0" y="0"/>
            <a:chExt cx="38100" cy="9597232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8100" cy="9597263"/>
            </a:xfrm>
            <a:custGeom>
              <a:avLst/>
              <a:gdLst/>
              <a:ahLst/>
              <a:cxnLst/>
              <a:rect l="l" t="t" r="r" b="b"/>
              <a:pathLst>
                <a:path w="38100" h="9597263">
                  <a:moveTo>
                    <a:pt x="0" y="19050"/>
                  </a:moveTo>
                  <a:cubicBezTo>
                    <a:pt x="0" y="8509"/>
                    <a:pt x="8509" y="0"/>
                    <a:pt x="19050" y="0"/>
                  </a:cubicBezTo>
                  <a:cubicBezTo>
                    <a:pt x="29591" y="0"/>
                    <a:pt x="38100" y="8509"/>
                    <a:pt x="38100" y="19050"/>
                  </a:cubicBezTo>
                  <a:lnTo>
                    <a:pt x="38100" y="9578213"/>
                  </a:lnTo>
                  <a:cubicBezTo>
                    <a:pt x="38100" y="9588754"/>
                    <a:pt x="29591" y="9597263"/>
                    <a:pt x="19050" y="9597263"/>
                  </a:cubicBezTo>
                  <a:cubicBezTo>
                    <a:pt x="8509" y="9597263"/>
                    <a:pt x="0" y="9588754"/>
                    <a:pt x="0" y="9578213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grpSp>
        <p:nvGrpSpPr>
          <p:cNvPr id="12" name="Group 12"/>
          <p:cNvGrpSpPr/>
          <p:nvPr/>
        </p:nvGrpSpPr>
        <p:grpSpPr>
          <a:xfrm>
            <a:off x="8258770" y="2961085"/>
            <a:ext cx="816769" cy="28575"/>
            <a:chOff x="0" y="0"/>
            <a:chExt cx="1089025" cy="381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089025" cy="38100"/>
            </a:xfrm>
            <a:custGeom>
              <a:avLst/>
              <a:gdLst/>
              <a:ahLst/>
              <a:cxnLst/>
              <a:rect l="l" t="t" r="r" b="b"/>
              <a:pathLst>
                <a:path w="1089025" h="38100">
                  <a:moveTo>
                    <a:pt x="0" y="19050"/>
                  </a:moveTo>
                  <a:cubicBezTo>
                    <a:pt x="0" y="8509"/>
                    <a:pt x="8509" y="0"/>
                    <a:pt x="19050" y="0"/>
                  </a:cubicBezTo>
                  <a:lnTo>
                    <a:pt x="1069975" y="0"/>
                  </a:lnTo>
                  <a:cubicBezTo>
                    <a:pt x="1080516" y="0"/>
                    <a:pt x="1089025" y="8509"/>
                    <a:pt x="1089025" y="19050"/>
                  </a:cubicBezTo>
                  <a:cubicBezTo>
                    <a:pt x="1089025" y="29591"/>
                    <a:pt x="1080516" y="38100"/>
                    <a:pt x="1069975" y="38100"/>
                  </a:cubicBezTo>
                  <a:lnTo>
                    <a:pt x="19050" y="38100"/>
                  </a:lnTo>
                  <a:cubicBezTo>
                    <a:pt x="8509" y="38100"/>
                    <a:pt x="0" y="29591"/>
                    <a:pt x="0" y="19050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grpSp>
        <p:nvGrpSpPr>
          <p:cNvPr id="14" name="Group 14"/>
          <p:cNvGrpSpPr/>
          <p:nvPr/>
        </p:nvGrpSpPr>
        <p:grpSpPr>
          <a:xfrm>
            <a:off x="7757517" y="2708076"/>
            <a:ext cx="534591" cy="534591"/>
            <a:chOff x="0" y="0"/>
            <a:chExt cx="712788" cy="712788"/>
          </a:xfrm>
        </p:grpSpPr>
        <p:sp>
          <p:nvSpPr>
            <p:cNvPr id="15" name="Freeform 15"/>
            <p:cNvSpPr/>
            <p:nvPr/>
          </p:nvSpPr>
          <p:spPr>
            <a:xfrm>
              <a:off x="6350" y="6350"/>
              <a:ext cx="700024" cy="700151"/>
            </a:xfrm>
            <a:custGeom>
              <a:avLst/>
              <a:gdLst/>
              <a:ahLst/>
              <a:cxnLst/>
              <a:rect l="l" t="t" r="r" b="b"/>
              <a:pathLst>
                <a:path w="700024" h="700151">
                  <a:moveTo>
                    <a:pt x="0" y="130683"/>
                  </a:moveTo>
                  <a:cubicBezTo>
                    <a:pt x="0" y="58547"/>
                    <a:pt x="58547" y="0"/>
                    <a:pt x="130683" y="0"/>
                  </a:cubicBezTo>
                  <a:lnTo>
                    <a:pt x="569341" y="0"/>
                  </a:lnTo>
                  <a:cubicBezTo>
                    <a:pt x="641477" y="0"/>
                    <a:pt x="700024" y="58547"/>
                    <a:pt x="700024" y="130683"/>
                  </a:cubicBezTo>
                  <a:lnTo>
                    <a:pt x="700024" y="569341"/>
                  </a:lnTo>
                  <a:cubicBezTo>
                    <a:pt x="700024" y="641477"/>
                    <a:pt x="641477" y="700024"/>
                    <a:pt x="569341" y="700024"/>
                  </a:cubicBezTo>
                  <a:lnTo>
                    <a:pt x="130683" y="700024"/>
                  </a:lnTo>
                  <a:cubicBezTo>
                    <a:pt x="58547" y="700151"/>
                    <a:pt x="0" y="641604"/>
                    <a:pt x="0" y="569341"/>
                  </a:cubicBezTo>
                  <a:close/>
                </a:path>
              </a:pathLst>
            </a:custGeom>
            <a:solidFill>
              <a:srgbClr val="D2D9F9"/>
            </a:solidFill>
          </p:spPr>
        </p:sp>
        <p:sp>
          <p:nvSpPr>
            <p:cNvPr id="16" name="Freeform 16"/>
            <p:cNvSpPr/>
            <p:nvPr/>
          </p:nvSpPr>
          <p:spPr>
            <a:xfrm>
              <a:off x="0" y="0"/>
              <a:ext cx="712724" cy="712851"/>
            </a:xfrm>
            <a:custGeom>
              <a:avLst/>
              <a:gdLst/>
              <a:ahLst/>
              <a:cxnLst/>
              <a:rect l="l" t="t" r="r" b="b"/>
              <a:pathLst>
                <a:path w="712724" h="712851">
                  <a:moveTo>
                    <a:pt x="0" y="137033"/>
                  </a:moveTo>
                  <a:cubicBezTo>
                    <a:pt x="0" y="61341"/>
                    <a:pt x="61341" y="0"/>
                    <a:pt x="137033" y="0"/>
                  </a:cubicBezTo>
                  <a:lnTo>
                    <a:pt x="575691" y="0"/>
                  </a:lnTo>
                  <a:lnTo>
                    <a:pt x="575691" y="6350"/>
                  </a:lnTo>
                  <a:lnTo>
                    <a:pt x="575691" y="0"/>
                  </a:lnTo>
                  <a:cubicBezTo>
                    <a:pt x="651383" y="0"/>
                    <a:pt x="712724" y="61341"/>
                    <a:pt x="712724" y="137033"/>
                  </a:cubicBezTo>
                  <a:lnTo>
                    <a:pt x="706374" y="137033"/>
                  </a:lnTo>
                  <a:lnTo>
                    <a:pt x="712724" y="137033"/>
                  </a:lnTo>
                  <a:lnTo>
                    <a:pt x="712724" y="575691"/>
                  </a:lnTo>
                  <a:lnTo>
                    <a:pt x="706374" y="575691"/>
                  </a:lnTo>
                  <a:lnTo>
                    <a:pt x="712724" y="575691"/>
                  </a:lnTo>
                  <a:cubicBezTo>
                    <a:pt x="712724" y="651383"/>
                    <a:pt x="651383" y="712724"/>
                    <a:pt x="575691" y="712724"/>
                  </a:cubicBezTo>
                  <a:lnTo>
                    <a:pt x="575691" y="706374"/>
                  </a:lnTo>
                  <a:lnTo>
                    <a:pt x="575691" y="712724"/>
                  </a:lnTo>
                  <a:lnTo>
                    <a:pt x="137033" y="712724"/>
                  </a:lnTo>
                  <a:lnTo>
                    <a:pt x="137033" y="706374"/>
                  </a:lnTo>
                  <a:lnTo>
                    <a:pt x="137033" y="712724"/>
                  </a:lnTo>
                  <a:cubicBezTo>
                    <a:pt x="61341" y="712851"/>
                    <a:pt x="0" y="651383"/>
                    <a:pt x="0" y="575691"/>
                  </a:cubicBezTo>
                  <a:lnTo>
                    <a:pt x="0" y="137033"/>
                  </a:lnTo>
                  <a:lnTo>
                    <a:pt x="6350" y="137033"/>
                  </a:lnTo>
                  <a:lnTo>
                    <a:pt x="0" y="137033"/>
                  </a:lnTo>
                  <a:moveTo>
                    <a:pt x="12700" y="137033"/>
                  </a:moveTo>
                  <a:lnTo>
                    <a:pt x="12700" y="575691"/>
                  </a:lnTo>
                  <a:lnTo>
                    <a:pt x="6350" y="575691"/>
                  </a:lnTo>
                  <a:lnTo>
                    <a:pt x="12700" y="575691"/>
                  </a:lnTo>
                  <a:cubicBezTo>
                    <a:pt x="12700" y="644398"/>
                    <a:pt x="68326" y="700024"/>
                    <a:pt x="137033" y="700024"/>
                  </a:cubicBezTo>
                  <a:lnTo>
                    <a:pt x="575691" y="700024"/>
                  </a:lnTo>
                  <a:cubicBezTo>
                    <a:pt x="644398" y="700024"/>
                    <a:pt x="700024" y="644398"/>
                    <a:pt x="700024" y="575691"/>
                  </a:cubicBezTo>
                  <a:lnTo>
                    <a:pt x="700024" y="137033"/>
                  </a:lnTo>
                  <a:cubicBezTo>
                    <a:pt x="700151" y="68326"/>
                    <a:pt x="644398" y="12700"/>
                    <a:pt x="575691" y="12700"/>
                  </a:cubicBezTo>
                  <a:lnTo>
                    <a:pt x="137033" y="12700"/>
                  </a:lnTo>
                  <a:lnTo>
                    <a:pt x="137033" y="6350"/>
                  </a:lnTo>
                  <a:lnTo>
                    <a:pt x="137033" y="12700"/>
                  </a:lnTo>
                  <a:cubicBezTo>
                    <a:pt x="68326" y="12700"/>
                    <a:pt x="12700" y="68326"/>
                    <a:pt x="12700" y="137033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sp>
        <p:nvSpPr>
          <p:cNvPr id="17" name="TextBox 17"/>
          <p:cNvSpPr txBox="1"/>
          <p:nvPr/>
        </p:nvSpPr>
        <p:spPr>
          <a:xfrm>
            <a:off x="7973020" y="2857500"/>
            <a:ext cx="103435" cy="292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50"/>
              </a:lnSpc>
            </a:pPr>
            <a:r>
              <a:rPr lang="en-US" sz="2750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1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9308306" y="2674144"/>
            <a:ext cx="4537025" cy="37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12"/>
              </a:lnSpc>
            </a:pPr>
            <a:r>
              <a:rPr lang="en-US" sz="2249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Identify Strengths &amp; Weaknesses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9308306" y="3092946"/>
            <a:ext cx="8162925" cy="4685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37"/>
              </a:lnSpc>
            </a:pPr>
            <a:r>
              <a:rPr lang="en-US" sz="1812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What are you naturally good at? Where do you need to grow?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8258770" y="4538960"/>
            <a:ext cx="816769" cy="28575"/>
            <a:chOff x="0" y="0"/>
            <a:chExt cx="1089025" cy="38100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089025" cy="38100"/>
            </a:xfrm>
            <a:custGeom>
              <a:avLst/>
              <a:gdLst/>
              <a:ahLst/>
              <a:cxnLst/>
              <a:rect l="l" t="t" r="r" b="b"/>
              <a:pathLst>
                <a:path w="1089025" h="38100">
                  <a:moveTo>
                    <a:pt x="0" y="19050"/>
                  </a:moveTo>
                  <a:cubicBezTo>
                    <a:pt x="0" y="8509"/>
                    <a:pt x="8509" y="0"/>
                    <a:pt x="19050" y="0"/>
                  </a:cubicBezTo>
                  <a:lnTo>
                    <a:pt x="1069975" y="0"/>
                  </a:lnTo>
                  <a:cubicBezTo>
                    <a:pt x="1080516" y="0"/>
                    <a:pt x="1089025" y="8509"/>
                    <a:pt x="1089025" y="19050"/>
                  </a:cubicBezTo>
                  <a:cubicBezTo>
                    <a:pt x="1089025" y="29591"/>
                    <a:pt x="1080516" y="38100"/>
                    <a:pt x="1069975" y="38100"/>
                  </a:cubicBezTo>
                  <a:lnTo>
                    <a:pt x="19050" y="38100"/>
                  </a:lnTo>
                  <a:cubicBezTo>
                    <a:pt x="8509" y="38100"/>
                    <a:pt x="0" y="29591"/>
                    <a:pt x="0" y="19050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grpSp>
        <p:nvGrpSpPr>
          <p:cNvPr id="22" name="Group 22"/>
          <p:cNvGrpSpPr/>
          <p:nvPr/>
        </p:nvGrpSpPr>
        <p:grpSpPr>
          <a:xfrm>
            <a:off x="7757517" y="4285952"/>
            <a:ext cx="534591" cy="534591"/>
            <a:chOff x="0" y="0"/>
            <a:chExt cx="712788" cy="712788"/>
          </a:xfrm>
        </p:grpSpPr>
        <p:sp>
          <p:nvSpPr>
            <p:cNvPr id="23" name="Freeform 23"/>
            <p:cNvSpPr/>
            <p:nvPr/>
          </p:nvSpPr>
          <p:spPr>
            <a:xfrm>
              <a:off x="6350" y="6350"/>
              <a:ext cx="700024" cy="700151"/>
            </a:xfrm>
            <a:custGeom>
              <a:avLst/>
              <a:gdLst/>
              <a:ahLst/>
              <a:cxnLst/>
              <a:rect l="l" t="t" r="r" b="b"/>
              <a:pathLst>
                <a:path w="700024" h="700151">
                  <a:moveTo>
                    <a:pt x="0" y="130683"/>
                  </a:moveTo>
                  <a:cubicBezTo>
                    <a:pt x="0" y="58547"/>
                    <a:pt x="58547" y="0"/>
                    <a:pt x="130683" y="0"/>
                  </a:cubicBezTo>
                  <a:lnTo>
                    <a:pt x="569341" y="0"/>
                  </a:lnTo>
                  <a:cubicBezTo>
                    <a:pt x="641477" y="0"/>
                    <a:pt x="700024" y="58547"/>
                    <a:pt x="700024" y="130683"/>
                  </a:cubicBezTo>
                  <a:lnTo>
                    <a:pt x="700024" y="569341"/>
                  </a:lnTo>
                  <a:cubicBezTo>
                    <a:pt x="700024" y="641477"/>
                    <a:pt x="641477" y="700024"/>
                    <a:pt x="569341" y="700024"/>
                  </a:cubicBezTo>
                  <a:lnTo>
                    <a:pt x="130683" y="700024"/>
                  </a:lnTo>
                  <a:cubicBezTo>
                    <a:pt x="58547" y="700151"/>
                    <a:pt x="0" y="641604"/>
                    <a:pt x="0" y="569341"/>
                  </a:cubicBezTo>
                  <a:close/>
                </a:path>
              </a:pathLst>
            </a:custGeom>
            <a:solidFill>
              <a:srgbClr val="D2D9F9"/>
            </a:solidFill>
          </p:spPr>
        </p:sp>
        <p:sp>
          <p:nvSpPr>
            <p:cNvPr id="24" name="Freeform 24"/>
            <p:cNvSpPr/>
            <p:nvPr/>
          </p:nvSpPr>
          <p:spPr>
            <a:xfrm>
              <a:off x="0" y="0"/>
              <a:ext cx="712724" cy="712851"/>
            </a:xfrm>
            <a:custGeom>
              <a:avLst/>
              <a:gdLst/>
              <a:ahLst/>
              <a:cxnLst/>
              <a:rect l="l" t="t" r="r" b="b"/>
              <a:pathLst>
                <a:path w="712724" h="712851">
                  <a:moveTo>
                    <a:pt x="0" y="137033"/>
                  </a:moveTo>
                  <a:cubicBezTo>
                    <a:pt x="0" y="61341"/>
                    <a:pt x="61341" y="0"/>
                    <a:pt x="137033" y="0"/>
                  </a:cubicBezTo>
                  <a:lnTo>
                    <a:pt x="575691" y="0"/>
                  </a:lnTo>
                  <a:lnTo>
                    <a:pt x="575691" y="6350"/>
                  </a:lnTo>
                  <a:lnTo>
                    <a:pt x="575691" y="0"/>
                  </a:lnTo>
                  <a:cubicBezTo>
                    <a:pt x="651383" y="0"/>
                    <a:pt x="712724" y="61341"/>
                    <a:pt x="712724" y="137033"/>
                  </a:cubicBezTo>
                  <a:lnTo>
                    <a:pt x="706374" y="137033"/>
                  </a:lnTo>
                  <a:lnTo>
                    <a:pt x="712724" y="137033"/>
                  </a:lnTo>
                  <a:lnTo>
                    <a:pt x="712724" y="575691"/>
                  </a:lnTo>
                  <a:lnTo>
                    <a:pt x="706374" y="575691"/>
                  </a:lnTo>
                  <a:lnTo>
                    <a:pt x="712724" y="575691"/>
                  </a:lnTo>
                  <a:cubicBezTo>
                    <a:pt x="712724" y="651383"/>
                    <a:pt x="651383" y="712724"/>
                    <a:pt x="575691" y="712724"/>
                  </a:cubicBezTo>
                  <a:lnTo>
                    <a:pt x="575691" y="706374"/>
                  </a:lnTo>
                  <a:lnTo>
                    <a:pt x="575691" y="712724"/>
                  </a:lnTo>
                  <a:lnTo>
                    <a:pt x="137033" y="712724"/>
                  </a:lnTo>
                  <a:lnTo>
                    <a:pt x="137033" y="706374"/>
                  </a:lnTo>
                  <a:lnTo>
                    <a:pt x="137033" y="712724"/>
                  </a:lnTo>
                  <a:cubicBezTo>
                    <a:pt x="61341" y="712851"/>
                    <a:pt x="0" y="651383"/>
                    <a:pt x="0" y="575691"/>
                  </a:cubicBezTo>
                  <a:lnTo>
                    <a:pt x="0" y="137033"/>
                  </a:lnTo>
                  <a:lnTo>
                    <a:pt x="6350" y="137033"/>
                  </a:lnTo>
                  <a:lnTo>
                    <a:pt x="0" y="137033"/>
                  </a:lnTo>
                  <a:moveTo>
                    <a:pt x="12700" y="137033"/>
                  </a:moveTo>
                  <a:lnTo>
                    <a:pt x="12700" y="575691"/>
                  </a:lnTo>
                  <a:lnTo>
                    <a:pt x="6350" y="575691"/>
                  </a:lnTo>
                  <a:lnTo>
                    <a:pt x="12700" y="575691"/>
                  </a:lnTo>
                  <a:cubicBezTo>
                    <a:pt x="12700" y="644398"/>
                    <a:pt x="68326" y="700024"/>
                    <a:pt x="137033" y="700024"/>
                  </a:cubicBezTo>
                  <a:lnTo>
                    <a:pt x="575691" y="700024"/>
                  </a:lnTo>
                  <a:cubicBezTo>
                    <a:pt x="644398" y="700024"/>
                    <a:pt x="700024" y="644398"/>
                    <a:pt x="700024" y="575691"/>
                  </a:cubicBezTo>
                  <a:lnTo>
                    <a:pt x="700024" y="137033"/>
                  </a:lnTo>
                  <a:cubicBezTo>
                    <a:pt x="700151" y="68326"/>
                    <a:pt x="644398" y="12700"/>
                    <a:pt x="575691" y="12700"/>
                  </a:cubicBezTo>
                  <a:lnTo>
                    <a:pt x="137033" y="12700"/>
                  </a:lnTo>
                  <a:lnTo>
                    <a:pt x="137033" y="6350"/>
                  </a:lnTo>
                  <a:lnTo>
                    <a:pt x="137033" y="12700"/>
                  </a:lnTo>
                  <a:cubicBezTo>
                    <a:pt x="68326" y="12700"/>
                    <a:pt x="12700" y="68326"/>
                    <a:pt x="12700" y="137033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sp>
        <p:nvSpPr>
          <p:cNvPr id="25" name="TextBox 25"/>
          <p:cNvSpPr txBox="1"/>
          <p:nvPr/>
        </p:nvSpPr>
        <p:spPr>
          <a:xfrm>
            <a:off x="7933432" y="4435376"/>
            <a:ext cx="182612" cy="292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50"/>
              </a:lnSpc>
            </a:pPr>
            <a:r>
              <a:rPr lang="en-US" sz="2750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2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9308306" y="4252020"/>
            <a:ext cx="2917180" cy="37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12"/>
              </a:lnSpc>
            </a:pPr>
            <a:r>
              <a:rPr lang="en-US" sz="2249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Set SMART Goals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9308306" y="4670822"/>
            <a:ext cx="8162925" cy="8417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37"/>
              </a:lnSpc>
            </a:pPr>
            <a:r>
              <a:rPr lang="en-US" sz="1812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Specific, Measurable, Achievable, Relevant, and Time-bound goals are essential.</a:t>
            </a:r>
          </a:p>
        </p:txBody>
      </p:sp>
      <p:grpSp>
        <p:nvGrpSpPr>
          <p:cNvPr id="28" name="Group 28"/>
          <p:cNvGrpSpPr/>
          <p:nvPr/>
        </p:nvGrpSpPr>
        <p:grpSpPr>
          <a:xfrm>
            <a:off x="8258770" y="6490098"/>
            <a:ext cx="816769" cy="28575"/>
            <a:chOff x="0" y="0"/>
            <a:chExt cx="1089025" cy="381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1089025" cy="38100"/>
            </a:xfrm>
            <a:custGeom>
              <a:avLst/>
              <a:gdLst/>
              <a:ahLst/>
              <a:cxnLst/>
              <a:rect l="l" t="t" r="r" b="b"/>
              <a:pathLst>
                <a:path w="1089025" h="38100">
                  <a:moveTo>
                    <a:pt x="0" y="19050"/>
                  </a:moveTo>
                  <a:cubicBezTo>
                    <a:pt x="0" y="8509"/>
                    <a:pt x="8509" y="0"/>
                    <a:pt x="19050" y="0"/>
                  </a:cubicBezTo>
                  <a:lnTo>
                    <a:pt x="1069975" y="0"/>
                  </a:lnTo>
                  <a:cubicBezTo>
                    <a:pt x="1080516" y="0"/>
                    <a:pt x="1089025" y="8509"/>
                    <a:pt x="1089025" y="19050"/>
                  </a:cubicBezTo>
                  <a:cubicBezTo>
                    <a:pt x="1089025" y="29591"/>
                    <a:pt x="1080516" y="38100"/>
                    <a:pt x="1069975" y="38100"/>
                  </a:cubicBezTo>
                  <a:lnTo>
                    <a:pt x="19050" y="38100"/>
                  </a:lnTo>
                  <a:cubicBezTo>
                    <a:pt x="8509" y="38100"/>
                    <a:pt x="0" y="29591"/>
                    <a:pt x="0" y="19050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grpSp>
        <p:nvGrpSpPr>
          <p:cNvPr id="30" name="Group 30"/>
          <p:cNvGrpSpPr/>
          <p:nvPr/>
        </p:nvGrpSpPr>
        <p:grpSpPr>
          <a:xfrm>
            <a:off x="7757517" y="6237089"/>
            <a:ext cx="534591" cy="534591"/>
            <a:chOff x="0" y="0"/>
            <a:chExt cx="712788" cy="712788"/>
          </a:xfrm>
        </p:grpSpPr>
        <p:sp>
          <p:nvSpPr>
            <p:cNvPr id="31" name="Freeform 31"/>
            <p:cNvSpPr/>
            <p:nvPr/>
          </p:nvSpPr>
          <p:spPr>
            <a:xfrm>
              <a:off x="6350" y="6350"/>
              <a:ext cx="700024" cy="700151"/>
            </a:xfrm>
            <a:custGeom>
              <a:avLst/>
              <a:gdLst/>
              <a:ahLst/>
              <a:cxnLst/>
              <a:rect l="l" t="t" r="r" b="b"/>
              <a:pathLst>
                <a:path w="700024" h="700151">
                  <a:moveTo>
                    <a:pt x="0" y="130683"/>
                  </a:moveTo>
                  <a:cubicBezTo>
                    <a:pt x="0" y="58547"/>
                    <a:pt x="58547" y="0"/>
                    <a:pt x="130683" y="0"/>
                  </a:cubicBezTo>
                  <a:lnTo>
                    <a:pt x="569341" y="0"/>
                  </a:lnTo>
                  <a:cubicBezTo>
                    <a:pt x="641477" y="0"/>
                    <a:pt x="700024" y="58547"/>
                    <a:pt x="700024" y="130683"/>
                  </a:cubicBezTo>
                  <a:lnTo>
                    <a:pt x="700024" y="569341"/>
                  </a:lnTo>
                  <a:cubicBezTo>
                    <a:pt x="700024" y="641477"/>
                    <a:pt x="641477" y="700024"/>
                    <a:pt x="569341" y="700024"/>
                  </a:cubicBezTo>
                  <a:lnTo>
                    <a:pt x="130683" y="700024"/>
                  </a:lnTo>
                  <a:cubicBezTo>
                    <a:pt x="58547" y="700151"/>
                    <a:pt x="0" y="641604"/>
                    <a:pt x="0" y="569341"/>
                  </a:cubicBezTo>
                  <a:close/>
                </a:path>
              </a:pathLst>
            </a:custGeom>
            <a:solidFill>
              <a:srgbClr val="D2D9F9"/>
            </a:solidFill>
          </p:spPr>
        </p:sp>
        <p:sp>
          <p:nvSpPr>
            <p:cNvPr id="32" name="Freeform 32"/>
            <p:cNvSpPr/>
            <p:nvPr/>
          </p:nvSpPr>
          <p:spPr>
            <a:xfrm>
              <a:off x="0" y="0"/>
              <a:ext cx="712724" cy="712851"/>
            </a:xfrm>
            <a:custGeom>
              <a:avLst/>
              <a:gdLst/>
              <a:ahLst/>
              <a:cxnLst/>
              <a:rect l="l" t="t" r="r" b="b"/>
              <a:pathLst>
                <a:path w="712724" h="712851">
                  <a:moveTo>
                    <a:pt x="0" y="137033"/>
                  </a:moveTo>
                  <a:cubicBezTo>
                    <a:pt x="0" y="61341"/>
                    <a:pt x="61341" y="0"/>
                    <a:pt x="137033" y="0"/>
                  </a:cubicBezTo>
                  <a:lnTo>
                    <a:pt x="575691" y="0"/>
                  </a:lnTo>
                  <a:lnTo>
                    <a:pt x="575691" y="6350"/>
                  </a:lnTo>
                  <a:lnTo>
                    <a:pt x="575691" y="0"/>
                  </a:lnTo>
                  <a:cubicBezTo>
                    <a:pt x="651383" y="0"/>
                    <a:pt x="712724" y="61341"/>
                    <a:pt x="712724" y="137033"/>
                  </a:cubicBezTo>
                  <a:lnTo>
                    <a:pt x="706374" y="137033"/>
                  </a:lnTo>
                  <a:lnTo>
                    <a:pt x="712724" y="137033"/>
                  </a:lnTo>
                  <a:lnTo>
                    <a:pt x="712724" y="575691"/>
                  </a:lnTo>
                  <a:lnTo>
                    <a:pt x="706374" y="575691"/>
                  </a:lnTo>
                  <a:lnTo>
                    <a:pt x="712724" y="575691"/>
                  </a:lnTo>
                  <a:cubicBezTo>
                    <a:pt x="712724" y="651383"/>
                    <a:pt x="651383" y="712724"/>
                    <a:pt x="575691" y="712724"/>
                  </a:cubicBezTo>
                  <a:lnTo>
                    <a:pt x="575691" y="706374"/>
                  </a:lnTo>
                  <a:lnTo>
                    <a:pt x="575691" y="712724"/>
                  </a:lnTo>
                  <a:lnTo>
                    <a:pt x="137033" y="712724"/>
                  </a:lnTo>
                  <a:lnTo>
                    <a:pt x="137033" y="706374"/>
                  </a:lnTo>
                  <a:lnTo>
                    <a:pt x="137033" y="712724"/>
                  </a:lnTo>
                  <a:cubicBezTo>
                    <a:pt x="61341" y="712851"/>
                    <a:pt x="0" y="651383"/>
                    <a:pt x="0" y="575691"/>
                  </a:cubicBezTo>
                  <a:lnTo>
                    <a:pt x="0" y="137033"/>
                  </a:lnTo>
                  <a:lnTo>
                    <a:pt x="6350" y="137033"/>
                  </a:lnTo>
                  <a:lnTo>
                    <a:pt x="0" y="137033"/>
                  </a:lnTo>
                  <a:moveTo>
                    <a:pt x="12700" y="137033"/>
                  </a:moveTo>
                  <a:lnTo>
                    <a:pt x="12700" y="575691"/>
                  </a:lnTo>
                  <a:lnTo>
                    <a:pt x="6350" y="575691"/>
                  </a:lnTo>
                  <a:lnTo>
                    <a:pt x="12700" y="575691"/>
                  </a:lnTo>
                  <a:cubicBezTo>
                    <a:pt x="12700" y="644398"/>
                    <a:pt x="68326" y="700024"/>
                    <a:pt x="137033" y="700024"/>
                  </a:cubicBezTo>
                  <a:lnTo>
                    <a:pt x="575691" y="700024"/>
                  </a:lnTo>
                  <a:cubicBezTo>
                    <a:pt x="644398" y="700024"/>
                    <a:pt x="700024" y="644398"/>
                    <a:pt x="700024" y="575691"/>
                  </a:cubicBezTo>
                  <a:lnTo>
                    <a:pt x="700024" y="137033"/>
                  </a:lnTo>
                  <a:cubicBezTo>
                    <a:pt x="700151" y="68326"/>
                    <a:pt x="644398" y="12700"/>
                    <a:pt x="575691" y="12700"/>
                  </a:cubicBezTo>
                  <a:lnTo>
                    <a:pt x="137033" y="12700"/>
                  </a:lnTo>
                  <a:lnTo>
                    <a:pt x="137033" y="6350"/>
                  </a:lnTo>
                  <a:lnTo>
                    <a:pt x="137033" y="12700"/>
                  </a:lnTo>
                  <a:cubicBezTo>
                    <a:pt x="68326" y="12700"/>
                    <a:pt x="12700" y="68326"/>
                    <a:pt x="12700" y="137033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sp>
        <p:nvSpPr>
          <p:cNvPr id="33" name="TextBox 33"/>
          <p:cNvSpPr txBox="1"/>
          <p:nvPr/>
        </p:nvSpPr>
        <p:spPr>
          <a:xfrm>
            <a:off x="7926438" y="6386512"/>
            <a:ext cx="196603" cy="292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50"/>
              </a:lnSpc>
            </a:pPr>
            <a:r>
              <a:rPr lang="en-US" sz="2750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3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9308306" y="6203156"/>
            <a:ext cx="2917180" cy="37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12"/>
              </a:lnSpc>
            </a:pPr>
            <a:r>
              <a:rPr lang="en-US" sz="2249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Action Steps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9308306" y="6621959"/>
            <a:ext cx="8162925" cy="8417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37"/>
              </a:lnSpc>
            </a:pPr>
            <a:r>
              <a:rPr lang="en-US" sz="1812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Break down your goals into smaller, manageable actions that you can take each day or week.</a:t>
            </a:r>
          </a:p>
        </p:txBody>
      </p:sp>
      <p:grpSp>
        <p:nvGrpSpPr>
          <p:cNvPr id="36" name="Group 36"/>
          <p:cNvGrpSpPr/>
          <p:nvPr/>
        </p:nvGrpSpPr>
        <p:grpSpPr>
          <a:xfrm>
            <a:off x="8258770" y="8441234"/>
            <a:ext cx="816769" cy="28575"/>
            <a:chOff x="0" y="0"/>
            <a:chExt cx="1089025" cy="38100"/>
          </a:xfrm>
        </p:grpSpPr>
        <p:sp>
          <p:nvSpPr>
            <p:cNvPr id="37" name="Freeform 37"/>
            <p:cNvSpPr/>
            <p:nvPr/>
          </p:nvSpPr>
          <p:spPr>
            <a:xfrm>
              <a:off x="0" y="0"/>
              <a:ext cx="1089025" cy="38100"/>
            </a:xfrm>
            <a:custGeom>
              <a:avLst/>
              <a:gdLst/>
              <a:ahLst/>
              <a:cxnLst/>
              <a:rect l="l" t="t" r="r" b="b"/>
              <a:pathLst>
                <a:path w="1089025" h="38100">
                  <a:moveTo>
                    <a:pt x="0" y="19050"/>
                  </a:moveTo>
                  <a:cubicBezTo>
                    <a:pt x="0" y="8509"/>
                    <a:pt x="8509" y="0"/>
                    <a:pt x="19050" y="0"/>
                  </a:cubicBezTo>
                  <a:lnTo>
                    <a:pt x="1069975" y="0"/>
                  </a:lnTo>
                  <a:cubicBezTo>
                    <a:pt x="1080516" y="0"/>
                    <a:pt x="1089025" y="8509"/>
                    <a:pt x="1089025" y="19050"/>
                  </a:cubicBezTo>
                  <a:cubicBezTo>
                    <a:pt x="1089025" y="29591"/>
                    <a:pt x="1080516" y="38100"/>
                    <a:pt x="1069975" y="38100"/>
                  </a:cubicBezTo>
                  <a:lnTo>
                    <a:pt x="19050" y="38100"/>
                  </a:lnTo>
                  <a:cubicBezTo>
                    <a:pt x="8509" y="38100"/>
                    <a:pt x="0" y="29591"/>
                    <a:pt x="0" y="19050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grpSp>
        <p:nvGrpSpPr>
          <p:cNvPr id="38" name="Group 38"/>
          <p:cNvGrpSpPr/>
          <p:nvPr/>
        </p:nvGrpSpPr>
        <p:grpSpPr>
          <a:xfrm>
            <a:off x="7757517" y="8188226"/>
            <a:ext cx="534591" cy="534591"/>
            <a:chOff x="0" y="0"/>
            <a:chExt cx="712788" cy="712788"/>
          </a:xfrm>
        </p:grpSpPr>
        <p:sp>
          <p:nvSpPr>
            <p:cNvPr id="39" name="Freeform 39"/>
            <p:cNvSpPr/>
            <p:nvPr/>
          </p:nvSpPr>
          <p:spPr>
            <a:xfrm>
              <a:off x="6350" y="6350"/>
              <a:ext cx="700024" cy="700151"/>
            </a:xfrm>
            <a:custGeom>
              <a:avLst/>
              <a:gdLst/>
              <a:ahLst/>
              <a:cxnLst/>
              <a:rect l="l" t="t" r="r" b="b"/>
              <a:pathLst>
                <a:path w="700024" h="700151">
                  <a:moveTo>
                    <a:pt x="0" y="130683"/>
                  </a:moveTo>
                  <a:cubicBezTo>
                    <a:pt x="0" y="58547"/>
                    <a:pt x="58547" y="0"/>
                    <a:pt x="130683" y="0"/>
                  </a:cubicBezTo>
                  <a:lnTo>
                    <a:pt x="569341" y="0"/>
                  </a:lnTo>
                  <a:cubicBezTo>
                    <a:pt x="641477" y="0"/>
                    <a:pt x="700024" y="58547"/>
                    <a:pt x="700024" y="130683"/>
                  </a:cubicBezTo>
                  <a:lnTo>
                    <a:pt x="700024" y="569341"/>
                  </a:lnTo>
                  <a:cubicBezTo>
                    <a:pt x="700024" y="641477"/>
                    <a:pt x="641477" y="700024"/>
                    <a:pt x="569341" y="700024"/>
                  </a:cubicBezTo>
                  <a:lnTo>
                    <a:pt x="130683" y="700024"/>
                  </a:lnTo>
                  <a:cubicBezTo>
                    <a:pt x="58547" y="700151"/>
                    <a:pt x="0" y="641604"/>
                    <a:pt x="0" y="569341"/>
                  </a:cubicBezTo>
                  <a:close/>
                </a:path>
              </a:pathLst>
            </a:custGeom>
            <a:solidFill>
              <a:srgbClr val="D2D9F9"/>
            </a:solidFill>
          </p:spPr>
        </p:sp>
        <p:sp>
          <p:nvSpPr>
            <p:cNvPr id="40" name="Freeform 40"/>
            <p:cNvSpPr/>
            <p:nvPr/>
          </p:nvSpPr>
          <p:spPr>
            <a:xfrm>
              <a:off x="0" y="0"/>
              <a:ext cx="712724" cy="712851"/>
            </a:xfrm>
            <a:custGeom>
              <a:avLst/>
              <a:gdLst/>
              <a:ahLst/>
              <a:cxnLst/>
              <a:rect l="l" t="t" r="r" b="b"/>
              <a:pathLst>
                <a:path w="712724" h="712851">
                  <a:moveTo>
                    <a:pt x="0" y="137033"/>
                  </a:moveTo>
                  <a:cubicBezTo>
                    <a:pt x="0" y="61341"/>
                    <a:pt x="61341" y="0"/>
                    <a:pt x="137033" y="0"/>
                  </a:cubicBezTo>
                  <a:lnTo>
                    <a:pt x="575691" y="0"/>
                  </a:lnTo>
                  <a:lnTo>
                    <a:pt x="575691" y="6350"/>
                  </a:lnTo>
                  <a:lnTo>
                    <a:pt x="575691" y="0"/>
                  </a:lnTo>
                  <a:cubicBezTo>
                    <a:pt x="651383" y="0"/>
                    <a:pt x="712724" y="61341"/>
                    <a:pt x="712724" y="137033"/>
                  </a:cubicBezTo>
                  <a:lnTo>
                    <a:pt x="706374" y="137033"/>
                  </a:lnTo>
                  <a:lnTo>
                    <a:pt x="712724" y="137033"/>
                  </a:lnTo>
                  <a:lnTo>
                    <a:pt x="712724" y="575691"/>
                  </a:lnTo>
                  <a:lnTo>
                    <a:pt x="706374" y="575691"/>
                  </a:lnTo>
                  <a:lnTo>
                    <a:pt x="712724" y="575691"/>
                  </a:lnTo>
                  <a:cubicBezTo>
                    <a:pt x="712724" y="651383"/>
                    <a:pt x="651383" y="712724"/>
                    <a:pt x="575691" y="712724"/>
                  </a:cubicBezTo>
                  <a:lnTo>
                    <a:pt x="575691" y="706374"/>
                  </a:lnTo>
                  <a:lnTo>
                    <a:pt x="575691" y="712724"/>
                  </a:lnTo>
                  <a:lnTo>
                    <a:pt x="137033" y="712724"/>
                  </a:lnTo>
                  <a:lnTo>
                    <a:pt x="137033" y="706374"/>
                  </a:lnTo>
                  <a:lnTo>
                    <a:pt x="137033" y="712724"/>
                  </a:lnTo>
                  <a:cubicBezTo>
                    <a:pt x="61341" y="712851"/>
                    <a:pt x="0" y="651383"/>
                    <a:pt x="0" y="575691"/>
                  </a:cubicBezTo>
                  <a:lnTo>
                    <a:pt x="0" y="137033"/>
                  </a:lnTo>
                  <a:lnTo>
                    <a:pt x="6350" y="137033"/>
                  </a:lnTo>
                  <a:lnTo>
                    <a:pt x="0" y="137033"/>
                  </a:lnTo>
                  <a:moveTo>
                    <a:pt x="12700" y="137033"/>
                  </a:moveTo>
                  <a:lnTo>
                    <a:pt x="12700" y="575691"/>
                  </a:lnTo>
                  <a:lnTo>
                    <a:pt x="6350" y="575691"/>
                  </a:lnTo>
                  <a:lnTo>
                    <a:pt x="12700" y="575691"/>
                  </a:lnTo>
                  <a:cubicBezTo>
                    <a:pt x="12700" y="644398"/>
                    <a:pt x="68326" y="700024"/>
                    <a:pt x="137033" y="700024"/>
                  </a:cubicBezTo>
                  <a:lnTo>
                    <a:pt x="575691" y="700024"/>
                  </a:lnTo>
                  <a:cubicBezTo>
                    <a:pt x="644398" y="700024"/>
                    <a:pt x="700024" y="644398"/>
                    <a:pt x="700024" y="575691"/>
                  </a:cubicBezTo>
                  <a:lnTo>
                    <a:pt x="700024" y="137033"/>
                  </a:lnTo>
                  <a:cubicBezTo>
                    <a:pt x="700151" y="68326"/>
                    <a:pt x="644398" y="12700"/>
                    <a:pt x="575691" y="12700"/>
                  </a:cubicBezTo>
                  <a:lnTo>
                    <a:pt x="137033" y="12700"/>
                  </a:lnTo>
                  <a:lnTo>
                    <a:pt x="137033" y="6350"/>
                  </a:lnTo>
                  <a:lnTo>
                    <a:pt x="137033" y="12700"/>
                  </a:lnTo>
                  <a:cubicBezTo>
                    <a:pt x="68326" y="12700"/>
                    <a:pt x="12700" y="68326"/>
                    <a:pt x="12700" y="137033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sp>
        <p:nvSpPr>
          <p:cNvPr id="41" name="TextBox 41"/>
          <p:cNvSpPr txBox="1"/>
          <p:nvPr/>
        </p:nvSpPr>
        <p:spPr>
          <a:xfrm>
            <a:off x="7935814" y="8337649"/>
            <a:ext cx="177999" cy="292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50"/>
              </a:lnSpc>
            </a:pPr>
            <a:r>
              <a:rPr lang="en-US" sz="2750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4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9308306" y="8154292"/>
            <a:ext cx="3215729" cy="37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12"/>
              </a:lnSpc>
            </a:pPr>
            <a:r>
              <a:rPr lang="en-US" sz="2249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Track Progress &amp; Adapt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9308306" y="8573095"/>
            <a:ext cx="8162925" cy="8417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37"/>
              </a:lnSpc>
            </a:pPr>
            <a:r>
              <a:rPr lang="en-US" sz="1812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Regularly review your plan and make adjustments based on what's working best for you.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 descr="preencoded.png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9F9FF">
                <a:alpha val="94902"/>
              </a:srgbClr>
            </a:solidFill>
          </p:spPr>
        </p:sp>
      </p:grpSp>
      <p:sp>
        <p:nvSpPr>
          <p:cNvPr id="5" name="Freeform 5" descr="preencoded.png"/>
          <p:cNvSpPr/>
          <p:nvPr/>
        </p:nvSpPr>
        <p:spPr>
          <a:xfrm>
            <a:off x="16049019" y="9686925"/>
            <a:ext cx="2153256" cy="514350"/>
          </a:xfrm>
          <a:custGeom>
            <a:avLst/>
            <a:gdLst/>
            <a:ahLst/>
            <a:cxnLst/>
            <a:rect l="l" t="t" r="r" b="b"/>
            <a:pathLst>
              <a:path w="2153256" h="514350">
                <a:moveTo>
                  <a:pt x="0" y="0"/>
                </a:moveTo>
                <a:lnTo>
                  <a:pt x="2153256" y="0"/>
                </a:lnTo>
                <a:lnTo>
                  <a:pt x="2153256" y="514350"/>
                </a:lnTo>
                <a:lnTo>
                  <a:pt x="0" y="51435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6" name="Freeform 6" descr="preencoded.png"/>
          <p:cNvSpPr/>
          <p:nvPr/>
        </p:nvSpPr>
        <p:spPr>
          <a:xfrm>
            <a:off x="11430000" y="0"/>
            <a:ext cx="6858000" cy="10287000"/>
          </a:xfrm>
          <a:custGeom>
            <a:avLst/>
            <a:gdLst/>
            <a:ahLst/>
            <a:cxnLst/>
            <a:rect l="l" t="t" r="r" b="b"/>
            <a:pathLst>
              <a:path w="6858000" h="10287000">
                <a:moveTo>
                  <a:pt x="0" y="0"/>
                </a:moveTo>
                <a:lnTo>
                  <a:pt x="6858000" y="0"/>
                </a:lnTo>
                <a:lnTo>
                  <a:pt x="685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grpSp>
        <p:nvGrpSpPr>
          <p:cNvPr id="7" name="Group 7"/>
          <p:cNvGrpSpPr/>
          <p:nvPr/>
        </p:nvGrpSpPr>
        <p:grpSpPr>
          <a:xfrm>
            <a:off x="11430000" y="0"/>
            <a:ext cx="6858000" cy="10287000"/>
            <a:chOff x="0" y="0"/>
            <a:chExt cx="9144000" cy="137160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9144000" cy="13716000"/>
            </a:xfrm>
            <a:custGeom>
              <a:avLst/>
              <a:gdLst/>
              <a:ahLst/>
              <a:cxnLst/>
              <a:rect l="l" t="t" r="r" b="b"/>
              <a:pathLst>
                <a:path w="9144000" h="13716000">
                  <a:moveTo>
                    <a:pt x="0" y="0"/>
                  </a:moveTo>
                  <a:lnTo>
                    <a:pt x="9144000" y="0"/>
                  </a:lnTo>
                  <a:lnTo>
                    <a:pt x="914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5E0DF"/>
            </a:solidFill>
          </p:spPr>
        </p:sp>
      </p:grpSp>
      <p:sp>
        <p:nvSpPr>
          <p:cNvPr id="9" name="Freeform 9" descr="preencoded.png"/>
          <p:cNvSpPr/>
          <p:nvPr/>
        </p:nvSpPr>
        <p:spPr>
          <a:xfrm>
            <a:off x="11430000" y="0"/>
            <a:ext cx="6858000" cy="10287000"/>
          </a:xfrm>
          <a:custGeom>
            <a:avLst/>
            <a:gdLst/>
            <a:ahLst/>
            <a:cxnLst/>
            <a:rect l="l" t="t" r="r" b="b"/>
            <a:pathLst>
              <a:path w="6858000" h="10287000">
                <a:moveTo>
                  <a:pt x="0" y="0"/>
                </a:moveTo>
                <a:lnTo>
                  <a:pt x="6858000" y="0"/>
                </a:lnTo>
                <a:lnTo>
                  <a:pt x="685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</p:sp>
      <p:sp>
        <p:nvSpPr>
          <p:cNvPr id="10" name="TextBox 10"/>
          <p:cNvSpPr txBox="1"/>
          <p:nvPr/>
        </p:nvSpPr>
        <p:spPr>
          <a:xfrm>
            <a:off x="992238" y="1808560"/>
            <a:ext cx="9445526" cy="18005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37"/>
              </a:lnSpc>
            </a:pPr>
            <a:r>
              <a:rPr lang="en-US" sz="5562">
                <a:solidFill>
                  <a:srgbClr val="1B1B27"/>
                </a:solidFill>
                <a:latin typeface="Corben"/>
                <a:ea typeface="Corben"/>
                <a:cs typeface="Corben"/>
                <a:sym typeface="Corben"/>
              </a:rPr>
              <a:t>Overcoming Challenges in the Renewal Journey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987475" y="4348460"/>
            <a:ext cx="647402" cy="647402"/>
            <a:chOff x="0" y="0"/>
            <a:chExt cx="863203" cy="863203"/>
          </a:xfrm>
        </p:grpSpPr>
        <p:sp>
          <p:nvSpPr>
            <p:cNvPr id="12" name="Freeform 12"/>
            <p:cNvSpPr/>
            <p:nvPr/>
          </p:nvSpPr>
          <p:spPr>
            <a:xfrm>
              <a:off x="6350" y="6350"/>
              <a:ext cx="850519" cy="850519"/>
            </a:xfrm>
            <a:custGeom>
              <a:avLst/>
              <a:gdLst/>
              <a:ahLst/>
              <a:cxnLst/>
              <a:rect l="l" t="t" r="r" b="b"/>
              <a:pathLst>
                <a:path w="850519" h="850519">
                  <a:moveTo>
                    <a:pt x="0" y="158750"/>
                  </a:moveTo>
                  <a:cubicBezTo>
                    <a:pt x="0" y="71120"/>
                    <a:pt x="71120" y="0"/>
                    <a:pt x="158750" y="0"/>
                  </a:cubicBezTo>
                  <a:lnTo>
                    <a:pt x="691769" y="0"/>
                  </a:lnTo>
                  <a:cubicBezTo>
                    <a:pt x="779399" y="0"/>
                    <a:pt x="850519" y="71120"/>
                    <a:pt x="850519" y="158750"/>
                  </a:cubicBezTo>
                  <a:lnTo>
                    <a:pt x="850519" y="691769"/>
                  </a:lnTo>
                  <a:cubicBezTo>
                    <a:pt x="850519" y="779399"/>
                    <a:pt x="779399" y="850519"/>
                    <a:pt x="691769" y="850519"/>
                  </a:cubicBezTo>
                  <a:lnTo>
                    <a:pt x="158750" y="850519"/>
                  </a:lnTo>
                  <a:cubicBezTo>
                    <a:pt x="71120" y="850519"/>
                    <a:pt x="0" y="779399"/>
                    <a:pt x="0" y="691769"/>
                  </a:cubicBezTo>
                  <a:close/>
                </a:path>
              </a:pathLst>
            </a:custGeom>
            <a:solidFill>
              <a:srgbClr val="D2D9F9"/>
            </a:solidFill>
          </p:spPr>
        </p:sp>
        <p:sp>
          <p:nvSpPr>
            <p:cNvPr id="13" name="Freeform 13"/>
            <p:cNvSpPr/>
            <p:nvPr/>
          </p:nvSpPr>
          <p:spPr>
            <a:xfrm>
              <a:off x="0" y="0"/>
              <a:ext cx="863219" cy="863219"/>
            </a:xfrm>
            <a:custGeom>
              <a:avLst/>
              <a:gdLst/>
              <a:ahLst/>
              <a:cxnLst/>
              <a:rect l="l" t="t" r="r" b="b"/>
              <a:pathLst>
                <a:path w="863219" h="863219">
                  <a:moveTo>
                    <a:pt x="0" y="165100"/>
                  </a:moveTo>
                  <a:cubicBezTo>
                    <a:pt x="0" y="73914"/>
                    <a:pt x="73914" y="0"/>
                    <a:pt x="165100" y="0"/>
                  </a:cubicBezTo>
                  <a:lnTo>
                    <a:pt x="698119" y="0"/>
                  </a:lnTo>
                  <a:lnTo>
                    <a:pt x="698119" y="6350"/>
                  </a:lnTo>
                  <a:lnTo>
                    <a:pt x="698119" y="0"/>
                  </a:lnTo>
                  <a:lnTo>
                    <a:pt x="698119" y="6350"/>
                  </a:lnTo>
                  <a:lnTo>
                    <a:pt x="698119" y="0"/>
                  </a:lnTo>
                  <a:cubicBezTo>
                    <a:pt x="789305" y="0"/>
                    <a:pt x="863219" y="73914"/>
                    <a:pt x="863219" y="165100"/>
                  </a:cubicBezTo>
                  <a:lnTo>
                    <a:pt x="856869" y="165100"/>
                  </a:lnTo>
                  <a:lnTo>
                    <a:pt x="863219" y="165100"/>
                  </a:lnTo>
                  <a:lnTo>
                    <a:pt x="863219" y="698119"/>
                  </a:lnTo>
                  <a:lnTo>
                    <a:pt x="856869" y="698119"/>
                  </a:lnTo>
                  <a:lnTo>
                    <a:pt x="863219" y="698119"/>
                  </a:lnTo>
                  <a:cubicBezTo>
                    <a:pt x="863219" y="789305"/>
                    <a:pt x="789305" y="863219"/>
                    <a:pt x="698119" y="863219"/>
                  </a:cubicBezTo>
                  <a:lnTo>
                    <a:pt x="698119" y="856869"/>
                  </a:lnTo>
                  <a:lnTo>
                    <a:pt x="698119" y="863219"/>
                  </a:lnTo>
                  <a:lnTo>
                    <a:pt x="165100" y="863219"/>
                  </a:lnTo>
                  <a:lnTo>
                    <a:pt x="165100" y="856869"/>
                  </a:lnTo>
                  <a:lnTo>
                    <a:pt x="165100" y="863219"/>
                  </a:lnTo>
                  <a:cubicBezTo>
                    <a:pt x="73914" y="863219"/>
                    <a:pt x="0" y="789305"/>
                    <a:pt x="0" y="698119"/>
                  </a:cubicBezTo>
                  <a:lnTo>
                    <a:pt x="0" y="165100"/>
                  </a:lnTo>
                  <a:lnTo>
                    <a:pt x="6350" y="165100"/>
                  </a:lnTo>
                  <a:lnTo>
                    <a:pt x="0" y="165100"/>
                  </a:lnTo>
                  <a:moveTo>
                    <a:pt x="12700" y="165100"/>
                  </a:moveTo>
                  <a:lnTo>
                    <a:pt x="12700" y="698119"/>
                  </a:lnTo>
                  <a:lnTo>
                    <a:pt x="6350" y="698119"/>
                  </a:lnTo>
                  <a:lnTo>
                    <a:pt x="12700" y="698119"/>
                  </a:lnTo>
                  <a:cubicBezTo>
                    <a:pt x="12700" y="782320"/>
                    <a:pt x="80899" y="850519"/>
                    <a:pt x="165100" y="850519"/>
                  </a:cubicBezTo>
                  <a:lnTo>
                    <a:pt x="698119" y="850519"/>
                  </a:lnTo>
                  <a:cubicBezTo>
                    <a:pt x="782320" y="850519"/>
                    <a:pt x="850519" y="782320"/>
                    <a:pt x="850519" y="698119"/>
                  </a:cubicBezTo>
                  <a:lnTo>
                    <a:pt x="850519" y="165100"/>
                  </a:lnTo>
                  <a:cubicBezTo>
                    <a:pt x="850519" y="80899"/>
                    <a:pt x="782320" y="12700"/>
                    <a:pt x="698119" y="12700"/>
                  </a:cubicBezTo>
                  <a:lnTo>
                    <a:pt x="165100" y="12700"/>
                  </a:lnTo>
                  <a:lnTo>
                    <a:pt x="165100" y="6350"/>
                  </a:lnTo>
                  <a:lnTo>
                    <a:pt x="165100" y="12700"/>
                  </a:lnTo>
                  <a:cubicBezTo>
                    <a:pt x="80899" y="12700"/>
                    <a:pt x="12700" y="80899"/>
                    <a:pt x="12700" y="165100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sp>
        <p:nvSpPr>
          <p:cNvPr id="14" name="TextBox 14"/>
          <p:cNvSpPr txBox="1"/>
          <p:nvPr/>
        </p:nvSpPr>
        <p:spPr>
          <a:xfrm>
            <a:off x="1248370" y="4516636"/>
            <a:ext cx="125611" cy="3682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12"/>
              </a:lnSpc>
            </a:pPr>
            <a:r>
              <a:rPr lang="en-US" sz="3312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1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913632" y="4343697"/>
            <a:ext cx="3544044" cy="4524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Lack of Time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913632" y="4861471"/>
            <a:ext cx="3659684" cy="1465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Prioritize renewal activities and make small changes gradually.</a:t>
            </a:r>
          </a:p>
        </p:txBody>
      </p:sp>
      <p:grpSp>
        <p:nvGrpSpPr>
          <p:cNvPr id="17" name="Group 17"/>
          <p:cNvGrpSpPr/>
          <p:nvPr/>
        </p:nvGrpSpPr>
        <p:grpSpPr>
          <a:xfrm>
            <a:off x="5852071" y="4348460"/>
            <a:ext cx="647403" cy="647402"/>
            <a:chOff x="0" y="0"/>
            <a:chExt cx="863203" cy="863203"/>
          </a:xfrm>
        </p:grpSpPr>
        <p:sp>
          <p:nvSpPr>
            <p:cNvPr id="18" name="Freeform 18"/>
            <p:cNvSpPr/>
            <p:nvPr/>
          </p:nvSpPr>
          <p:spPr>
            <a:xfrm>
              <a:off x="6350" y="6350"/>
              <a:ext cx="850519" cy="850519"/>
            </a:xfrm>
            <a:custGeom>
              <a:avLst/>
              <a:gdLst/>
              <a:ahLst/>
              <a:cxnLst/>
              <a:rect l="l" t="t" r="r" b="b"/>
              <a:pathLst>
                <a:path w="850519" h="850519">
                  <a:moveTo>
                    <a:pt x="0" y="158750"/>
                  </a:moveTo>
                  <a:cubicBezTo>
                    <a:pt x="0" y="71120"/>
                    <a:pt x="71120" y="0"/>
                    <a:pt x="158750" y="0"/>
                  </a:cubicBezTo>
                  <a:lnTo>
                    <a:pt x="691769" y="0"/>
                  </a:lnTo>
                  <a:cubicBezTo>
                    <a:pt x="779399" y="0"/>
                    <a:pt x="850519" y="71120"/>
                    <a:pt x="850519" y="158750"/>
                  </a:cubicBezTo>
                  <a:lnTo>
                    <a:pt x="850519" y="691769"/>
                  </a:lnTo>
                  <a:cubicBezTo>
                    <a:pt x="850519" y="779399"/>
                    <a:pt x="779399" y="850519"/>
                    <a:pt x="691769" y="850519"/>
                  </a:cubicBezTo>
                  <a:lnTo>
                    <a:pt x="158750" y="850519"/>
                  </a:lnTo>
                  <a:cubicBezTo>
                    <a:pt x="71120" y="850519"/>
                    <a:pt x="0" y="779399"/>
                    <a:pt x="0" y="691769"/>
                  </a:cubicBezTo>
                  <a:close/>
                </a:path>
              </a:pathLst>
            </a:custGeom>
            <a:solidFill>
              <a:srgbClr val="D2D9F9"/>
            </a:solidFill>
          </p:spPr>
        </p:sp>
        <p:sp>
          <p:nvSpPr>
            <p:cNvPr id="19" name="Freeform 19"/>
            <p:cNvSpPr/>
            <p:nvPr/>
          </p:nvSpPr>
          <p:spPr>
            <a:xfrm>
              <a:off x="0" y="0"/>
              <a:ext cx="863219" cy="863219"/>
            </a:xfrm>
            <a:custGeom>
              <a:avLst/>
              <a:gdLst/>
              <a:ahLst/>
              <a:cxnLst/>
              <a:rect l="l" t="t" r="r" b="b"/>
              <a:pathLst>
                <a:path w="863219" h="863219">
                  <a:moveTo>
                    <a:pt x="0" y="165100"/>
                  </a:moveTo>
                  <a:cubicBezTo>
                    <a:pt x="0" y="73914"/>
                    <a:pt x="73914" y="0"/>
                    <a:pt x="165100" y="0"/>
                  </a:cubicBezTo>
                  <a:lnTo>
                    <a:pt x="698119" y="0"/>
                  </a:lnTo>
                  <a:lnTo>
                    <a:pt x="698119" y="6350"/>
                  </a:lnTo>
                  <a:lnTo>
                    <a:pt x="698119" y="0"/>
                  </a:lnTo>
                  <a:lnTo>
                    <a:pt x="698119" y="6350"/>
                  </a:lnTo>
                  <a:lnTo>
                    <a:pt x="698119" y="0"/>
                  </a:lnTo>
                  <a:cubicBezTo>
                    <a:pt x="789305" y="0"/>
                    <a:pt x="863219" y="73914"/>
                    <a:pt x="863219" y="165100"/>
                  </a:cubicBezTo>
                  <a:lnTo>
                    <a:pt x="856869" y="165100"/>
                  </a:lnTo>
                  <a:lnTo>
                    <a:pt x="863219" y="165100"/>
                  </a:lnTo>
                  <a:lnTo>
                    <a:pt x="863219" y="698119"/>
                  </a:lnTo>
                  <a:lnTo>
                    <a:pt x="856869" y="698119"/>
                  </a:lnTo>
                  <a:lnTo>
                    <a:pt x="863219" y="698119"/>
                  </a:lnTo>
                  <a:cubicBezTo>
                    <a:pt x="863219" y="789305"/>
                    <a:pt x="789305" y="863219"/>
                    <a:pt x="698119" y="863219"/>
                  </a:cubicBezTo>
                  <a:lnTo>
                    <a:pt x="698119" y="856869"/>
                  </a:lnTo>
                  <a:lnTo>
                    <a:pt x="698119" y="863219"/>
                  </a:lnTo>
                  <a:lnTo>
                    <a:pt x="165100" y="863219"/>
                  </a:lnTo>
                  <a:lnTo>
                    <a:pt x="165100" y="856869"/>
                  </a:lnTo>
                  <a:lnTo>
                    <a:pt x="165100" y="863219"/>
                  </a:lnTo>
                  <a:cubicBezTo>
                    <a:pt x="73914" y="863219"/>
                    <a:pt x="0" y="789305"/>
                    <a:pt x="0" y="698119"/>
                  </a:cubicBezTo>
                  <a:lnTo>
                    <a:pt x="0" y="165100"/>
                  </a:lnTo>
                  <a:lnTo>
                    <a:pt x="6350" y="165100"/>
                  </a:lnTo>
                  <a:lnTo>
                    <a:pt x="0" y="165100"/>
                  </a:lnTo>
                  <a:moveTo>
                    <a:pt x="12700" y="165100"/>
                  </a:moveTo>
                  <a:lnTo>
                    <a:pt x="12700" y="698119"/>
                  </a:lnTo>
                  <a:lnTo>
                    <a:pt x="6350" y="698119"/>
                  </a:lnTo>
                  <a:lnTo>
                    <a:pt x="12700" y="698119"/>
                  </a:lnTo>
                  <a:cubicBezTo>
                    <a:pt x="12700" y="782320"/>
                    <a:pt x="80899" y="850519"/>
                    <a:pt x="165100" y="850519"/>
                  </a:cubicBezTo>
                  <a:lnTo>
                    <a:pt x="698119" y="850519"/>
                  </a:lnTo>
                  <a:cubicBezTo>
                    <a:pt x="782320" y="850519"/>
                    <a:pt x="850519" y="782320"/>
                    <a:pt x="850519" y="698119"/>
                  </a:cubicBezTo>
                  <a:lnTo>
                    <a:pt x="850519" y="165100"/>
                  </a:lnTo>
                  <a:cubicBezTo>
                    <a:pt x="850519" y="80899"/>
                    <a:pt x="782320" y="12700"/>
                    <a:pt x="698119" y="12700"/>
                  </a:cubicBezTo>
                  <a:lnTo>
                    <a:pt x="165100" y="12700"/>
                  </a:lnTo>
                  <a:lnTo>
                    <a:pt x="165100" y="6350"/>
                  </a:lnTo>
                  <a:lnTo>
                    <a:pt x="165100" y="12700"/>
                  </a:lnTo>
                  <a:cubicBezTo>
                    <a:pt x="80899" y="12700"/>
                    <a:pt x="12700" y="80899"/>
                    <a:pt x="12700" y="165100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sp>
        <p:nvSpPr>
          <p:cNvPr id="20" name="TextBox 20"/>
          <p:cNvSpPr txBox="1"/>
          <p:nvPr/>
        </p:nvSpPr>
        <p:spPr>
          <a:xfrm>
            <a:off x="6064895" y="4516636"/>
            <a:ext cx="221754" cy="3682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12"/>
              </a:lnSpc>
            </a:pPr>
            <a:r>
              <a:rPr lang="en-US" sz="3312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2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6778229" y="4343697"/>
            <a:ext cx="3544044" cy="4524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Resistance to Change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6778229" y="4861471"/>
            <a:ext cx="3659684" cy="1465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Start with one dimension at a time and gradually incorporate others.</a:t>
            </a:r>
          </a:p>
        </p:txBody>
      </p:sp>
      <p:grpSp>
        <p:nvGrpSpPr>
          <p:cNvPr id="23" name="Group 23"/>
          <p:cNvGrpSpPr/>
          <p:nvPr/>
        </p:nvGrpSpPr>
        <p:grpSpPr>
          <a:xfrm>
            <a:off x="987475" y="6924824"/>
            <a:ext cx="647402" cy="647403"/>
            <a:chOff x="0" y="0"/>
            <a:chExt cx="863203" cy="863203"/>
          </a:xfrm>
        </p:grpSpPr>
        <p:sp>
          <p:nvSpPr>
            <p:cNvPr id="24" name="Freeform 24"/>
            <p:cNvSpPr/>
            <p:nvPr/>
          </p:nvSpPr>
          <p:spPr>
            <a:xfrm>
              <a:off x="6350" y="6350"/>
              <a:ext cx="850519" cy="850519"/>
            </a:xfrm>
            <a:custGeom>
              <a:avLst/>
              <a:gdLst/>
              <a:ahLst/>
              <a:cxnLst/>
              <a:rect l="l" t="t" r="r" b="b"/>
              <a:pathLst>
                <a:path w="850519" h="850519">
                  <a:moveTo>
                    <a:pt x="0" y="158750"/>
                  </a:moveTo>
                  <a:cubicBezTo>
                    <a:pt x="0" y="71120"/>
                    <a:pt x="71120" y="0"/>
                    <a:pt x="158750" y="0"/>
                  </a:cubicBezTo>
                  <a:lnTo>
                    <a:pt x="691769" y="0"/>
                  </a:lnTo>
                  <a:cubicBezTo>
                    <a:pt x="779399" y="0"/>
                    <a:pt x="850519" y="71120"/>
                    <a:pt x="850519" y="158750"/>
                  </a:cubicBezTo>
                  <a:lnTo>
                    <a:pt x="850519" y="691769"/>
                  </a:lnTo>
                  <a:cubicBezTo>
                    <a:pt x="850519" y="779399"/>
                    <a:pt x="779399" y="850519"/>
                    <a:pt x="691769" y="850519"/>
                  </a:cubicBezTo>
                  <a:lnTo>
                    <a:pt x="158750" y="850519"/>
                  </a:lnTo>
                  <a:cubicBezTo>
                    <a:pt x="71120" y="850519"/>
                    <a:pt x="0" y="779399"/>
                    <a:pt x="0" y="691769"/>
                  </a:cubicBezTo>
                  <a:close/>
                </a:path>
              </a:pathLst>
            </a:custGeom>
            <a:solidFill>
              <a:srgbClr val="D2D9F9"/>
            </a:solidFill>
          </p:spPr>
        </p:sp>
        <p:sp>
          <p:nvSpPr>
            <p:cNvPr id="25" name="Freeform 25"/>
            <p:cNvSpPr/>
            <p:nvPr/>
          </p:nvSpPr>
          <p:spPr>
            <a:xfrm>
              <a:off x="0" y="0"/>
              <a:ext cx="863219" cy="863219"/>
            </a:xfrm>
            <a:custGeom>
              <a:avLst/>
              <a:gdLst/>
              <a:ahLst/>
              <a:cxnLst/>
              <a:rect l="l" t="t" r="r" b="b"/>
              <a:pathLst>
                <a:path w="863219" h="863219">
                  <a:moveTo>
                    <a:pt x="0" y="165100"/>
                  </a:moveTo>
                  <a:cubicBezTo>
                    <a:pt x="0" y="73914"/>
                    <a:pt x="73914" y="0"/>
                    <a:pt x="165100" y="0"/>
                  </a:cubicBezTo>
                  <a:lnTo>
                    <a:pt x="698119" y="0"/>
                  </a:lnTo>
                  <a:lnTo>
                    <a:pt x="698119" y="6350"/>
                  </a:lnTo>
                  <a:lnTo>
                    <a:pt x="698119" y="0"/>
                  </a:lnTo>
                  <a:lnTo>
                    <a:pt x="698119" y="6350"/>
                  </a:lnTo>
                  <a:lnTo>
                    <a:pt x="698119" y="0"/>
                  </a:lnTo>
                  <a:cubicBezTo>
                    <a:pt x="789305" y="0"/>
                    <a:pt x="863219" y="73914"/>
                    <a:pt x="863219" y="165100"/>
                  </a:cubicBezTo>
                  <a:lnTo>
                    <a:pt x="856869" y="165100"/>
                  </a:lnTo>
                  <a:lnTo>
                    <a:pt x="863219" y="165100"/>
                  </a:lnTo>
                  <a:lnTo>
                    <a:pt x="863219" y="698119"/>
                  </a:lnTo>
                  <a:lnTo>
                    <a:pt x="856869" y="698119"/>
                  </a:lnTo>
                  <a:lnTo>
                    <a:pt x="863219" y="698119"/>
                  </a:lnTo>
                  <a:cubicBezTo>
                    <a:pt x="863219" y="789305"/>
                    <a:pt x="789305" y="863219"/>
                    <a:pt x="698119" y="863219"/>
                  </a:cubicBezTo>
                  <a:lnTo>
                    <a:pt x="698119" y="856869"/>
                  </a:lnTo>
                  <a:lnTo>
                    <a:pt x="698119" y="863219"/>
                  </a:lnTo>
                  <a:lnTo>
                    <a:pt x="165100" y="863219"/>
                  </a:lnTo>
                  <a:lnTo>
                    <a:pt x="165100" y="856869"/>
                  </a:lnTo>
                  <a:lnTo>
                    <a:pt x="165100" y="863219"/>
                  </a:lnTo>
                  <a:cubicBezTo>
                    <a:pt x="73914" y="863219"/>
                    <a:pt x="0" y="789305"/>
                    <a:pt x="0" y="698119"/>
                  </a:cubicBezTo>
                  <a:lnTo>
                    <a:pt x="0" y="165100"/>
                  </a:lnTo>
                  <a:lnTo>
                    <a:pt x="6350" y="165100"/>
                  </a:lnTo>
                  <a:lnTo>
                    <a:pt x="0" y="165100"/>
                  </a:lnTo>
                  <a:moveTo>
                    <a:pt x="12700" y="165100"/>
                  </a:moveTo>
                  <a:lnTo>
                    <a:pt x="12700" y="698119"/>
                  </a:lnTo>
                  <a:lnTo>
                    <a:pt x="6350" y="698119"/>
                  </a:lnTo>
                  <a:lnTo>
                    <a:pt x="12700" y="698119"/>
                  </a:lnTo>
                  <a:cubicBezTo>
                    <a:pt x="12700" y="782320"/>
                    <a:pt x="80899" y="850519"/>
                    <a:pt x="165100" y="850519"/>
                  </a:cubicBezTo>
                  <a:lnTo>
                    <a:pt x="698119" y="850519"/>
                  </a:lnTo>
                  <a:cubicBezTo>
                    <a:pt x="782320" y="850519"/>
                    <a:pt x="850519" y="782320"/>
                    <a:pt x="850519" y="698119"/>
                  </a:cubicBezTo>
                  <a:lnTo>
                    <a:pt x="850519" y="165100"/>
                  </a:lnTo>
                  <a:cubicBezTo>
                    <a:pt x="850519" y="80899"/>
                    <a:pt x="782320" y="12700"/>
                    <a:pt x="698119" y="12700"/>
                  </a:cubicBezTo>
                  <a:lnTo>
                    <a:pt x="165100" y="12700"/>
                  </a:lnTo>
                  <a:lnTo>
                    <a:pt x="165100" y="6350"/>
                  </a:lnTo>
                  <a:lnTo>
                    <a:pt x="165100" y="12700"/>
                  </a:lnTo>
                  <a:cubicBezTo>
                    <a:pt x="80899" y="12700"/>
                    <a:pt x="12700" y="80899"/>
                    <a:pt x="12700" y="165100"/>
                  </a:cubicBezTo>
                  <a:close/>
                </a:path>
              </a:pathLst>
            </a:custGeom>
            <a:solidFill>
              <a:srgbClr val="B8BFDF"/>
            </a:solidFill>
          </p:spPr>
        </p:sp>
      </p:grpSp>
      <p:sp>
        <p:nvSpPr>
          <p:cNvPr id="26" name="TextBox 26"/>
          <p:cNvSpPr txBox="1"/>
          <p:nvPr/>
        </p:nvSpPr>
        <p:spPr>
          <a:xfrm>
            <a:off x="1191666" y="7093000"/>
            <a:ext cx="238869" cy="3682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12"/>
              </a:lnSpc>
            </a:pPr>
            <a:r>
              <a:rPr lang="en-US" sz="3312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3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913632" y="6920061"/>
            <a:ext cx="3544044" cy="4524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404155"/>
                </a:solidFill>
                <a:latin typeface="Corben"/>
                <a:ea typeface="Corben"/>
                <a:cs typeface="Corben"/>
                <a:sym typeface="Corben"/>
              </a:rPr>
              <a:t>Fear of Failure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913632" y="7437835"/>
            <a:ext cx="8524131" cy="10120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Focus on progress, not perfection, and celebrate small wins along the way.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 descr="preencoded.png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4384000" cy="13716000"/>
            </a:xfrm>
            <a:custGeom>
              <a:avLst/>
              <a:gdLst/>
              <a:ahLst/>
              <a:cxnLst/>
              <a:rect l="l" t="t" r="r" b="b"/>
              <a:pathLst>
                <a:path w="24384000" h="13716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9F9FF">
                <a:alpha val="94902"/>
              </a:srgbClr>
            </a:solidFill>
          </p:spPr>
        </p:sp>
      </p:grpSp>
      <p:sp>
        <p:nvSpPr>
          <p:cNvPr id="5" name="Freeform 5" descr="preencoded.png"/>
          <p:cNvSpPr/>
          <p:nvPr/>
        </p:nvSpPr>
        <p:spPr>
          <a:xfrm>
            <a:off x="16049019" y="9686925"/>
            <a:ext cx="2153256" cy="514350"/>
          </a:xfrm>
          <a:custGeom>
            <a:avLst/>
            <a:gdLst/>
            <a:ahLst/>
            <a:cxnLst/>
            <a:rect l="l" t="t" r="r" b="b"/>
            <a:pathLst>
              <a:path w="2153256" h="514350">
                <a:moveTo>
                  <a:pt x="0" y="0"/>
                </a:moveTo>
                <a:lnTo>
                  <a:pt x="2153256" y="0"/>
                </a:lnTo>
                <a:lnTo>
                  <a:pt x="2153256" y="514350"/>
                </a:lnTo>
                <a:lnTo>
                  <a:pt x="0" y="51435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6" name="Freeform 6" descr="preencoded.png"/>
          <p:cNvSpPr/>
          <p:nvPr/>
        </p:nvSpPr>
        <p:spPr>
          <a:xfrm>
            <a:off x="11430000" y="0"/>
            <a:ext cx="6858000" cy="10287000"/>
          </a:xfrm>
          <a:custGeom>
            <a:avLst/>
            <a:gdLst/>
            <a:ahLst/>
            <a:cxnLst/>
            <a:rect l="l" t="t" r="r" b="b"/>
            <a:pathLst>
              <a:path w="6858000" h="10287000">
                <a:moveTo>
                  <a:pt x="0" y="0"/>
                </a:moveTo>
                <a:lnTo>
                  <a:pt x="6858000" y="0"/>
                </a:lnTo>
                <a:lnTo>
                  <a:pt x="685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grpSp>
        <p:nvGrpSpPr>
          <p:cNvPr id="7" name="Group 7"/>
          <p:cNvGrpSpPr/>
          <p:nvPr/>
        </p:nvGrpSpPr>
        <p:grpSpPr>
          <a:xfrm>
            <a:off x="11430000" y="0"/>
            <a:ext cx="6858000" cy="10287000"/>
            <a:chOff x="0" y="0"/>
            <a:chExt cx="9144000" cy="137160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9144000" cy="13716000"/>
            </a:xfrm>
            <a:custGeom>
              <a:avLst/>
              <a:gdLst/>
              <a:ahLst/>
              <a:cxnLst/>
              <a:rect l="l" t="t" r="r" b="b"/>
              <a:pathLst>
                <a:path w="9144000" h="13716000">
                  <a:moveTo>
                    <a:pt x="0" y="0"/>
                  </a:moveTo>
                  <a:lnTo>
                    <a:pt x="9144000" y="0"/>
                  </a:lnTo>
                  <a:lnTo>
                    <a:pt x="914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5E0DF"/>
            </a:solidFill>
          </p:spPr>
        </p:sp>
      </p:grpSp>
      <p:sp>
        <p:nvSpPr>
          <p:cNvPr id="9" name="Freeform 9" descr="preencoded.png"/>
          <p:cNvSpPr/>
          <p:nvPr/>
        </p:nvSpPr>
        <p:spPr>
          <a:xfrm>
            <a:off x="11430000" y="0"/>
            <a:ext cx="6858000" cy="10287000"/>
          </a:xfrm>
          <a:custGeom>
            <a:avLst/>
            <a:gdLst/>
            <a:ahLst/>
            <a:cxnLst/>
            <a:rect l="l" t="t" r="r" b="b"/>
            <a:pathLst>
              <a:path w="6858000" h="10287000">
                <a:moveTo>
                  <a:pt x="0" y="0"/>
                </a:moveTo>
                <a:lnTo>
                  <a:pt x="6858000" y="0"/>
                </a:lnTo>
                <a:lnTo>
                  <a:pt x="685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</p:sp>
      <p:sp>
        <p:nvSpPr>
          <p:cNvPr id="10" name="TextBox 10"/>
          <p:cNvSpPr txBox="1"/>
          <p:nvPr/>
        </p:nvSpPr>
        <p:spPr>
          <a:xfrm>
            <a:off x="992238" y="3109020"/>
            <a:ext cx="9445526" cy="18005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937"/>
              </a:lnSpc>
            </a:pPr>
            <a:r>
              <a:rPr lang="en-US" sz="5562">
                <a:solidFill>
                  <a:srgbClr val="1B1B27"/>
                </a:solidFill>
                <a:latin typeface="Corben"/>
                <a:ea typeface="Corben"/>
                <a:cs typeface="Corben"/>
                <a:sym typeface="Corben"/>
              </a:rPr>
              <a:t>Conclusion: Invest in Lifelong Sharpening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992238" y="5229969"/>
            <a:ext cx="9445526" cy="19192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404155"/>
                </a:solidFill>
                <a:latin typeface="Arimo"/>
                <a:ea typeface="Arimo"/>
                <a:cs typeface="Arimo"/>
                <a:sym typeface="Arimo"/>
              </a:rPr>
              <a:t>Holistic renewal is not a one-time event, but a continuous process. By nurturing all four dimensions, you can unlock your full potential and live a more fulfilling life. Embrace the upward spiral and reap the rewards of lifelong sharpening!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565</Words>
  <Application>Microsoft Office PowerPoint</Application>
  <PresentationFormat>Custom</PresentationFormat>
  <Paragraphs>94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Aharoni</vt:lpstr>
      <vt:lpstr>Corben</vt:lpstr>
      <vt:lpstr>Arial Black</vt:lpstr>
      <vt:lpstr>Arimo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Untitled.pptx</dc:title>
  <dc:creator>Soundarya R</dc:creator>
  <cp:lastModifiedBy>Soundarya R</cp:lastModifiedBy>
  <cp:revision>2</cp:revision>
  <dcterms:created xsi:type="dcterms:W3CDTF">2006-08-16T00:00:00Z</dcterms:created>
  <dcterms:modified xsi:type="dcterms:W3CDTF">2024-12-09T09:48:26Z</dcterms:modified>
  <dc:identifier>DAGYmnc-m6I</dc:identifier>
</cp:coreProperties>
</file>