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Aharoni" panose="02010803020104030203" pitchFamily="2" charset="-79"/>
      <p:bold r:id="rId14"/>
    </p:embeddedFont>
    <p:embeddedFont>
      <p:font typeface="Arial Black" panose="020B0A04020102020204" pitchFamily="34" charset="0"/>
      <p:bold r:id="rId15"/>
    </p:embeddedFont>
    <p:embeddedFont>
      <p:font typeface="Arimo Bold" panose="020B0604020202020204" charset="0"/>
      <p:regular r:id="rId16"/>
    </p:embeddedFont>
    <p:embeddedFont>
      <p:font typeface="Raleway Medium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5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>
            <a:extLst>
              <a:ext uri="{FF2B5EF4-FFF2-40B4-BE49-F238E27FC236}">
                <a16:creationId xmlns:a16="http://schemas.microsoft.com/office/drawing/2014/main" id="{8FD3DC93-DA2E-7B91-61AB-25DD9FFB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9" y="343330"/>
            <a:ext cx="2399291" cy="2133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E01DD-B8FF-7F2B-098E-0D13B4985B1C}"/>
              </a:ext>
            </a:extLst>
          </p:cNvPr>
          <p:cNvSpPr txBox="1"/>
          <p:nvPr/>
        </p:nvSpPr>
        <p:spPr>
          <a:xfrm>
            <a:off x="4419600" y="501973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8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Tiruchirappalli- 620024,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8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E685E-88A0-2B5F-D9C0-DD68FD3A6719}"/>
              </a:ext>
            </a:extLst>
          </p:cNvPr>
          <p:cNvSpPr txBox="1"/>
          <p:nvPr/>
        </p:nvSpPr>
        <p:spPr>
          <a:xfrm>
            <a:off x="2514600" y="3086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Programme</a:t>
            </a:r>
            <a:r>
              <a:rPr lang="en-US" sz="2400" b="1" dirty="0">
                <a:solidFill>
                  <a:srgbClr val="7030A0"/>
                </a:solidFill>
              </a:rPr>
              <a:t>: M.A.,HUMAN  RESOURCE MANAGEMENT</a:t>
            </a: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C8856-A121-E93E-D464-1DD1199583D6}"/>
              </a:ext>
            </a:extLst>
          </p:cNvPr>
          <p:cNvSpPr txBox="1"/>
          <p:nvPr/>
        </p:nvSpPr>
        <p:spPr>
          <a:xfrm>
            <a:off x="2514600" y="354776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Emotional Intelligence and Managerial </a:t>
            </a:r>
            <a:r>
              <a:rPr lang="en-US" sz="2400" b="1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EffectivenessCourse</a:t>
            </a: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Code : 22HRM1CC6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3053D-544A-C3F6-1080-006281ED2616}"/>
              </a:ext>
            </a:extLst>
          </p:cNvPr>
          <p:cNvSpPr txBox="1"/>
          <p:nvPr/>
        </p:nvSpPr>
        <p:spPr>
          <a:xfrm>
            <a:off x="4913671" y="7060167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B1E880-0AF6-1999-AC27-622B6E16AA2F}"/>
              </a:ext>
            </a:extLst>
          </p:cNvPr>
          <p:cNvSpPr txBox="1"/>
          <p:nvPr/>
        </p:nvSpPr>
        <p:spPr>
          <a:xfrm>
            <a:off x="4876800" y="5488632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sz="24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–I</a:t>
            </a:r>
            <a:r>
              <a:rPr lang="en-US" sz="24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-5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spc="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Emotion</a:t>
            </a:r>
            <a:endParaRPr lang="en-IN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67774" y="918716"/>
            <a:ext cx="9788127" cy="68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000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Transforming Emotions and Attitude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67774" y="2147887"/>
            <a:ext cx="9810452" cy="67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77661" y="3095774"/>
            <a:ext cx="3990677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Challenge Negative Thoughts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67774" y="3508027"/>
            <a:ext cx="9810452" cy="43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181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Identify and question negative thoughts that fuel unhelpful emotions.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67774" y="4840486"/>
            <a:ext cx="9810452" cy="67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87571" y="5788373"/>
            <a:ext cx="2570858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Practice Gratitude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7774" y="6200626"/>
            <a:ext cx="9810452" cy="43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181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Focus on the positive aspects of your life and cultivate appreciation.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67774" y="7533084"/>
            <a:ext cx="9810452" cy="67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84595" y="8480971"/>
            <a:ext cx="2576810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Embrace Optimism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67774" y="8893225"/>
            <a:ext cx="9810452" cy="43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181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Cultivate a hopeful outlook and focus on solutions rather than problems.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18288000" cy="3857625"/>
          </a:xfrm>
          <a:custGeom>
            <a:avLst/>
            <a:gdLst/>
            <a:ahLst/>
            <a:cxnLst/>
            <a:rect l="l" t="t" r="r" b="b"/>
            <a:pathLst>
              <a:path w="18288000" h="3857625">
                <a:moveTo>
                  <a:pt x="0" y="0"/>
                </a:moveTo>
                <a:lnTo>
                  <a:pt x="18288000" y="0"/>
                </a:lnTo>
                <a:lnTo>
                  <a:pt x="18288000" y="3857625"/>
                </a:lnTo>
                <a:lnTo>
                  <a:pt x="0" y="3857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80046" y="5614392"/>
            <a:ext cx="1519803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Enhancing Your Emotional Self-Awareness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0046" y="6886872"/>
            <a:ext cx="16127909" cy="158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Developing emotional intelligence is a lifelong journey. By engaging in self-reflection, practicing mindfulness, and learning from your experiences, you can enhance your emotional self-awareness and navigate life with greater clarity and purpose.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938046" y="2813446"/>
            <a:ext cx="9269909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Emotions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8046" y="4943177"/>
            <a:ext cx="9269909" cy="158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Emotions are the driving force behind our thoughts, behaviours, and interactions. Understanding them is key to self-awareness, personal growth, and effective communication.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80046" y="3023890"/>
            <a:ext cx="1469886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Identifying and Understanding Emotions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0046" y="4681091"/>
            <a:ext cx="395987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Recognizing the Signs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0046" y="5342036"/>
            <a:ext cx="7687567" cy="158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Pay attention to your physical sensations, thoughts, and behaviours, as these can indicate your current emotional state.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9911" y="4681091"/>
            <a:ext cx="4251275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Labeling and Reflecting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29911" y="5342036"/>
            <a:ext cx="7687567" cy="158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Once you recognize an emotion, try to label it accurately. Take time to reflect on what triggered it and how it makes you feel.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938046" y="1900832"/>
            <a:ext cx="9269909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Positive and Negative Emotions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38046" y="4135339"/>
            <a:ext cx="4480769" cy="4193679"/>
            <a:chOff x="0" y="0"/>
            <a:chExt cx="5974358" cy="5591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74334" cy="5591556"/>
            </a:xfrm>
            <a:custGeom>
              <a:avLst/>
              <a:gdLst/>
              <a:ahLst/>
              <a:cxnLst/>
              <a:rect l="l" t="t" r="r" b="b"/>
              <a:pathLst>
                <a:path w="5974334" h="5591556">
                  <a:moveTo>
                    <a:pt x="0" y="617220"/>
                  </a:moveTo>
                  <a:cubicBezTo>
                    <a:pt x="0" y="276352"/>
                    <a:pt x="276352" y="0"/>
                    <a:pt x="617220" y="0"/>
                  </a:cubicBezTo>
                  <a:lnTo>
                    <a:pt x="5357114" y="0"/>
                  </a:lnTo>
                  <a:cubicBezTo>
                    <a:pt x="5697982" y="0"/>
                    <a:pt x="5974334" y="276352"/>
                    <a:pt x="5974334" y="617220"/>
                  </a:cubicBezTo>
                  <a:lnTo>
                    <a:pt x="5974334" y="4974336"/>
                  </a:lnTo>
                  <a:cubicBezTo>
                    <a:pt x="5974334" y="5315204"/>
                    <a:pt x="5697982" y="5591556"/>
                    <a:pt x="5357114" y="5591556"/>
                  </a:cubicBezTo>
                  <a:lnTo>
                    <a:pt x="617220" y="5591556"/>
                  </a:lnTo>
                  <a:cubicBezTo>
                    <a:pt x="276352" y="5591556"/>
                    <a:pt x="0" y="5315204"/>
                    <a:pt x="0" y="4974336"/>
                  </a:cubicBezTo>
                  <a:close/>
                </a:path>
              </a:pathLst>
            </a:custGeom>
            <a:solidFill>
              <a:srgbClr val="46464A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246566" y="4415284"/>
            <a:ext cx="342900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Positive Emotions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46566" y="4952851"/>
            <a:ext cx="3863728" cy="2080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Emotions like joy, gratitude, and love motivate and enhance our well-being.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727335" y="4135339"/>
            <a:ext cx="4480769" cy="4193679"/>
            <a:chOff x="0" y="0"/>
            <a:chExt cx="5974358" cy="55915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74334" cy="5591556"/>
            </a:xfrm>
            <a:custGeom>
              <a:avLst/>
              <a:gdLst/>
              <a:ahLst/>
              <a:cxnLst/>
              <a:rect l="l" t="t" r="r" b="b"/>
              <a:pathLst>
                <a:path w="5974334" h="5591556">
                  <a:moveTo>
                    <a:pt x="0" y="617220"/>
                  </a:moveTo>
                  <a:cubicBezTo>
                    <a:pt x="0" y="276352"/>
                    <a:pt x="276352" y="0"/>
                    <a:pt x="617220" y="0"/>
                  </a:cubicBezTo>
                  <a:lnTo>
                    <a:pt x="5357114" y="0"/>
                  </a:lnTo>
                  <a:cubicBezTo>
                    <a:pt x="5697982" y="0"/>
                    <a:pt x="5974334" y="276352"/>
                    <a:pt x="5974334" y="617220"/>
                  </a:cubicBezTo>
                  <a:lnTo>
                    <a:pt x="5974334" y="4974336"/>
                  </a:lnTo>
                  <a:cubicBezTo>
                    <a:pt x="5974334" y="5315204"/>
                    <a:pt x="5697982" y="5591556"/>
                    <a:pt x="5357114" y="5591556"/>
                  </a:cubicBezTo>
                  <a:lnTo>
                    <a:pt x="617220" y="5591556"/>
                  </a:lnTo>
                  <a:cubicBezTo>
                    <a:pt x="276352" y="5591556"/>
                    <a:pt x="0" y="5315204"/>
                    <a:pt x="0" y="4974336"/>
                  </a:cubicBezTo>
                  <a:close/>
                </a:path>
              </a:pathLst>
            </a:custGeom>
            <a:solidFill>
              <a:srgbClr val="46464A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035855" y="4415284"/>
            <a:ext cx="342900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Negative Emotions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35855" y="4952851"/>
            <a:ext cx="3863728" cy="306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Emotions like anger, sadness, and fear can be challenging, but they provide valuable information about our needs.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9827"/>
          </a:xfrm>
          <a:custGeom>
            <a:avLst/>
            <a:gdLst/>
            <a:ahLst/>
            <a:cxnLst/>
            <a:rect l="l" t="t" r="r" b="b"/>
            <a:pathLst>
              <a:path w="6858000" h="10289827">
                <a:moveTo>
                  <a:pt x="0" y="0"/>
                </a:moveTo>
                <a:lnTo>
                  <a:pt x="6858000" y="0"/>
                </a:lnTo>
                <a:lnTo>
                  <a:pt x="6858000" y="10289827"/>
                </a:lnTo>
                <a:lnTo>
                  <a:pt x="0" y="10289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" r="-1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27602" y="654695"/>
            <a:ext cx="9690795" cy="140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4"/>
              </a:lnSpc>
            </a:pPr>
            <a:r>
              <a:rPr lang="en-US" sz="4312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Emotional Models and Frameworks</a:t>
            </a:r>
          </a:p>
        </p:txBody>
      </p:sp>
      <p:sp>
        <p:nvSpPr>
          <p:cNvPr id="8" name="Freeform 8" descr="preencoded.png"/>
          <p:cNvSpPr/>
          <p:nvPr/>
        </p:nvSpPr>
        <p:spPr>
          <a:xfrm>
            <a:off x="7727602" y="2436168"/>
            <a:ext cx="621060" cy="621060"/>
          </a:xfrm>
          <a:custGeom>
            <a:avLst/>
            <a:gdLst/>
            <a:ahLst/>
            <a:cxnLst/>
            <a:rect l="l" t="t" r="r" b="b"/>
            <a:pathLst>
              <a:path w="621060" h="621060">
                <a:moveTo>
                  <a:pt x="0" y="0"/>
                </a:moveTo>
                <a:lnTo>
                  <a:pt x="621060" y="0"/>
                </a:lnTo>
                <a:lnTo>
                  <a:pt x="621060" y="621060"/>
                </a:lnTo>
                <a:lnTo>
                  <a:pt x="0" y="6210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27602" y="3286571"/>
            <a:ext cx="3242519" cy="364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25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Emotional Intelligence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27602" y="3713857"/>
            <a:ext cx="9690795" cy="48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Focuses on recognizing, understanding, and managing emotions.</a:t>
            </a:r>
          </a:p>
        </p:txBody>
      </p:sp>
      <p:sp>
        <p:nvSpPr>
          <p:cNvPr id="11" name="Freeform 11" descr="preencoded.png"/>
          <p:cNvSpPr/>
          <p:nvPr/>
        </p:nvSpPr>
        <p:spPr>
          <a:xfrm>
            <a:off x="7727602" y="4942285"/>
            <a:ext cx="621060" cy="621060"/>
          </a:xfrm>
          <a:custGeom>
            <a:avLst/>
            <a:gdLst/>
            <a:ahLst/>
            <a:cxnLst/>
            <a:rect l="l" t="t" r="r" b="b"/>
            <a:pathLst>
              <a:path w="621060" h="621060">
                <a:moveTo>
                  <a:pt x="0" y="0"/>
                </a:moveTo>
                <a:lnTo>
                  <a:pt x="621060" y="0"/>
                </a:lnTo>
                <a:lnTo>
                  <a:pt x="621060" y="621060"/>
                </a:lnTo>
                <a:lnTo>
                  <a:pt x="0" y="6210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727602" y="5792689"/>
            <a:ext cx="2832795" cy="364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25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Cognitive Appraisal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27602" y="6219974"/>
            <a:ext cx="9690795" cy="48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Explains how our thoughts influence our emotional experiences.</a:t>
            </a:r>
          </a:p>
        </p:txBody>
      </p:sp>
      <p:sp>
        <p:nvSpPr>
          <p:cNvPr id="14" name="Freeform 14" descr="preencoded.png"/>
          <p:cNvSpPr/>
          <p:nvPr/>
        </p:nvSpPr>
        <p:spPr>
          <a:xfrm>
            <a:off x="7727602" y="7448401"/>
            <a:ext cx="621060" cy="621060"/>
          </a:xfrm>
          <a:custGeom>
            <a:avLst/>
            <a:gdLst/>
            <a:ahLst/>
            <a:cxnLst/>
            <a:rect l="l" t="t" r="r" b="b"/>
            <a:pathLst>
              <a:path w="621060" h="621060">
                <a:moveTo>
                  <a:pt x="0" y="0"/>
                </a:moveTo>
                <a:lnTo>
                  <a:pt x="621060" y="0"/>
                </a:lnTo>
                <a:lnTo>
                  <a:pt x="621060" y="621060"/>
                </a:lnTo>
                <a:lnTo>
                  <a:pt x="0" y="6210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727602" y="8298805"/>
            <a:ext cx="2760613" cy="364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25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Six Basic Emotions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27602" y="8726091"/>
            <a:ext cx="9690795" cy="88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Suggests that all emotions are derived from six core emotions: joy, sadness, anger, fear, disgust, and surprise.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87592" y="763489"/>
            <a:ext cx="9370814" cy="168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4"/>
              </a:lnSpc>
            </a:pPr>
            <a:r>
              <a:rPr lang="en-US" sz="5125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Role of Emotions in our Lives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309670" y="2886372"/>
            <a:ext cx="38100" cy="6589365"/>
            <a:chOff x="0" y="0"/>
            <a:chExt cx="50800" cy="87858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800" cy="8785860"/>
            </a:xfrm>
            <a:custGeom>
              <a:avLst/>
              <a:gdLst/>
              <a:ahLst/>
              <a:cxnLst/>
              <a:rect l="l" t="t" r="r" b="b"/>
              <a:pathLst>
                <a:path w="50800" h="878586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8760460"/>
                  </a:lnTo>
                  <a:cubicBezTo>
                    <a:pt x="50800" y="8774430"/>
                    <a:pt x="39370" y="8785860"/>
                    <a:pt x="25400" y="8785860"/>
                  </a:cubicBezTo>
                  <a:cubicBezTo>
                    <a:pt x="11430" y="8785860"/>
                    <a:pt x="0" y="8774430"/>
                    <a:pt x="0" y="8760460"/>
                  </a:cubicBezTo>
                  <a:close/>
                </a:path>
              </a:pathLst>
            </a:custGeom>
            <a:solidFill>
              <a:srgbClr val="5F5F6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621539" y="3529012"/>
            <a:ext cx="1029592" cy="38100"/>
            <a:chOff x="0" y="0"/>
            <a:chExt cx="1372790" cy="50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2743" cy="50800"/>
            </a:xfrm>
            <a:custGeom>
              <a:avLst/>
              <a:gdLst/>
              <a:ahLst/>
              <a:cxnLst/>
              <a:rect l="l" t="t" r="r" b="b"/>
              <a:pathLst>
                <a:path w="1372743" h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347343" y="0"/>
                  </a:lnTo>
                  <a:cubicBezTo>
                    <a:pt x="1361313" y="0"/>
                    <a:pt x="1372743" y="11430"/>
                    <a:pt x="1372743" y="25400"/>
                  </a:cubicBezTo>
                  <a:cubicBezTo>
                    <a:pt x="1372743" y="39370"/>
                    <a:pt x="1361313" y="50800"/>
                    <a:pt x="1347343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5F5F6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997800" y="3217217"/>
            <a:ext cx="661839" cy="661839"/>
            <a:chOff x="0" y="0"/>
            <a:chExt cx="882452" cy="8824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2396" cy="882396"/>
            </a:xfrm>
            <a:custGeom>
              <a:avLst/>
              <a:gdLst/>
              <a:ahLst/>
              <a:cxnLst/>
              <a:rect l="l" t="t" r="r" b="b"/>
              <a:pathLst>
                <a:path w="882396" h="882396">
                  <a:moveTo>
                    <a:pt x="0" y="441198"/>
                  </a:moveTo>
                  <a:cubicBezTo>
                    <a:pt x="0" y="197485"/>
                    <a:pt x="197485" y="0"/>
                    <a:pt x="441198" y="0"/>
                  </a:cubicBezTo>
                  <a:cubicBezTo>
                    <a:pt x="684911" y="0"/>
                    <a:pt x="882396" y="197485"/>
                    <a:pt x="882396" y="441198"/>
                  </a:cubicBezTo>
                  <a:cubicBezTo>
                    <a:pt x="882396" y="684911"/>
                    <a:pt x="684911" y="882396"/>
                    <a:pt x="441198" y="882396"/>
                  </a:cubicBezTo>
                  <a:cubicBezTo>
                    <a:pt x="197485" y="882396"/>
                    <a:pt x="0" y="684911"/>
                    <a:pt x="0" y="441198"/>
                  </a:cubicBezTo>
                  <a:close/>
                </a:path>
              </a:pathLst>
            </a:custGeom>
            <a:solidFill>
              <a:srgbClr val="46464A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251552" y="3390156"/>
            <a:ext cx="154186" cy="35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3062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46630" y="3085207"/>
            <a:ext cx="7311778" cy="150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31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Motivate and Drive: Emotions guide our decisions and actions, shaping our responses to different situations.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621539" y="5823496"/>
            <a:ext cx="1029592" cy="38100"/>
            <a:chOff x="0" y="0"/>
            <a:chExt cx="1372790" cy="50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72743" cy="50800"/>
            </a:xfrm>
            <a:custGeom>
              <a:avLst/>
              <a:gdLst/>
              <a:ahLst/>
              <a:cxnLst/>
              <a:rect l="l" t="t" r="r" b="b"/>
              <a:pathLst>
                <a:path w="1372743" h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347343" y="0"/>
                  </a:lnTo>
                  <a:cubicBezTo>
                    <a:pt x="1361313" y="0"/>
                    <a:pt x="1372743" y="11430"/>
                    <a:pt x="1372743" y="25400"/>
                  </a:cubicBezTo>
                  <a:cubicBezTo>
                    <a:pt x="1372743" y="39370"/>
                    <a:pt x="1361313" y="50800"/>
                    <a:pt x="1347343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5F5F63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997800" y="5511701"/>
            <a:ext cx="661839" cy="661839"/>
            <a:chOff x="0" y="0"/>
            <a:chExt cx="882452" cy="8824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82396" cy="882396"/>
            </a:xfrm>
            <a:custGeom>
              <a:avLst/>
              <a:gdLst/>
              <a:ahLst/>
              <a:cxnLst/>
              <a:rect l="l" t="t" r="r" b="b"/>
              <a:pathLst>
                <a:path w="882396" h="882396">
                  <a:moveTo>
                    <a:pt x="0" y="441198"/>
                  </a:moveTo>
                  <a:cubicBezTo>
                    <a:pt x="0" y="197485"/>
                    <a:pt x="197485" y="0"/>
                    <a:pt x="441198" y="0"/>
                  </a:cubicBezTo>
                  <a:cubicBezTo>
                    <a:pt x="684911" y="0"/>
                    <a:pt x="882396" y="197485"/>
                    <a:pt x="882396" y="441198"/>
                  </a:cubicBezTo>
                  <a:cubicBezTo>
                    <a:pt x="882396" y="684911"/>
                    <a:pt x="684911" y="882396"/>
                    <a:pt x="441198" y="882396"/>
                  </a:cubicBezTo>
                  <a:cubicBezTo>
                    <a:pt x="197485" y="882396"/>
                    <a:pt x="0" y="684911"/>
                    <a:pt x="0" y="441198"/>
                  </a:cubicBezTo>
                  <a:close/>
                </a:path>
              </a:pathLst>
            </a:custGeom>
            <a:solidFill>
              <a:srgbClr val="46464A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8213452" y="5684639"/>
            <a:ext cx="230535" cy="35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3062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46630" y="5379690"/>
            <a:ext cx="7311778" cy="150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31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Connect with Others: Emotions are fundamental to our relationships, enabling us to empathize and build bonds.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621539" y="8117979"/>
            <a:ext cx="1029592" cy="38100"/>
            <a:chOff x="0" y="0"/>
            <a:chExt cx="1372790" cy="50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72743" cy="50800"/>
            </a:xfrm>
            <a:custGeom>
              <a:avLst/>
              <a:gdLst/>
              <a:ahLst/>
              <a:cxnLst/>
              <a:rect l="l" t="t" r="r" b="b"/>
              <a:pathLst>
                <a:path w="1372743" h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347343" y="0"/>
                  </a:lnTo>
                  <a:cubicBezTo>
                    <a:pt x="1361313" y="0"/>
                    <a:pt x="1372743" y="11430"/>
                    <a:pt x="1372743" y="25400"/>
                  </a:cubicBezTo>
                  <a:cubicBezTo>
                    <a:pt x="1372743" y="39370"/>
                    <a:pt x="1361313" y="50800"/>
                    <a:pt x="1347343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5F5F63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7997800" y="7806184"/>
            <a:ext cx="661839" cy="661839"/>
            <a:chOff x="0" y="0"/>
            <a:chExt cx="882452" cy="88245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82396" cy="882396"/>
            </a:xfrm>
            <a:custGeom>
              <a:avLst/>
              <a:gdLst/>
              <a:ahLst/>
              <a:cxnLst/>
              <a:rect l="l" t="t" r="r" b="b"/>
              <a:pathLst>
                <a:path w="882396" h="882396">
                  <a:moveTo>
                    <a:pt x="0" y="441198"/>
                  </a:moveTo>
                  <a:cubicBezTo>
                    <a:pt x="0" y="197485"/>
                    <a:pt x="197485" y="0"/>
                    <a:pt x="441198" y="0"/>
                  </a:cubicBezTo>
                  <a:cubicBezTo>
                    <a:pt x="684911" y="0"/>
                    <a:pt x="882396" y="197485"/>
                    <a:pt x="882396" y="441198"/>
                  </a:cubicBezTo>
                  <a:cubicBezTo>
                    <a:pt x="882396" y="684911"/>
                    <a:pt x="684911" y="882396"/>
                    <a:pt x="441198" y="882396"/>
                  </a:cubicBezTo>
                  <a:cubicBezTo>
                    <a:pt x="197485" y="882396"/>
                    <a:pt x="0" y="684911"/>
                    <a:pt x="0" y="441198"/>
                  </a:cubicBezTo>
                  <a:close/>
                </a:path>
              </a:pathLst>
            </a:custGeom>
            <a:solidFill>
              <a:srgbClr val="46464A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8211220" y="7979122"/>
            <a:ext cx="234851" cy="35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3062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46630" y="7674174"/>
            <a:ext cx="7311778" cy="150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31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Express Ourselves: Emotions allow us to communicate our thoughts and feelings effectively, enhancing our interactions.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9679"/>
          </a:xfrm>
          <a:custGeom>
            <a:avLst/>
            <a:gdLst/>
            <a:ahLst/>
            <a:cxnLst/>
            <a:rect l="l" t="t" r="r" b="b"/>
            <a:pathLst>
              <a:path w="6858000" h="10289679">
                <a:moveTo>
                  <a:pt x="0" y="0"/>
                </a:moveTo>
                <a:lnTo>
                  <a:pt x="6858000" y="0"/>
                </a:lnTo>
                <a:lnTo>
                  <a:pt x="6858000" y="10289679"/>
                </a:lnTo>
                <a:lnTo>
                  <a:pt x="0" y="10289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85242" y="726430"/>
            <a:ext cx="9459515" cy="161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5"/>
              </a:lnSpc>
            </a:pPr>
            <a:r>
              <a:rPr lang="en-US" sz="4875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Functions of the Brain and Emotions</a:t>
            </a:r>
          </a:p>
        </p:txBody>
      </p:sp>
      <p:sp>
        <p:nvSpPr>
          <p:cNvPr id="9" name="Freeform 9" descr="preencoded.png"/>
          <p:cNvSpPr/>
          <p:nvPr/>
        </p:nvSpPr>
        <p:spPr>
          <a:xfrm>
            <a:off x="985242" y="2759869"/>
            <a:ext cx="1407468" cy="2251919"/>
          </a:xfrm>
          <a:custGeom>
            <a:avLst/>
            <a:gdLst/>
            <a:ahLst/>
            <a:cxnLst/>
            <a:rect l="l" t="t" r="r" b="b"/>
            <a:pathLst>
              <a:path w="1407468" h="2251919">
                <a:moveTo>
                  <a:pt x="0" y="0"/>
                </a:moveTo>
                <a:lnTo>
                  <a:pt x="1407468" y="0"/>
                </a:lnTo>
                <a:lnTo>
                  <a:pt x="1407468" y="2251918"/>
                </a:lnTo>
                <a:lnTo>
                  <a:pt x="0" y="2251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8" r="-16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14935" y="3022252"/>
            <a:ext cx="3127772" cy="41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Amygdala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14935" y="3505795"/>
            <a:ext cx="7629822" cy="99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Processes and responds to emotional stimuli, particularly those associated with fear.</a:t>
            </a:r>
          </a:p>
        </p:txBody>
      </p:sp>
      <p:sp>
        <p:nvSpPr>
          <p:cNvPr id="12" name="Freeform 12" descr="preencoded.png"/>
          <p:cNvSpPr/>
          <p:nvPr/>
        </p:nvSpPr>
        <p:spPr>
          <a:xfrm>
            <a:off x="985242" y="5011788"/>
            <a:ext cx="1407468" cy="2251919"/>
          </a:xfrm>
          <a:custGeom>
            <a:avLst/>
            <a:gdLst/>
            <a:ahLst/>
            <a:cxnLst/>
            <a:rect l="l" t="t" r="r" b="b"/>
            <a:pathLst>
              <a:path w="1407468" h="2251919">
                <a:moveTo>
                  <a:pt x="0" y="0"/>
                </a:moveTo>
                <a:lnTo>
                  <a:pt x="1407468" y="0"/>
                </a:lnTo>
                <a:lnTo>
                  <a:pt x="1407468" y="2251918"/>
                </a:lnTo>
                <a:lnTo>
                  <a:pt x="0" y="22519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8" r="-168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814935" y="5274171"/>
            <a:ext cx="3127772" cy="41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Hippocampus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4935" y="5757714"/>
            <a:ext cx="7629822" cy="99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Stores memories and associations, influencing our emotional responses to specific situations.</a:t>
            </a:r>
          </a:p>
        </p:txBody>
      </p:sp>
      <p:sp>
        <p:nvSpPr>
          <p:cNvPr id="15" name="Freeform 15" descr="preencoded.png"/>
          <p:cNvSpPr/>
          <p:nvPr/>
        </p:nvSpPr>
        <p:spPr>
          <a:xfrm>
            <a:off x="985242" y="7263705"/>
            <a:ext cx="1407468" cy="2251919"/>
          </a:xfrm>
          <a:custGeom>
            <a:avLst/>
            <a:gdLst/>
            <a:ahLst/>
            <a:cxnLst/>
            <a:rect l="l" t="t" r="r" b="b"/>
            <a:pathLst>
              <a:path w="1407468" h="2251919">
                <a:moveTo>
                  <a:pt x="0" y="0"/>
                </a:moveTo>
                <a:lnTo>
                  <a:pt x="1407468" y="0"/>
                </a:lnTo>
                <a:lnTo>
                  <a:pt x="1407468" y="2251919"/>
                </a:lnTo>
                <a:lnTo>
                  <a:pt x="0" y="22519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8" r="-168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814935" y="7526090"/>
            <a:ext cx="3127772" cy="41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Prefrontal Cortex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14935" y="8009632"/>
            <a:ext cx="7629822" cy="99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Regulates emotions, allows us to think rationally, and make conscious decisions.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23925" y="1416249"/>
            <a:ext cx="14601230" cy="7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0"/>
              </a:lnSpc>
            </a:pPr>
            <a:r>
              <a:rPr lang="en-US" sz="4562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Emotional Intelligence (EQ) and its Significance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4016722" y="2725042"/>
            <a:ext cx="2034331" cy="1475035"/>
          </a:xfrm>
          <a:custGeom>
            <a:avLst/>
            <a:gdLst/>
            <a:ahLst/>
            <a:cxnLst/>
            <a:rect l="l" t="t" r="r" b="b"/>
            <a:pathLst>
              <a:path w="2034331" h="1475035">
                <a:moveTo>
                  <a:pt x="0" y="0"/>
                </a:moveTo>
                <a:lnTo>
                  <a:pt x="2034332" y="0"/>
                </a:lnTo>
                <a:lnTo>
                  <a:pt x="2034332" y="1475035"/>
                </a:lnTo>
                <a:lnTo>
                  <a:pt x="0" y="1475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" r="-5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68925" y="3265885"/>
            <a:ext cx="129629" cy="64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62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14926" y="2960340"/>
            <a:ext cx="2933254" cy="39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Self-Awareness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4926" y="3418582"/>
            <a:ext cx="6392912" cy="51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Recognizing and understanding your own emotions.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116985" y="4221064"/>
            <a:ext cx="11181160" cy="14288"/>
            <a:chOff x="0" y="0"/>
            <a:chExt cx="14908213" cy="190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08276" cy="19050"/>
            </a:xfrm>
            <a:custGeom>
              <a:avLst/>
              <a:gdLst/>
              <a:ahLst/>
              <a:cxnLst/>
              <a:rect l="l" t="t" r="r" b="b"/>
              <a:pathLst>
                <a:path w="14908276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4898751" y="0"/>
                  </a:lnTo>
                  <a:cubicBezTo>
                    <a:pt x="14903958" y="0"/>
                    <a:pt x="14908276" y="4318"/>
                    <a:pt x="14908276" y="9525"/>
                  </a:cubicBezTo>
                  <a:cubicBezTo>
                    <a:pt x="14908276" y="14732"/>
                    <a:pt x="14903958" y="19050"/>
                    <a:pt x="14898751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5F5F63"/>
            </a:solidFill>
          </p:spPr>
        </p:sp>
      </p:grpSp>
      <p:sp>
        <p:nvSpPr>
          <p:cNvPr id="13" name="Freeform 13" descr="preencoded.png"/>
          <p:cNvSpPr/>
          <p:nvPr/>
        </p:nvSpPr>
        <p:spPr>
          <a:xfrm>
            <a:off x="2999482" y="4266009"/>
            <a:ext cx="4068812" cy="1475035"/>
          </a:xfrm>
          <a:custGeom>
            <a:avLst/>
            <a:gdLst/>
            <a:ahLst/>
            <a:cxnLst/>
            <a:rect l="l" t="t" r="r" b="b"/>
            <a:pathLst>
              <a:path w="4068812" h="1475035">
                <a:moveTo>
                  <a:pt x="0" y="0"/>
                </a:moveTo>
                <a:lnTo>
                  <a:pt x="4068813" y="0"/>
                </a:lnTo>
                <a:lnTo>
                  <a:pt x="4068813" y="1475035"/>
                </a:lnTo>
                <a:lnTo>
                  <a:pt x="0" y="14750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5" b="-65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936777" y="4625280"/>
            <a:ext cx="194072" cy="64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62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32166" y="4501306"/>
            <a:ext cx="2933254" cy="39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Self-Management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32166" y="4959549"/>
            <a:ext cx="6949380" cy="51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Controlling your emotions and responding appropriately.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134225" y="5762030"/>
            <a:ext cx="10163919" cy="14288"/>
            <a:chOff x="0" y="0"/>
            <a:chExt cx="13551892" cy="190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551915" cy="19050"/>
            </a:xfrm>
            <a:custGeom>
              <a:avLst/>
              <a:gdLst/>
              <a:ahLst/>
              <a:cxnLst/>
              <a:rect l="l" t="t" r="r" b="b"/>
              <a:pathLst>
                <a:path w="13551915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3542390" y="0"/>
                  </a:lnTo>
                  <a:cubicBezTo>
                    <a:pt x="13547598" y="0"/>
                    <a:pt x="13551915" y="4318"/>
                    <a:pt x="13551915" y="9525"/>
                  </a:cubicBezTo>
                  <a:cubicBezTo>
                    <a:pt x="13551915" y="14732"/>
                    <a:pt x="13547598" y="19050"/>
                    <a:pt x="13542390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5F5F63"/>
            </a:solidFill>
          </p:spPr>
        </p:sp>
      </p:grpSp>
      <p:sp>
        <p:nvSpPr>
          <p:cNvPr id="19" name="Freeform 19" descr="preencoded.png"/>
          <p:cNvSpPr/>
          <p:nvPr/>
        </p:nvSpPr>
        <p:spPr>
          <a:xfrm>
            <a:off x="1982241" y="5806976"/>
            <a:ext cx="6103292" cy="1475035"/>
          </a:xfrm>
          <a:custGeom>
            <a:avLst/>
            <a:gdLst/>
            <a:ahLst/>
            <a:cxnLst/>
            <a:rect l="l" t="t" r="r" b="b"/>
            <a:pathLst>
              <a:path w="6103292" h="1475035">
                <a:moveTo>
                  <a:pt x="0" y="0"/>
                </a:moveTo>
                <a:lnTo>
                  <a:pt x="6103293" y="0"/>
                </a:lnTo>
                <a:lnTo>
                  <a:pt x="6103293" y="1475035"/>
                </a:lnTo>
                <a:lnTo>
                  <a:pt x="0" y="14750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7" b="-27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934991" y="6166248"/>
            <a:ext cx="197644" cy="64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62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49406" y="6042272"/>
            <a:ext cx="2933254" cy="39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Social Awareness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49406" y="6500515"/>
            <a:ext cx="7266534" cy="51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Empathizing with others and understanding their emotions.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8151465" y="7302996"/>
            <a:ext cx="9146679" cy="14288"/>
            <a:chOff x="0" y="0"/>
            <a:chExt cx="12195572" cy="190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95556" cy="19050"/>
            </a:xfrm>
            <a:custGeom>
              <a:avLst/>
              <a:gdLst/>
              <a:ahLst/>
              <a:cxnLst/>
              <a:rect l="l" t="t" r="r" b="b"/>
              <a:pathLst>
                <a:path w="12195556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2186031" y="0"/>
                  </a:lnTo>
                  <a:cubicBezTo>
                    <a:pt x="12191238" y="0"/>
                    <a:pt x="12195556" y="4318"/>
                    <a:pt x="12195556" y="9525"/>
                  </a:cubicBezTo>
                  <a:cubicBezTo>
                    <a:pt x="12195556" y="14732"/>
                    <a:pt x="12191238" y="19050"/>
                    <a:pt x="12186031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5F5F63"/>
            </a:solidFill>
          </p:spPr>
        </p:sp>
      </p:grpSp>
      <p:sp>
        <p:nvSpPr>
          <p:cNvPr id="25" name="Freeform 25" descr="preencoded.png"/>
          <p:cNvSpPr/>
          <p:nvPr/>
        </p:nvSpPr>
        <p:spPr>
          <a:xfrm>
            <a:off x="965001" y="7347942"/>
            <a:ext cx="8137772" cy="1475035"/>
          </a:xfrm>
          <a:custGeom>
            <a:avLst/>
            <a:gdLst/>
            <a:ahLst/>
            <a:cxnLst/>
            <a:rect l="l" t="t" r="r" b="b"/>
            <a:pathLst>
              <a:path w="8137772" h="1475035">
                <a:moveTo>
                  <a:pt x="0" y="0"/>
                </a:moveTo>
                <a:lnTo>
                  <a:pt x="8137773" y="0"/>
                </a:lnTo>
                <a:lnTo>
                  <a:pt x="8137773" y="1475036"/>
                </a:lnTo>
                <a:lnTo>
                  <a:pt x="0" y="14750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6" b="-66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4926062" y="7707214"/>
            <a:ext cx="215504" cy="64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62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66648" y="7583240"/>
            <a:ext cx="4026694" cy="39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Relationship Management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366648" y="8041481"/>
            <a:ext cx="5738812" cy="51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Building and maintaining healthy relationships.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B1B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72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80046" y="1361034"/>
            <a:ext cx="1289179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1">
                <a:solidFill>
                  <a:srgbClr val="FFE14D"/>
                </a:solidFill>
                <a:latin typeface="Arimo Bold"/>
                <a:ea typeface="Arimo Bold"/>
                <a:cs typeface="Arimo Bold"/>
                <a:sym typeface="Arimo Bold"/>
              </a:rPr>
              <a:t>Managing and Regulating Emotions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80046" y="2892624"/>
            <a:ext cx="2687836" cy="1724620"/>
            <a:chOff x="0" y="0"/>
            <a:chExt cx="3583782" cy="22994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83813" cy="2299462"/>
            </a:xfrm>
            <a:custGeom>
              <a:avLst/>
              <a:gdLst/>
              <a:ahLst/>
              <a:cxnLst/>
              <a:rect l="l" t="t" r="r" b="b"/>
              <a:pathLst>
                <a:path w="3583813" h="2299462">
                  <a:moveTo>
                    <a:pt x="0" y="617220"/>
                  </a:moveTo>
                  <a:cubicBezTo>
                    <a:pt x="0" y="276352"/>
                    <a:pt x="276352" y="0"/>
                    <a:pt x="617220" y="0"/>
                  </a:cubicBezTo>
                  <a:lnTo>
                    <a:pt x="2966593" y="0"/>
                  </a:lnTo>
                  <a:cubicBezTo>
                    <a:pt x="3307461" y="0"/>
                    <a:pt x="3583813" y="276352"/>
                    <a:pt x="3583813" y="617220"/>
                  </a:cubicBezTo>
                  <a:lnTo>
                    <a:pt x="3583813" y="1682242"/>
                  </a:lnTo>
                  <a:cubicBezTo>
                    <a:pt x="3583813" y="2023110"/>
                    <a:pt x="3307461" y="2299462"/>
                    <a:pt x="2966593" y="2299462"/>
                  </a:cubicBezTo>
                  <a:lnTo>
                    <a:pt x="617220" y="2299462"/>
                  </a:lnTo>
                  <a:cubicBezTo>
                    <a:pt x="276352" y="2299462"/>
                    <a:pt x="0" y="2023110"/>
                    <a:pt x="0" y="1682242"/>
                  </a:cubicBezTo>
                  <a:close/>
                </a:path>
              </a:pathLst>
            </a:custGeom>
            <a:solidFill>
              <a:srgbClr val="46464A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88566" y="3312914"/>
            <a:ext cx="151656" cy="75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2"/>
              </a:lnSpc>
            </a:pPr>
            <a:r>
              <a:rPr lang="en-US" sz="3000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76402" y="3172569"/>
            <a:ext cx="342900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Identify and Label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76402" y="3710136"/>
            <a:ext cx="9046815" cy="59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First, acknowledge and name the emotion you're experiencing.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922067" y="4598194"/>
            <a:ext cx="13131701" cy="19050"/>
            <a:chOff x="0" y="0"/>
            <a:chExt cx="17508935" cy="25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508982" cy="25400"/>
            </a:xfrm>
            <a:custGeom>
              <a:avLst/>
              <a:gdLst/>
              <a:ahLst/>
              <a:cxnLst/>
              <a:rect l="l" t="t" r="r" b="b"/>
              <a:pathLst>
                <a:path w="17508982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7496282" y="0"/>
                  </a:lnTo>
                  <a:cubicBezTo>
                    <a:pt x="17503268" y="0"/>
                    <a:pt x="17508982" y="5715"/>
                    <a:pt x="17508982" y="12700"/>
                  </a:cubicBezTo>
                  <a:cubicBezTo>
                    <a:pt x="17508982" y="19685"/>
                    <a:pt x="17503268" y="25400"/>
                    <a:pt x="17496282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5F5F6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80046" y="4771430"/>
            <a:ext cx="5375821" cy="1724620"/>
            <a:chOff x="0" y="0"/>
            <a:chExt cx="7167762" cy="22994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67752" cy="2299462"/>
            </a:xfrm>
            <a:custGeom>
              <a:avLst/>
              <a:gdLst/>
              <a:ahLst/>
              <a:cxnLst/>
              <a:rect l="l" t="t" r="r" b="b"/>
              <a:pathLst>
                <a:path w="7167752" h="2299462">
                  <a:moveTo>
                    <a:pt x="0" y="617220"/>
                  </a:moveTo>
                  <a:cubicBezTo>
                    <a:pt x="0" y="276352"/>
                    <a:pt x="276352" y="0"/>
                    <a:pt x="617220" y="0"/>
                  </a:cubicBezTo>
                  <a:lnTo>
                    <a:pt x="6550533" y="0"/>
                  </a:lnTo>
                  <a:cubicBezTo>
                    <a:pt x="6891401" y="0"/>
                    <a:pt x="7167752" y="276352"/>
                    <a:pt x="7167752" y="617220"/>
                  </a:cubicBezTo>
                  <a:lnTo>
                    <a:pt x="7167752" y="1682242"/>
                  </a:lnTo>
                  <a:cubicBezTo>
                    <a:pt x="7167752" y="2023110"/>
                    <a:pt x="6891401" y="2299462"/>
                    <a:pt x="6550533" y="2299462"/>
                  </a:cubicBezTo>
                  <a:lnTo>
                    <a:pt x="617220" y="2299462"/>
                  </a:lnTo>
                  <a:cubicBezTo>
                    <a:pt x="276352" y="2299462"/>
                    <a:pt x="0" y="2023110"/>
                    <a:pt x="0" y="1682242"/>
                  </a:cubicBezTo>
                  <a:close/>
                </a:path>
              </a:pathLst>
            </a:custGeom>
            <a:solidFill>
              <a:srgbClr val="4646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388566" y="5191720"/>
            <a:ext cx="226963" cy="75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2"/>
              </a:lnSpc>
            </a:pPr>
            <a:r>
              <a:rPr lang="en-US" sz="3000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64388" y="5051375"/>
            <a:ext cx="4251424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Understand the Trigger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64388" y="5588942"/>
            <a:ext cx="6686996" cy="59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Think about what caused this emotion to arise.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610052" y="6477000"/>
            <a:ext cx="10443716" cy="19050"/>
            <a:chOff x="0" y="0"/>
            <a:chExt cx="13924955" cy="25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924914" cy="25400"/>
            </a:xfrm>
            <a:custGeom>
              <a:avLst/>
              <a:gdLst/>
              <a:ahLst/>
              <a:cxnLst/>
              <a:rect l="l" t="t" r="r" b="b"/>
              <a:pathLst>
                <a:path w="13924914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3912214" y="0"/>
                  </a:lnTo>
                  <a:cubicBezTo>
                    <a:pt x="13919200" y="0"/>
                    <a:pt x="13924914" y="5715"/>
                    <a:pt x="13924914" y="12700"/>
                  </a:cubicBezTo>
                  <a:cubicBezTo>
                    <a:pt x="13924914" y="19685"/>
                    <a:pt x="13919200" y="25400"/>
                    <a:pt x="13912214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5F5F6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80046" y="6650236"/>
            <a:ext cx="8063954" cy="2218432"/>
            <a:chOff x="0" y="0"/>
            <a:chExt cx="10751938" cy="29579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751947" cy="2957957"/>
            </a:xfrm>
            <a:custGeom>
              <a:avLst/>
              <a:gdLst/>
              <a:ahLst/>
              <a:cxnLst/>
              <a:rect l="l" t="t" r="r" b="b"/>
              <a:pathLst>
                <a:path w="10751947" h="2957957">
                  <a:moveTo>
                    <a:pt x="0" y="617220"/>
                  </a:moveTo>
                  <a:cubicBezTo>
                    <a:pt x="0" y="276352"/>
                    <a:pt x="276352" y="0"/>
                    <a:pt x="617220" y="0"/>
                  </a:cubicBezTo>
                  <a:lnTo>
                    <a:pt x="10134727" y="0"/>
                  </a:lnTo>
                  <a:cubicBezTo>
                    <a:pt x="10475595" y="0"/>
                    <a:pt x="10751947" y="276352"/>
                    <a:pt x="10751947" y="617220"/>
                  </a:cubicBezTo>
                  <a:lnTo>
                    <a:pt x="10751947" y="2340737"/>
                  </a:lnTo>
                  <a:cubicBezTo>
                    <a:pt x="10751947" y="2681605"/>
                    <a:pt x="10475595" y="2957957"/>
                    <a:pt x="10134727" y="2957957"/>
                  </a:cubicBezTo>
                  <a:lnTo>
                    <a:pt x="617220" y="2957957"/>
                  </a:lnTo>
                  <a:cubicBezTo>
                    <a:pt x="276352" y="2957957"/>
                    <a:pt x="0" y="2681605"/>
                    <a:pt x="0" y="2340737"/>
                  </a:cubicBezTo>
                  <a:close/>
                </a:path>
              </a:pathLst>
            </a:custGeom>
            <a:solidFill>
              <a:srgbClr val="46464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388566" y="7317432"/>
            <a:ext cx="231130" cy="75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2"/>
              </a:lnSpc>
            </a:pPr>
            <a:r>
              <a:rPr lang="en-US" sz="3000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52521" y="6930181"/>
            <a:ext cx="6260455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D7D4CC"/>
                </a:solidFill>
                <a:latin typeface="Arimo Bold"/>
                <a:ea typeface="Arimo Bold"/>
                <a:cs typeface="Arimo Bold"/>
                <a:sym typeface="Arimo Bold"/>
              </a:rPr>
              <a:t>Develop Healthy Coping Strategies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52521" y="7467749"/>
            <a:ext cx="7446912" cy="109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b="1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Practice mindfulness, deep breathing, or other techniques to manage your emotions.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563</Words>
  <Application>Microsoft Office PowerPoint</Application>
  <PresentationFormat>Custom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Raleway Medium</vt:lpstr>
      <vt:lpstr>Arial</vt:lpstr>
      <vt:lpstr>Calibri</vt:lpstr>
      <vt:lpstr>Aharoni</vt:lpstr>
      <vt:lpstr>Arial Black</vt:lpstr>
      <vt:lpstr>Times New Roman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Exploring-the-Realm-of-Emotions.pptx</dc:title>
  <dc:creator>Soundarya R</dc:creator>
  <cp:lastModifiedBy>Soundarya R</cp:lastModifiedBy>
  <cp:revision>2</cp:revision>
  <dcterms:created xsi:type="dcterms:W3CDTF">2006-08-16T00:00:00Z</dcterms:created>
  <dcterms:modified xsi:type="dcterms:W3CDTF">2024-12-09T09:59:37Z</dcterms:modified>
  <dc:identifier>DAGYmS64Cfc</dc:identifier>
</cp:coreProperties>
</file>