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Arimo Bold" charset="1" panose="020B0704020202020204"/>
      <p:regular r:id="rId18"/>
    </p:embeddedFont>
    <p:embeddedFont>
      <p:font typeface="Arimo" charset="1" panose="020B0604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notesMasters/notesMaster1.xml" Type="http://schemas.openxmlformats.org/officeDocument/2006/relationships/notesMaster"/><Relationship Id="rId16" Target="theme/theme2.xml" Type="http://schemas.openxmlformats.org/officeDocument/2006/relationships/theme"/><Relationship Id="rId17" Target="notesSlides/notesSlide1.xml" Type="http://schemas.openxmlformats.org/officeDocument/2006/relationships/notes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Slides/notesSlide2.xml" Type="http://schemas.openxmlformats.org/officeDocument/2006/relationships/notesSlide"/><Relationship Id="rId21" Target="notesSlides/notesSlide3.xml" Type="http://schemas.openxmlformats.org/officeDocument/2006/relationships/notesSlide"/><Relationship Id="rId22" Target="notesSlides/notesSlide4.xml" Type="http://schemas.openxmlformats.org/officeDocument/2006/relationships/notesSlide"/><Relationship Id="rId23" Target="notesSlides/notesSlide5.xml" Type="http://schemas.openxmlformats.org/officeDocument/2006/relationships/notesSlide"/><Relationship Id="rId24" Target="notesSlides/notesSlide6.xml" Type="http://schemas.openxmlformats.org/officeDocument/2006/relationships/notesSlide"/><Relationship Id="rId25" Target="notesSlides/notesSlide7.xml" Type="http://schemas.openxmlformats.org/officeDocument/2006/relationships/notesSlide"/><Relationship Id="rId26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2703" y="361520"/>
            <a:ext cx="15990197" cy="9925480"/>
          </a:xfrm>
          <a:custGeom>
            <a:avLst/>
            <a:gdLst/>
            <a:ahLst/>
            <a:cxnLst/>
            <a:rect r="r" b="b" t="t" l="l"/>
            <a:pathLst>
              <a:path h="9925480" w="15990197">
                <a:moveTo>
                  <a:pt x="0" y="0"/>
                </a:moveTo>
                <a:lnTo>
                  <a:pt x="15990197" y="0"/>
                </a:lnTo>
                <a:lnTo>
                  <a:pt x="15990197" y="9925480"/>
                </a:lnTo>
                <a:lnTo>
                  <a:pt x="0" y="9925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5" t="0" r="-5175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850237" y="2864346"/>
            <a:ext cx="9445526" cy="2715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Think Win/Win: Six Paradigms of Human Interaction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50237" y="5899845"/>
            <a:ext cx="9445526" cy="146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This presentation will explore six principles of human interaction, empowering you to build stronger relationships and achieve mutually beneficial outcomes.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92238" y="3117800"/>
            <a:ext cx="16221967" cy="94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Seek First to Understand, Then to be Understood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92238" y="4731544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Empathy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5391299"/>
            <a:ext cx="7805886" cy="146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Put yourself in the other person's shoes to understand their perspective and needs. This creates a foundation for meaningful communication.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99401" y="4731544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Active Listening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99401" y="5391299"/>
            <a:ext cx="7805886" cy="146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Pay undivided attention, ask clarifying questions, and paraphrase to demonstrate understanding. This builds trust and facilitates a deeper connection.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4829961" y="574924"/>
            <a:ext cx="9445526" cy="2715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Empathetic Listening: The Key to Effective Communication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611636" y="4125069"/>
            <a:ext cx="647402" cy="647402"/>
            <a:chOff x="0" y="0"/>
            <a:chExt cx="863203" cy="8632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6350"/>
              <a:ext cx="850519" cy="850519"/>
            </a:xfrm>
            <a:custGeom>
              <a:avLst/>
              <a:gdLst/>
              <a:ahLst/>
              <a:cxnLst/>
              <a:rect r="r" b="b" t="t" l="l"/>
              <a:pathLst>
                <a:path h="850519" w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63219" cy="863219"/>
            </a:xfrm>
            <a:custGeom>
              <a:avLst/>
              <a:gdLst/>
              <a:ahLst/>
              <a:cxnLst/>
              <a:rect r="r" b="b" t="t" l="l"/>
              <a:pathLst>
                <a:path h="863219" w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2853036" y="4291756"/>
            <a:ext cx="164604" cy="387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535264" y="4197995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Active Listening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19624" y="4880373"/>
            <a:ext cx="3659684" cy="1919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Focus on what is being said, both verbally and non-verbally. Ask questions for clarification.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942957" y="4110931"/>
            <a:ext cx="647402" cy="647402"/>
            <a:chOff x="0" y="0"/>
            <a:chExt cx="863203" cy="8632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350" y="6350"/>
              <a:ext cx="850519" cy="850519"/>
            </a:xfrm>
            <a:custGeom>
              <a:avLst/>
              <a:gdLst/>
              <a:ahLst/>
              <a:cxnLst/>
              <a:rect r="r" b="b" t="t" l="l"/>
              <a:pathLst>
                <a:path h="850519" w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63219" cy="863219"/>
            </a:xfrm>
            <a:custGeom>
              <a:avLst/>
              <a:gdLst/>
              <a:ahLst/>
              <a:cxnLst/>
              <a:rect r="r" b="b" t="t" l="l"/>
              <a:pathLst>
                <a:path h="863219" w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148191" y="4260056"/>
            <a:ext cx="236935" cy="387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982224" y="4086969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Reflecting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866584" y="4667696"/>
            <a:ext cx="3659684" cy="2372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Paraphrase what you hear to demonstrate understanding and encourage the speaker to share more.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430441" y="7395419"/>
            <a:ext cx="647402" cy="647403"/>
            <a:chOff x="0" y="0"/>
            <a:chExt cx="863203" cy="86320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6350" y="6350"/>
              <a:ext cx="850519" cy="850519"/>
            </a:xfrm>
            <a:custGeom>
              <a:avLst/>
              <a:gdLst/>
              <a:ahLst/>
              <a:cxnLst/>
              <a:rect r="r" b="b" t="t" l="l"/>
              <a:pathLst>
                <a:path h="850519" w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63219" cy="863219"/>
            </a:xfrm>
            <a:custGeom>
              <a:avLst/>
              <a:gdLst/>
              <a:ahLst/>
              <a:cxnLst/>
              <a:rect r="r" b="b" t="t" l="l"/>
              <a:pathLst>
                <a:path h="863219" w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5630987" y="7535764"/>
            <a:ext cx="246310" cy="387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273924" y="7459564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Empathy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077843" y="8164712"/>
            <a:ext cx="8524131" cy="1012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Try to understand the speaker's emotions and perspective. This fosters a deeper connection.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4421237" y="612875"/>
            <a:ext cx="9445526" cy="182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Synergize: Leveraging Collective Intelligence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735245" y="3161259"/>
            <a:ext cx="4590604" cy="3476774"/>
            <a:chOff x="0" y="0"/>
            <a:chExt cx="6120805" cy="46356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6350"/>
              <a:ext cx="6108065" cy="4623054"/>
            </a:xfrm>
            <a:custGeom>
              <a:avLst/>
              <a:gdLst/>
              <a:ahLst/>
              <a:cxnLst/>
              <a:rect r="r" b="b" t="t" l="l"/>
              <a:pathLst>
                <a:path h="4623054" w="6108065">
                  <a:moveTo>
                    <a:pt x="0" y="158750"/>
                  </a:moveTo>
                  <a:cubicBezTo>
                    <a:pt x="0" y="71120"/>
                    <a:pt x="71120" y="0"/>
                    <a:pt x="158877" y="0"/>
                  </a:cubicBezTo>
                  <a:lnTo>
                    <a:pt x="5949188" y="0"/>
                  </a:lnTo>
                  <a:cubicBezTo>
                    <a:pt x="6036945" y="0"/>
                    <a:pt x="6108065" y="71120"/>
                    <a:pt x="6108065" y="158750"/>
                  </a:cubicBezTo>
                  <a:lnTo>
                    <a:pt x="6108065" y="4464177"/>
                  </a:lnTo>
                  <a:cubicBezTo>
                    <a:pt x="6108065" y="4551934"/>
                    <a:pt x="6036945" y="4622927"/>
                    <a:pt x="5949188" y="4622927"/>
                  </a:cubicBezTo>
                  <a:lnTo>
                    <a:pt x="158877" y="4622927"/>
                  </a:lnTo>
                  <a:cubicBezTo>
                    <a:pt x="71120" y="4623054"/>
                    <a:pt x="0" y="4551934"/>
                    <a:pt x="0" y="4464177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120765" cy="4635627"/>
            </a:xfrm>
            <a:custGeom>
              <a:avLst/>
              <a:gdLst/>
              <a:ahLst/>
              <a:cxnLst/>
              <a:rect r="r" b="b" t="t" l="l"/>
              <a:pathLst>
                <a:path h="4635627" w="6120765">
                  <a:moveTo>
                    <a:pt x="0" y="165100"/>
                  </a:moveTo>
                  <a:cubicBezTo>
                    <a:pt x="0" y="73914"/>
                    <a:pt x="74041" y="0"/>
                    <a:pt x="165227" y="0"/>
                  </a:cubicBezTo>
                  <a:lnTo>
                    <a:pt x="5955538" y="0"/>
                  </a:lnTo>
                  <a:lnTo>
                    <a:pt x="5955538" y="6350"/>
                  </a:lnTo>
                  <a:lnTo>
                    <a:pt x="5955538" y="0"/>
                  </a:lnTo>
                  <a:cubicBezTo>
                    <a:pt x="6046851" y="0"/>
                    <a:pt x="6120765" y="73914"/>
                    <a:pt x="6120765" y="165100"/>
                  </a:cubicBezTo>
                  <a:lnTo>
                    <a:pt x="6114415" y="165100"/>
                  </a:lnTo>
                  <a:lnTo>
                    <a:pt x="6120765" y="165100"/>
                  </a:lnTo>
                  <a:lnTo>
                    <a:pt x="6120765" y="4470527"/>
                  </a:lnTo>
                  <a:lnTo>
                    <a:pt x="6114415" y="4470527"/>
                  </a:lnTo>
                  <a:lnTo>
                    <a:pt x="6120765" y="4470527"/>
                  </a:lnTo>
                  <a:cubicBezTo>
                    <a:pt x="6120765" y="4561713"/>
                    <a:pt x="6046724" y="4635627"/>
                    <a:pt x="5955538" y="4635627"/>
                  </a:cubicBezTo>
                  <a:lnTo>
                    <a:pt x="5955538" y="4629277"/>
                  </a:lnTo>
                  <a:lnTo>
                    <a:pt x="5955538" y="4635627"/>
                  </a:lnTo>
                  <a:lnTo>
                    <a:pt x="165227" y="4635627"/>
                  </a:lnTo>
                  <a:lnTo>
                    <a:pt x="165227" y="4629277"/>
                  </a:lnTo>
                  <a:lnTo>
                    <a:pt x="165227" y="4635627"/>
                  </a:lnTo>
                  <a:cubicBezTo>
                    <a:pt x="73914" y="4635627"/>
                    <a:pt x="0" y="4561713"/>
                    <a:pt x="0" y="447052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470527"/>
                  </a:lnTo>
                  <a:lnTo>
                    <a:pt x="6350" y="4470527"/>
                  </a:lnTo>
                  <a:lnTo>
                    <a:pt x="12700" y="4470527"/>
                  </a:lnTo>
                  <a:cubicBezTo>
                    <a:pt x="12700" y="4554728"/>
                    <a:pt x="81026" y="4622927"/>
                    <a:pt x="165227" y="4622927"/>
                  </a:cubicBezTo>
                  <a:lnTo>
                    <a:pt x="5955538" y="4622927"/>
                  </a:lnTo>
                  <a:cubicBezTo>
                    <a:pt x="6039739" y="4622927"/>
                    <a:pt x="6108065" y="4554728"/>
                    <a:pt x="6108065" y="4470527"/>
                  </a:cubicBezTo>
                  <a:lnTo>
                    <a:pt x="6108065" y="165100"/>
                  </a:lnTo>
                  <a:cubicBezTo>
                    <a:pt x="6108065" y="80899"/>
                    <a:pt x="6039739" y="12700"/>
                    <a:pt x="5955538" y="12700"/>
                  </a:cubicBezTo>
                  <a:lnTo>
                    <a:pt x="165227" y="12700"/>
                  </a:lnTo>
                  <a:lnTo>
                    <a:pt x="165227" y="6350"/>
                  </a:lnTo>
                  <a:lnTo>
                    <a:pt x="165227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4258525" y="3528417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Shared Goals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33050" y="3967311"/>
            <a:ext cx="3994994" cy="2372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Align on a common purpose that everyone is committed to. This creates a sense of shared responsibility and purpose.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756371" y="3010943"/>
            <a:ext cx="4590604" cy="3476774"/>
            <a:chOff x="0" y="0"/>
            <a:chExt cx="6120805" cy="46356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350" y="6350"/>
              <a:ext cx="6108065" cy="4623054"/>
            </a:xfrm>
            <a:custGeom>
              <a:avLst/>
              <a:gdLst/>
              <a:ahLst/>
              <a:cxnLst/>
              <a:rect r="r" b="b" t="t" l="l"/>
              <a:pathLst>
                <a:path h="4623054" w="6108065">
                  <a:moveTo>
                    <a:pt x="0" y="158750"/>
                  </a:moveTo>
                  <a:cubicBezTo>
                    <a:pt x="0" y="71120"/>
                    <a:pt x="71120" y="0"/>
                    <a:pt x="158877" y="0"/>
                  </a:cubicBezTo>
                  <a:lnTo>
                    <a:pt x="5949188" y="0"/>
                  </a:lnTo>
                  <a:cubicBezTo>
                    <a:pt x="6036945" y="0"/>
                    <a:pt x="6108065" y="71120"/>
                    <a:pt x="6108065" y="158750"/>
                  </a:cubicBezTo>
                  <a:lnTo>
                    <a:pt x="6108065" y="4464177"/>
                  </a:lnTo>
                  <a:cubicBezTo>
                    <a:pt x="6108065" y="4551934"/>
                    <a:pt x="6036945" y="4622927"/>
                    <a:pt x="5949188" y="4622927"/>
                  </a:cubicBezTo>
                  <a:lnTo>
                    <a:pt x="158877" y="4622927"/>
                  </a:lnTo>
                  <a:cubicBezTo>
                    <a:pt x="71120" y="4623054"/>
                    <a:pt x="0" y="4551934"/>
                    <a:pt x="0" y="4464177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120765" cy="4635627"/>
            </a:xfrm>
            <a:custGeom>
              <a:avLst/>
              <a:gdLst/>
              <a:ahLst/>
              <a:cxnLst/>
              <a:rect r="r" b="b" t="t" l="l"/>
              <a:pathLst>
                <a:path h="4635627" w="6120765">
                  <a:moveTo>
                    <a:pt x="0" y="165100"/>
                  </a:moveTo>
                  <a:cubicBezTo>
                    <a:pt x="0" y="73914"/>
                    <a:pt x="74041" y="0"/>
                    <a:pt x="165227" y="0"/>
                  </a:cubicBezTo>
                  <a:lnTo>
                    <a:pt x="5955538" y="0"/>
                  </a:lnTo>
                  <a:lnTo>
                    <a:pt x="5955538" y="6350"/>
                  </a:lnTo>
                  <a:lnTo>
                    <a:pt x="5955538" y="0"/>
                  </a:lnTo>
                  <a:cubicBezTo>
                    <a:pt x="6046851" y="0"/>
                    <a:pt x="6120765" y="73914"/>
                    <a:pt x="6120765" y="165100"/>
                  </a:cubicBezTo>
                  <a:lnTo>
                    <a:pt x="6114415" y="165100"/>
                  </a:lnTo>
                  <a:lnTo>
                    <a:pt x="6120765" y="165100"/>
                  </a:lnTo>
                  <a:lnTo>
                    <a:pt x="6120765" y="4470527"/>
                  </a:lnTo>
                  <a:lnTo>
                    <a:pt x="6114415" y="4470527"/>
                  </a:lnTo>
                  <a:lnTo>
                    <a:pt x="6120765" y="4470527"/>
                  </a:lnTo>
                  <a:cubicBezTo>
                    <a:pt x="6120765" y="4561713"/>
                    <a:pt x="6046724" y="4635627"/>
                    <a:pt x="5955538" y="4635627"/>
                  </a:cubicBezTo>
                  <a:lnTo>
                    <a:pt x="5955538" y="4629277"/>
                  </a:lnTo>
                  <a:lnTo>
                    <a:pt x="5955538" y="4635627"/>
                  </a:lnTo>
                  <a:lnTo>
                    <a:pt x="165227" y="4635627"/>
                  </a:lnTo>
                  <a:lnTo>
                    <a:pt x="165227" y="4629277"/>
                  </a:lnTo>
                  <a:lnTo>
                    <a:pt x="165227" y="4635627"/>
                  </a:lnTo>
                  <a:cubicBezTo>
                    <a:pt x="73914" y="4635627"/>
                    <a:pt x="0" y="4561713"/>
                    <a:pt x="0" y="447052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470527"/>
                  </a:lnTo>
                  <a:lnTo>
                    <a:pt x="6350" y="4470527"/>
                  </a:lnTo>
                  <a:lnTo>
                    <a:pt x="12700" y="4470527"/>
                  </a:lnTo>
                  <a:cubicBezTo>
                    <a:pt x="12700" y="4554728"/>
                    <a:pt x="81026" y="4622927"/>
                    <a:pt x="165227" y="4622927"/>
                  </a:cubicBezTo>
                  <a:lnTo>
                    <a:pt x="5955538" y="4622927"/>
                  </a:lnTo>
                  <a:cubicBezTo>
                    <a:pt x="6039739" y="4622927"/>
                    <a:pt x="6108065" y="4554728"/>
                    <a:pt x="6108065" y="4470527"/>
                  </a:cubicBezTo>
                  <a:lnTo>
                    <a:pt x="6108065" y="165100"/>
                  </a:lnTo>
                  <a:cubicBezTo>
                    <a:pt x="6108065" y="80899"/>
                    <a:pt x="6039739" y="12700"/>
                    <a:pt x="5955538" y="12700"/>
                  </a:cubicBezTo>
                  <a:lnTo>
                    <a:pt x="165227" y="12700"/>
                  </a:lnTo>
                  <a:lnTo>
                    <a:pt x="165227" y="6350"/>
                  </a:lnTo>
                  <a:lnTo>
                    <a:pt x="165227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2205162" y="3346996"/>
            <a:ext cx="3693021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Open Communication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054176" y="3904654"/>
            <a:ext cx="3994994" cy="2372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Encourage open communication and feedback. This helps to identify blind spots and create a space for innovation.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417196" y="7142410"/>
            <a:ext cx="9455051" cy="2115890"/>
            <a:chOff x="0" y="0"/>
            <a:chExt cx="12606735" cy="282118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6350" y="6350"/>
              <a:ext cx="12594082" cy="2808478"/>
            </a:xfrm>
            <a:custGeom>
              <a:avLst/>
              <a:gdLst/>
              <a:ahLst/>
              <a:cxnLst/>
              <a:rect r="r" b="b" t="t" l="l"/>
              <a:pathLst>
                <a:path h="2808478" w="12594082">
                  <a:moveTo>
                    <a:pt x="0" y="158750"/>
                  </a:moveTo>
                  <a:cubicBezTo>
                    <a:pt x="0" y="71120"/>
                    <a:pt x="71374" y="0"/>
                    <a:pt x="159385" y="0"/>
                  </a:cubicBezTo>
                  <a:lnTo>
                    <a:pt x="12434697" y="0"/>
                  </a:lnTo>
                  <a:cubicBezTo>
                    <a:pt x="12522708" y="0"/>
                    <a:pt x="12594082" y="71120"/>
                    <a:pt x="12594082" y="158750"/>
                  </a:cubicBezTo>
                  <a:lnTo>
                    <a:pt x="12594082" y="2649728"/>
                  </a:lnTo>
                  <a:cubicBezTo>
                    <a:pt x="12594082" y="2737485"/>
                    <a:pt x="12522708" y="2808478"/>
                    <a:pt x="12434697" y="2808478"/>
                  </a:cubicBezTo>
                  <a:lnTo>
                    <a:pt x="159385" y="2808478"/>
                  </a:lnTo>
                  <a:cubicBezTo>
                    <a:pt x="71374" y="2808478"/>
                    <a:pt x="0" y="2737358"/>
                    <a:pt x="0" y="2649728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606782" cy="2821178"/>
            </a:xfrm>
            <a:custGeom>
              <a:avLst/>
              <a:gdLst/>
              <a:ahLst/>
              <a:cxnLst/>
              <a:rect r="r" b="b" t="t" l="l"/>
              <a:pathLst>
                <a:path h="2821178" w="12606782">
                  <a:moveTo>
                    <a:pt x="0" y="165100"/>
                  </a:moveTo>
                  <a:cubicBezTo>
                    <a:pt x="0" y="73914"/>
                    <a:pt x="74168" y="0"/>
                    <a:pt x="165735" y="0"/>
                  </a:cubicBezTo>
                  <a:lnTo>
                    <a:pt x="12441047" y="0"/>
                  </a:lnTo>
                  <a:lnTo>
                    <a:pt x="12441047" y="6350"/>
                  </a:lnTo>
                  <a:lnTo>
                    <a:pt x="12441047" y="0"/>
                  </a:lnTo>
                  <a:cubicBezTo>
                    <a:pt x="12532487" y="0"/>
                    <a:pt x="12606782" y="73914"/>
                    <a:pt x="12606782" y="165100"/>
                  </a:cubicBezTo>
                  <a:lnTo>
                    <a:pt x="12600432" y="165100"/>
                  </a:lnTo>
                  <a:lnTo>
                    <a:pt x="12606782" y="165100"/>
                  </a:lnTo>
                  <a:lnTo>
                    <a:pt x="12606782" y="2656078"/>
                  </a:lnTo>
                  <a:lnTo>
                    <a:pt x="12600432" y="2656078"/>
                  </a:lnTo>
                  <a:lnTo>
                    <a:pt x="12606782" y="2656078"/>
                  </a:lnTo>
                  <a:cubicBezTo>
                    <a:pt x="12606782" y="2747264"/>
                    <a:pt x="12532614" y="2821178"/>
                    <a:pt x="12441047" y="2821178"/>
                  </a:cubicBezTo>
                  <a:lnTo>
                    <a:pt x="12441047" y="2814828"/>
                  </a:lnTo>
                  <a:lnTo>
                    <a:pt x="12441047" y="2821178"/>
                  </a:lnTo>
                  <a:lnTo>
                    <a:pt x="165735" y="2821178"/>
                  </a:lnTo>
                  <a:lnTo>
                    <a:pt x="165735" y="2814828"/>
                  </a:lnTo>
                  <a:lnTo>
                    <a:pt x="165735" y="2821178"/>
                  </a:lnTo>
                  <a:cubicBezTo>
                    <a:pt x="74295" y="2821178"/>
                    <a:pt x="0" y="2747264"/>
                    <a:pt x="0" y="265607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656078"/>
                  </a:lnTo>
                  <a:lnTo>
                    <a:pt x="6350" y="2656078"/>
                  </a:lnTo>
                  <a:lnTo>
                    <a:pt x="12700" y="2656078"/>
                  </a:lnTo>
                  <a:cubicBezTo>
                    <a:pt x="12700" y="2740279"/>
                    <a:pt x="81153" y="2808478"/>
                    <a:pt x="165735" y="2808478"/>
                  </a:cubicBezTo>
                  <a:lnTo>
                    <a:pt x="12441047" y="2808478"/>
                  </a:lnTo>
                  <a:cubicBezTo>
                    <a:pt x="12525628" y="2808478"/>
                    <a:pt x="12594082" y="2740152"/>
                    <a:pt x="12594082" y="2656078"/>
                  </a:cubicBezTo>
                  <a:lnTo>
                    <a:pt x="12594082" y="165100"/>
                  </a:lnTo>
                  <a:cubicBezTo>
                    <a:pt x="12594082" y="80899"/>
                    <a:pt x="12525628" y="12700"/>
                    <a:pt x="12441047" y="12700"/>
                  </a:cubicBezTo>
                  <a:lnTo>
                    <a:pt x="165735" y="12700"/>
                  </a:lnTo>
                  <a:lnTo>
                    <a:pt x="165735" y="6350"/>
                  </a:lnTo>
                  <a:lnTo>
                    <a:pt x="165735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5715001" y="7323833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Creative Thinking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715001" y="7881045"/>
            <a:ext cx="8859441" cy="1012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Foster a collaborative environment where diverse perspectives and ideas are valued and contribute to new solutions.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0438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4320332" y="615552"/>
            <a:ext cx="9647336" cy="2434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4999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Synergy in the Classroom: Fostering Collaborative Learning</a:t>
            </a:r>
          </a:p>
        </p:txBody>
      </p:sp>
      <p:sp>
        <p:nvSpPr>
          <p:cNvPr name="Freeform 6" id="6" descr="preencoded.png"/>
          <p:cNvSpPr/>
          <p:nvPr/>
        </p:nvSpPr>
        <p:spPr>
          <a:xfrm flipH="false" flipV="false" rot="0">
            <a:off x="2546598" y="3254499"/>
            <a:ext cx="1273374" cy="2037309"/>
          </a:xfrm>
          <a:custGeom>
            <a:avLst/>
            <a:gdLst/>
            <a:ahLst/>
            <a:cxnLst/>
            <a:rect r="r" b="b" t="t" l="l"/>
            <a:pathLst>
              <a:path h="2037309" w="1273374">
                <a:moveTo>
                  <a:pt x="0" y="0"/>
                </a:moveTo>
                <a:lnTo>
                  <a:pt x="1273373" y="0"/>
                </a:lnTo>
                <a:lnTo>
                  <a:pt x="1273373" y="2037309"/>
                </a:lnTo>
                <a:lnTo>
                  <a:pt x="0" y="2037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" t="0" r="-91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20332" y="3436441"/>
            <a:ext cx="3520828" cy="426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Project-Based Learning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20332" y="4252615"/>
            <a:ext cx="7992070" cy="890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Students work together to complete projects that require them to apply their skills and knowledge.</a:t>
            </a:r>
          </a:p>
        </p:txBody>
      </p:sp>
      <p:sp>
        <p:nvSpPr>
          <p:cNvPr name="Freeform 9" id="9" descr="preencoded.png"/>
          <p:cNvSpPr/>
          <p:nvPr/>
        </p:nvSpPr>
        <p:spPr>
          <a:xfrm flipH="false" flipV="false" rot="0">
            <a:off x="2546598" y="5291808"/>
            <a:ext cx="1273374" cy="2037309"/>
          </a:xfrm>
          <a:custGeom>
            <a:avLst/>
            <a:gdLst/>
            <a:ahLst/>
            <a:cxnLst/>
            <a:rect r="r" b="b" t="t" l="l"/>
            <a:pathLst>
              <a:path h="2037309" w="1273374">
                <a:moveTo>
                  <a:pt x="0" y="0"/>
                </a:moveTo>
                <a:lnTo>
                  <a:pt x="1273373" y="0"/>
                </a:lnTo>
                <a:lnTo>
                  <a:pt x="1273373" y="2037309"/>
                </a:lnTo>
                <a:lnTo>
                  <a:pt x="0" y="2037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1" t="0" r="-91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489029" y="5480894"/>
            <a:ext cx="3183434" cy="426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Peer Collaboration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320332" y="6052592"/>
            <a:ext cx="7992070" cy="890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Students work in groups to discuss ideas, share information, and support each other's learning.</a:t>
            </a:r>
          </a:p>
        </p:txBody>
      </p:sp>
      <p:sp>
        <p:nvSpPr>
          <p:cNvPr name="Freeform 12" id="12" descr="preencoded.png"/>
          <p:cNvSpPr/>
          <p:nvPr/>
        </p:nvSpPr>
        <p:spPr>
          <a:xfrm flipH="false" flipV="false" rot="0">
            <a:off x="2546598" y="7335514"/>
            <a:ext cx="1273374" cy="2037309"/>
          </a:xfrm>
          <a:custGeom>
            <a:avLst/>
            <a:gdLst/>
            <a:ahLst/>
            <a:cxnLst/>
            <a:rect r="r" b="b" t="t" l="l"/>
            <a:pathLst>
              <a:path h="2037309" w="1273374">
                <a:moveTo>
                  <a:pt x="0" y="0"/>
                </a:moveTo>
                <a:lnTo>
                  <a:pt x="1273373" y="0"/>
                </a:lnTo>
                <a:lnTo>
                  <a:pt x="1273373" y="2037309"/>
                </a:lnTo>
                <a:lnTo>
                  <a:pt x="0" y="20373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1" t="0" r="-91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489029" y="7518201"/>
            <a:ext cx="3183434" cy="426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Group Discussions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20332" y="8087469"/>
            <a:ext cx="7992070" cy="890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Encourage active participation and respectful dialogue to foster critical thinking and deeper understanding.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90451" y="723156"/>
            <a:ext cx="16307098" cy="1825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Synergy in Business: Unlocking the Power of Partnerships</a:t>
            </a:r>
          </a:p>
        </p:txBody>
      </p:sp>
      <p:sp>
        <p:nvSpPr>
          <p:cNvPr name="Freeform 6" id="6" descr="preencoded.png"/>
          <p:cNvSpPr/>
          <p:nvPr/>
        </p:nvSpPr>
        <p:spPr>
          <a:xfrm flipH="false" flipV="false" rot="0">
            <a:off x="3721745" y="3114972"/>
            <a:ext cx="2690664" cy="2083445"/>
          </a:xfrm>
          <a:custGeom>
            <a:avLst/>
            <a:gdLst/>
            <a:ahLst/>
            <a:cxnLst/>
            <a:rect r="r" b="b" t="t" l="l"/>
            <a:pathLst>
              <a:path h="2083445" w="2690664">
                <a:moveTo>
                  <a:pt x="0" y="0"/>
                </a:moveTo>
                <a:lnTo>
                  <a:pt x="2690664" y="0"/>
                </a:lnTo>
                <a:lnTo>
                  <a:pt x="2690664" y="2083445"/>
                </a:lnTo>
                <a:lnTo>
                  <a:pt x="0" y="20834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6" r="0" b="-146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98541" y="4010322"/>
            <a:ext cx="136921" cy="699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95331" y="3586162"/>
            <a:ext cx="3537496" cy="480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Shared Vision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95331" y="4131320"/>
            <a:ext cx="8135242" cy="557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Align on a common goal and vision that drives the partnership.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483102" y="5214640"/>
            <a:ext cx="10743754" cy="19050"/>
            <a:chOff x="0" y="0"/>
            <a:chExt cx="14325005" cy="25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324964" cy="25400"/>
            </a:xfrm>
            <a:custGeom>
              <a:avLst/>
              <a:gdLst/>
              <a:ahLst/>
              <a:cxnLst/>
              <a:rect r="r" b="b" t="t" l="l"/>
              <a:pathLst>
                <a:path h="25400" w="14324964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312264" y="0"/>
                  </a:lnTo>
                  <a:cubicBezTo>
                    <a:pt x="14319250" y="0"/>
                    <a:pt x="14324964" y="5715"/>
                    <a:pt x="14324964" y="12700"/>
                  </a:cubicBezTo>
                  <a:cubicBezTo>
                    <a:pt x="14324964" y="19685"/>
                    <a:pt x="14319250" y="25400"/>
                    <a:pt x="14312264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name="Freeform 12" id="12" descr="preencoded.png"/>
          <p:cNvSpPr/>
          <p:nvPr/>
        </p:nvSpPr>
        <p:spPr>
          <a:xfrm flipH="false" flipV="false" rot="0">
            <a:off x="2376487" y="5269111"/>
            <a:ext cx="5381327" cy="2083445"/>
          </a:xfrm>
          <a:custGeom>
            <a:avLst/>
            <a:gdLst/>
            <a:ahLst/>
            <a:cxnLst/>
            <a:rect r="r" b="b" t="t" l="l"/>
            <a:pathLst>
              <a:path h="2083445" w="5381327">
                <a:moveTo>
                  <a:pt x="0" y="0"/>
                </a:moveTo>
                <a:lnTo>
                  <a:pt x="5381328" y="0"/>
                </a:lnTo>
                <a:lnTo>
                  <a:pt x="5381328" y="2083445"/>
                </a:lnTo>
                <a:lnTo>
                  <a:pt x="0" y="2083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57" r="0" b="-57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68479" y="5894486"/>
            <a:ext cx="197049" cy="699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040737" y="5231011"/>
            <a:ext cx="3537496" cy="480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Trust &amp; Transparency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040737" y="6059091"/>
            <a:ext cx="8973890" cy="1010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Build a foundation of trust through open communication and clear expectations.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7828509" y="7368779"/>
            <a:ext cx="9398347" cy="19050"/>
            <a:chOff x="0" y="0"/>
            <a:chExt cx="12531130" cy="25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531090" cy="25400"/>
            </a:xfrm>
            <a:custGeom>
              <a:avLst/>
              <a:gdLst/>
              <a:ahLst/>
              <a:cxnLst/>
              <a:rect r="r" b="b" t="t" l="l"/>
              <a:pathLst>
                <a:path h="25400" w="1253109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2518390" y="0"/>
                  </a:lnTo>
                  <a:cubicBezTo>
                    <a:pt x="12525375" y="0"/>
                    <a:pt x="12531090" y="5715"/>
                    <a:pt x="12531090" y="12700"/>
                  </a:cubicBezTo>
                  <a:cubicBezTo>
                    <a:pt x="12531090" y="19685"/>
                    <a:pt x="12525375" y="25400"/>
                    <a:pt x="1251839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name="Freeform 18" id="18" descr="preencoded.png"/>
          <p:cNvSpPr/>
          <p:nvPr/>
        </p:nvSpPr>
        <p:spPr>
          <a:xfrm flipH="false" flipV="false" rot="0">
            <a:off x="1031081" y="7423249"/>
            <a:ext cx="8071991" cy="2083445"/>
          </a:xfrm>
          <a:custGeom>
            <a:avLst/>
            <a:gdLst/>
            <a:ahLst/>
            <a:cxnLst/>
            <a:rect r="r" b="b" t="t" l="l"/>
            <a:pathLst>
              <a:path h="2083445" w="8071991">
                <a:moveTo>
                  <a:pt x="0" y="0"/>
                </a:moveTo>
                <a:lnTo>
                  <a:pt x="8071991" y="0"/>
                </a:lnTo>
                <a:lnTo>
                  <a:pt x="8071991" y="2083445"/>
                </a:lnTo>
                <a:lnTo>
                  <a:pt x="0" y="2083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87" r="0" b="-87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964609" y="8048625"/>
            <a:ext cx="204788" cy="699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385995" y="7668071"/>
            <a:ext cx="3537496" cy="480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Mutual Benefit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85995" y="8213229"/>
            <a:ext cx="7628632" cy="1010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Ensure that the partnership creates value for all parties involved.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6768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5102874" y="277416"/>
            <a:ext cx="9853612" cy="1454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4375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The Essence of Win/Win: Mutually Beneficial Outcomes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80571" y="2200145"/>
            <a:ext cx="9853612" cy="66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2"/>
              </a:lnSpc>
            </a:pPr>
            <a:r>
              <a:rPr lang="en-US" sz="5812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99835" y="3230054"/>
            <a:ext cx="2815084" cy="380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187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Respect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07458" y="3629658"/>
            <a:ext cx="9853612" cy="54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2749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Value the other person's perspective and needs.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80571" y="4705052"/>
            <a:ext cx="9853612" cy="66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2"/>
              </a:lnSpc>
            </a:pPr>
            <a:r>
              <a:rPr lang="en-US" sz="5812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099835" y="5495776"/>
            <a:ext cx="2815084" cy="380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187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Integrity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75786" y="5757531"/>
            <a:ext cx="9853612" cy="54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2749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Be honest and transparent in your interactions.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80571" y="6834538"/>
            <a:ext cx="9853612" cy="66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2"/>
              </a:lnSpc>
            </a:pPr>
            <a:r>
              <a:rPr lang="en-US" sz="5812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99835" y="7656126"/>
            <a:ext cx="2815084" cy="380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187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Collaboration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80571" y="8055730"/>
            <a:ext cx="9853612" cy="54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2749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Work together to find solutions that benefit everyone.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902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92238" y="1150292"/>
            <a:ext cx="16297721" cy="94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Applying the Principles: Real-World Case Studies</a:t>
            </a:r>
          </a:p>
        </p:txBody>
      </p:sp>
      <p:sp>
        <p:nvSpPr>
          <p:cNvPr name="Freeform 6" id="6" descr="preencoded.png"/>
          <p:cNvSpPr/>
          <p:nvPr/>
        </p:nvSpPr>
        <p:spPr>
          <a:xfrm flipH="false" flipV="false" rot="0">
            <a:off x="992238" y="2660451"/>
            <a:ext cx="5150941" cy="3183434"/>
          </a:xfrm>
          <a:custGeom>
            <a:avLst/>
            <a:gdLst/>
            <a:ahLst/>
            <a:cxnLst/>
            <a:rect r="r" b="b" t="t" l="l"/>
            <a:pathLst>
              <a:path h="3183434" w="5150941">
                <a:moveTo>
                  <a:pt x="0" y="0"/>
                </a:moveTo>
                <a:lnTo>
                  <a:pt x="5150941" y="0"/>
                </a:lnTo>
                <a:lnTo>
                  <a:pt x="5150941" y="3183434"/>
                </a:lnTo>
                <a:lnTo>
                  <a:pt x="0" y="3183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" t="0" r="-52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92238" y="6160145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Business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238" y="6706492"/>
            <a:ext cx="5150941" cy="1919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A company leverages the expertise of a partner to develop a new product line, leading to increased market share and revenue for both.</a:t>
            </a:r>
          </a:p>
        </p:txBody>
      </p:sp>
      <p:sp>
        <p:nvSpPr>
          <p:cNvPr name="Freeform 9" id="9" descr="preencoded.png"/>
          <p:cNvSpPr/>
          <p:nvPr/>
        </p:nvSpPr>
        <p:spPr>
          <a:xfrm flipH="false" flipV="false" rot="0">
            <a:off x="6568380" y="2660451"/>
            <a:ext cx="5151090" cy="3183582"/>
          </a:xfrm>
          <a:custGeom>
            <a:avLst/>
            <a:gdLst/>
            <a:ahLst/>
            <a:cxnLst/>
            <a:rect r="r" b="b" t="t" l="l"/>
            <a:pathLst>
              <a:path h="3183582" w="5151090">
                <a:moveTo>
                  <a:pt x="0" y="0"/>
                </a:moveTo>
                <a:lnTo>
                  <a:pt x="5151090" y="0"/>
                </a:lnTo>
                <a:lnTo>
                  <a:pt x="5151090" y="3183583"/>
                </a:lnTo>
                <a:lnTo>
                  <a:pt x="0" y="31835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" t="0" r="-53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568380" y="6160294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Education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68380" y="6706641"/>
            <a:ext cx="5151090" cy="1919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Teachers use project-based learning to engage students in collaborative projects that foster critical thinking and problem-solving skills.</a:t>
            </a:r>
          </a:p>
        </p:txBody>
      </p:sp>
      <p:sp>
        <p:nvSpPr>
          <p:cNvPr name="Freeform 12" id="12" descr="preencoded.png"/>
          <p:cNvSpPr/>
          <p:nvPr/>
        </p:nvSpPr>
        <p:spPr>
          <a:xfrm flipH="false" flipV="false" rot="0">
            <a:off x="12144672" y="2660451"/>
            <a:ext cx="5150941" cy="3183434"/>
          </a:xfrm>
          <a:custGeom>
            <a:avLst/>
            <a:gdLst/>
            <a:ahLst/>
            <a:cxnLst/>
            <a:rect r="r" b="b" t="t" l="l"/>
            <a:pathLst>
              <a:path h="3183434" w="5150941">
                <a:moveTo>
                  <a:pt x="0" y="0"/>
                </a:moveTo>
                <a:lnTo>
                  <a:pt x="5150942" y="0"/>
                </a:lnTo>
                <a:lnTo>
                  <a:pt x="5150942" y="3183434"/>
                </a:lnTo>
                <a:lnTo>
                  <a:pt x="0" y="318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" t="0" r="-52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144672" y="6160145"/>
            <a:ext cx="3544044" cy="48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Family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144672" y="6706492"/>
            <a:ext cx="5150941" cy="2372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A family works together to plan a vacation that meets everyone's needs and preferences, resulting in a memorable and enjoyable experience for all.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DAGYmkYifc8</dc:identifier>
  <dcterms:modified xsi:type="dcterms:W3CDTF">2011-08-01T06:04:30Z</dcterms:modified>
  <cp:revision>1</cp:revision>
  <dc:title>Think-WinWin-Six-Paradigms-of-Human-Interaction.pptx</dc:title>
</cp:coreProperties>
</file>