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PT Serif" charset="1" panose="020A0603040505020204"/>
      <p:regular r:id="rId19"/>
    </p:embeddedFont>
    <p:embeddedFont>
      <p:font typeface="DM Sans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notesMasters/notesMaster1.xml" Type="http://schemas.openxmlformats.org/officeDocument/2006/relationships/notesMaster"/><Relationship Id="rId17" Target="theme/theme2.xml" Type="http://schemas.openxmlformats.org/officeDocument/2006/relationships/theme"/><Relationship Id="rId18" Target="notesSlides/notesSlide1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2.xml" Type="http://schemas.openxmlformats.org/officeDocument/2006/relationships/notesSlide"/><Relationship Id="rId22" Target="notesSlides/notesSlide3.xml" Type="http://schemas.openxmlformats.org/officeDocument/2006/relationships/notesSlide"/><Relationship Id="rId23" Target="notesSlides/notesSlide4.xml" Type="http://schemas.openxmlformats.org/officeDocument/2006/relationships/notesSlide"/><Relationship Id="rId24" Target="notesSlides/notesSlide5.xml" Type="http://schemas.openxmlformats.org/officeDocument/2006/relationships/notesSlide"/><Relationship Id="rId25" Target="notesSlides/notesSlide6.xml" Type="http://schemas.openxmlformats.org/officeDocument/2006/relationships/notesSlide"/><Relationship Id="rId26" Target="notesSlides/notesSlide7.xml" Type="http://schemas.openxmlformats.org/officeDocument/2006/relationships/notesSlide"/><Relationship Id="rId27" Target="notesSlides/notesSlide8.xml" Type="http://schemas.openxmlformats.org/officeDocument/2006/relationships/notesSlide"/><Relationship Id="rId28" Target="notesSlides/notesSlide9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0"/>
            <a:ext cx="15116023" cy="10287000"/>
          </a:xfrm>
          <a:custGeom>
            <a:avLst/>
            <a:gdLst/>
            <a:ahLst/>
            <a:cxnLst/>
            <a:rect r="r" b="b" t="t" l="l"/>
            <a:pathLst>
              <a:path h="10287000" w="15116023">
                <a:moveTo>
                  <a:pt x="0" y="0"/>
                </a:moveTo>
                <a:lnTo>
                  <a:pt x="15116023" y="0"/>
                </a:lnTo>
                <a:lnTo>
                  <a:pt x="151160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16" r="0" b="-5491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2351634"/>
            <a:ext cx="9445526" cy="3759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Conclusion: Embracing Emotional Intelligence for Personal and Professional Transformation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6440984"/>
            <a:ext cx="9445526" cy="145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Emotional intelligence is a journey, not a destination. By developing these skills, you can unlock your full potential and live a more fulfilling and successful life.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2865239"/>
            <a:ext cx="16303526" cy="1898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Understanding Self-awareness: The Foundation of Emotional Intelligence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5453658"/>
            <a:ext cx="3721299" cy="48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Knowing Yourself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238" y="6126064"/>
            <a:ext cx="4972645" cy="10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Identifying your emotions, strengths, weaknesses, and values.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66160" y="5453658"/>
            <a:ext cx="3721299" cy="48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Self-Reflection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66160" y="6126064"/>
            <a:ext cx="4972645" cy="10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Regularly evaluating your thoughts, feelings, and behaviors.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340084" y="5453658"/>
            <a:ext cx="3790652" cy="48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Honesty and Openness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340084" y="6126064"/>
            <a:ext cx="4972645" cy="10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Being honest with yourself and others about your emotions.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16049019" y="9686925"/>
            <a:ext cx="2153256" cy="514350"/>
          </a:xfrm>
          <a:custGeom>
            <a:avLst/>
            <a:gdLst/>
            <a:ahLst/>
            <a:cxnLst/>
            <a:rect r="r" b="b" t="t" l="l"/>
            <a:pathLst>
              <a:path h="514350" w="2153256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143000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92238" y="1484411"/>
            <a:ext cx="9445526" cy="1898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Self-Regulation: Mastering Your Emotions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92238" y="3808362"/>
            <a:ext cx="4581079" cy="2563117"/>
            <a:chOff x="0" y="0"/>
            <a:chExt cx="6108105" cy="34174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108065" cy="3417443"/>
            </a:xfrm>
            <a:custGeom>
              <a:avLst/>
              <a:gdLst/>
              <a:ahLst/>
              <a:cxnLst/>
              <a:rect r="r" b="b" t="t" l="l"/>
              <a:pathLst>
                <a:path h="3417443" w="6108065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6051423" y="0"/>
                  </a:lnTo>
                  <a:cubicBezTo>
                    <a:pt x="6082792" y="0"/>
                    <a:pt x="6108065" y="25400"/>
                    <a:pt x="6108065" y="56642"/>
                  </a:cubicBezTo>
                  <a:lnTo>
                    <a:pt x="6108065" y="3360801"/>
                  </a:lnTo>
                  <a:cubicBezTo>
                    <a:pt x="6108065" y="3392170"/>
                    <a:pt x="6082665" y="3417443"/>
                    <a:pt x="6051423" y="3417443"/>
                  </a:cubicBezTo>
                  <a:lnTo>
                    <a:pt x="56642" y="3417443"/>
                  </a:lnTo>
                  <a:cubicBezTo>
                    <a:pt x="25273" y="3417443"/>
                    <a:pt x="0" y="3392043"/>
                    <a:pt x="0" y="3360801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75755" y="4072830"/>
            <a:ext cx="3721299" cy="484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Managing Emotions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5755" y="4631829"/>
            <a:ext cx="4014044" cy="145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Controlling impulses, calming yourself down, and managing stress.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856834" y="3808362"/>
            <a:ext cx="4581079" cy="2563117"/>
            <a:chOff x="0" y="0"/>
            <a:chExt cx="6108105" cy="34174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108065" cy="3417443"/>
            </a:xfrm>
            <a:custGeom>
              <a:avLst/>
              <a:gdLst/>
              <a:ahLst/>
              <a:cxnLst/>
              <a:rect r="r" b="b" t="t" l="l"/>
              <a:pathLst>
                <a:path h="3417443" w="6108065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6051423" y="0"/>
                  </a:lnTo>
                  <a:cubicBezTo>
                    <a:pt x="6082792" y="0"/>
                    <a:pt x="6108065" y="25400"/>
                    <a:pt x="6108065" y="56642"/>
                  </a:cubicBezTo>
                  <a:lnTo>
                    <a:pt x="6108065" y="3360801"/>
                  </a:lnTo>
                  <a:cubicBezTo>
                    <a:pt x="6108065" y="3392170"/>
                    <a:pt x="6082665" y="3417443"/>
                    <a:pt x="6051423" y="3417443"/>
                  </a:cubicBezTo>
                  <a:lnTo>
                    <a:pt x="56642" y="3417443"/>
                  </a:lnTo>
                  <a:cubicBezTo>
                    <a:pt x="25273" y="3417443"/>
                    <a:pt x="0" y="3392043"/>
                    <a:pt x="0" y="3360801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140351" y="4072830"/>
            <a:ext cx="3721299" cy="484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Emotional Resilience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40351" y="4631829"/>
            <a:ext cx="4014044" cy="145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Bouncing back from challenges and setbacks with a positive attitude.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92238" y="6654999"/>
            <a:ext cx="9445526" cy="2109490"/>
            <a:chOff x="0" y="0"/>
            <a:chExt cx="12594035" cy="28126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593955" cy="2812669"/>
            </a:xfrm>
            <a:custGeom>
              <a:avLst/>
              <a:gdLst/>
              <a:ahLst/>
              <a:cxnLst/>
              <a:rect r="r" b="b" t="t" l="l"/>
              <a:pathLst>
                <a:path h="2812669" w="12593955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12537313" y="0"/>
                  </a:lnTo>
                  <a:cubicBezTo>
                    <a:pt x="12568682" y="0"/>
                    <a:pt x="12593955" y="25400"/>
                    <a:pt x="12593955" y="56642"/>
                  </a:cubicBezTo>
                  <a:lnTo>
                    <a:pt x="12593955" y="2755900"/>
                  </a:lnTo>
                  <a:cubicBezTo>
                    <a:pt x="12593955" y="2787269"/>
                    <a:pt x="12568555" y="2812542"/>
                    <a:pt x="12537313" y="2812542"/>
                  </a:cubicBezTo>
                  <a:lnTo>
                    <a:pt x="56642" y="2812542"/>
                  </a:lnTo>
                  <a:cubicBezTo>
                    <a:pt x="25400" y="2812669"/>
                    <a:pt x="0" y="2787269"/>
                    <a:pt x="0" y="2755900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275755" y="6919466"/>
            <a:ext cx="3721299" cy="48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Self-Control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5755" y="7478465"/>
            <a:ext cx="8878491" cy="10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Thinking before acting, considering the consequences of your behavior.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841613" y="1403399"/>
            <a:ext cx="16417687" cy="185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63"/>
              </a:lnSpc>
            </a:pPr>
            <a:r>
              <a:rPr lang="en-US" sz="5853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Harnessing Motivation: Driving Yourself Towards Success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03687" y="4040563"/>
            <a:ext cx="637878" cy="637877"/>
            <a:chOff x="0" y="0"/>
            <a:chExt cx="850503" cy="85050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50392" cy="850519"/>
            </a:xfrm>
            <a:custGeom>
              <a:avLst/>
              <a:gdLst/>
              <a:ahLst/>
              <a:cxnLst/>
              <a:rect r="r" b="b" t="t" l="l"/>
              <a:pathLst>
                <a:path h="850519" w="850392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03637" y="4125692"/>
            <a:ext cx="237976" cy="379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2114" y="4021513"/>
            <a:ext cx="3721299" cy="48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Setting Goals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2114" y="4681060"/>
            <a:ext cx="4324052" cy="1512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1"/>
              </a:lnSpc>
            </a:pPr>
            <a:r>
              <a:rPr lang="en-US" sz="24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Having clear objectives and a strong desire to achieve them.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083276" y="4040563"/>
            <a:ext cx="637878" cy="637877"/>
            <a:chOff x="0" y="0"/>
            <a:chExt cx="850503" cy="8505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50392" cy="850519"/>
            </a:xfrm>
            <a:custGeom>
              <a:avLst/>
              <a:gdLst/>
              <a:ahLst/>
              <a:cxnLst/>
              <a:rect r="r" b="b" t="t" l="l"/>
              <a:pathLst>
                <a:path h="850519" w="850392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6283226" y="4125692"/>
            <a:ext cx="237976" cy="379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59055" y="4021513"/>
            <a:ext cx="3721299" cy="48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Positive Mindset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81974" y="4454246"/>
            <a:ext cx="4324052" cy="1512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1"/>
              </a:lnSpc>
            </a:pPr>
            <a:r>
              <a:rPr lang="en-US" sz="24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Maintaining optimism and belief in your abilities, even in tough times.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2050092" y="3921143"/>
            <a:ext cx="637877" cy="637877"/>
            <a:chOff x="0" y="0"/>
            <a:chExt cx="850503" cy="85050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50392" cy="850519"/>
            </a:xfrm>
            <a:custGeom>
              <a:avLst/>
              <a:gdLst/>
              <a:ahLst/>
              <a:cxnLst/>
              <a:rect r="r" b="b" t="t" l="l"/>
              <a:pathLst>
                <a:path h="850519" w="850392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2250042" y="4179062"/>
            <a:ext cx="237976" cy="379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971561" y="3902093"/>
            <a:ext cx="3721299" cy="48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Perseverance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71561" y="4400876"/>
            <a:ext cx="4324052" cy="1512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1"/>
              </a:lnSpc>
            </a:pPr>
            <a:r>
              <a:rPr lang="en-US" sz="24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Pushing through obstacles and staying committed to your goals.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261412" y="836265"/>
            <a:ext cx="15997888" cy="756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4815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Empathy: The Key to Building Meaningful Relationships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32507" y="4014192"/>
            <a:ext cx="9473580" cy="83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3"/>
              </a:lnSpc>
            </a:pPr>
            <a:r>
              <a:rPr lang="en-US" sz="2112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Putting yourself in someone else's shoes and seeing things from their perspective.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32507" y="5744394"/>
            <a:ext cx="3112740" cy="40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Active Listening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32507" y="6171679"/>
            <a:ext cx="9769971" cy="83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3"/>
              </a:lnSpc>
            </a:pPr>
            <a:r>
              <a:rPr lang="en-US" sz="2112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Paying attention to what others are saying and trying to understand their emotions.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36116" y="8493026"/>
            <a:ext cx="3112740" cy="40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Non-Judgmental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36116" y="9044136"/>
            <a:ext cx="9769971" cy="41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3"/>
              </a:lnSpc>
            </a:pPr>
            <a:r>
              <a:rPr lang="en-US" sz="2112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Accepting others for who they are without judging or criticizing them.</a:t>
            </a:r>
          </a:p>
        </p:txBody>
      </p:sp>
      <p:sp>
        <p:nvSpPr>
          <p:cNvPr name="Freeform 12" id="12" descr="preencoded.png"/>
          <p:cNvSpPr/>
          <p:nvPr/>
        </p:nvSpPr>
        <p:spPr>
          <a:xfrm flipH="false" flipV="false" rot="0">
            <a:off x="1936116" y="2776686"/>
            <a:ext cx="592782" cy="592782"/>
          </a:xfrm>
          <a:custGeom>
            <a:avLst/>
            <a:gdLst/>
            <a:ahLst/>
            <a:cxnLst/>
            <a:rect r="r" b="b" t="t" l="l"/>
            <a:pathLst>
              <a:path h="592782" w="592782">
                <a:moveTo>
                  <a:pt x="0" y="0"/>
                </a:moveTo>
                <a:lnTo>
                  <a:pt x="592782" y="0"/>
                </a:lnTo>
                <a:lnTo>
                  <a:pt x="592782" y="592783"/>
                </a:lnTo>
                <a:lnTo>
                  <a:pt x="0" y="592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 descr="preencoded.png"/>
          <p:cNvSpPr/>
          <p:nvPr/>
        </p:nvSpPr>
        <p:spPr>
          <a:xfrm flipH="false" flipV="false" rot="0">
            <a:off x="1936116" y="4932536"/>
            <a:ext cx="592782" cy="592782"/>
          </a:xfrm>
          <a:custGeom>
            <a:avLst/>
            <a:gdLst/>
            <a:ahLst/>
            <a:cxnLst/>
            <a:rect r="r" b="b" t="t" l="l"/>
            <a:pathLst>
              <a:path h="592782" w="592782">
                <a:moveTo>
                  <a:pt x="0" y="0"/>
                </a:moveTo>
                <a:lnTo>
                  <a:pt x="592782" y="0"/>
                </a:lnTo>
                <a:lnTo>
                  <a:pt x="592782" y="592783"/>
                </a:lnTo>
                <a:lnTo>
                  <a:pt x="0" y="592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 descr="preencoded.png"/>
          <p:cNvSpPr/>
          <p:nvPr/>
        </p:nvSpPr>
        <p:spPr>
          <a:xfrm flipH="false" flipV="false" rot="0">
            <a:off x="1936116" y="7681169"/>
            <a:ext cx="592782" cy="592782"/>
          </a:xfrm>
          <a:custGeom>
            <a:avLst/>
            <a:gdLst/>
            <a:ahLst/>
            <a:cxnLst/>
            <a:rect r="r" b="b" t="t" l="l"/>
            <a:pathLst>
              <a:path h="592782" w="592782">
                <a:moveTo>
                  <a:pt x="0" y="0"/>
                </a:moveTo>
                <a:lnTo>
                  <a:pt x="592782" y="0"/>
                </a:lnTo>
                <a:lnTo>
                  <a:pt x="592782" y="592782"/>
                </a:lnTo>
                <a:lnTo>
                  <a:pt x="0" y="5927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232507" y="3587502"/>
            <a:ext cx="3566917" cy="382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Understanding Others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619097" y="838360"/>
            <a:ext cx="15893591" cy="2623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89"/>
              </a:lnSpc>
            </a:pPr>
            <a:r>
              <a:rPr lang="en-US" sz="8352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Interpersonal Skills: Enhancing Social Interaction</a:t>
            </a:r>
          </a:p>
        </p:txBody>
      </p:sp>
      <p:sp>
        <p:nvSpPr>
          <p:cNvPr name="Freeform 7" id="7" descr="preencoded.png"/>
          <p:cNvSpPr/>
          <p:nvPr/>
        </p:nvSpPr>
        <p:spPr>
          <a:xfrm flipH="false" flipV="false" rot="0">
            <a:off x="918270" y="3450135"/>
            <a:ext cx="1311920" cy="2099072"/>
          </a:xfrm>
          <a:custGeom>
            <a:avLst/>
            <a:gdLst/>
            <a:ahLst/>
            <a:cxnLst/>
            <a:rect r="r" b="b" t="t" l="l"/>
            <a:pathLst>
              <a:path h="2099072" w="1311920">
                <a:moveTo>
                  <a:pt x="0" y="0"/>
                </a:moveTo>
                <a:lnTo>
                  <a:pt x="1311920" y="0"/>
                </a:lnTo>
                <a:lnTo>
                  <a:pt x="1311920" y="2099073"/>
                </a:lnTo>
                <a:lnTo>
                  <a:pt x="0" y="2099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1" t="0" r="-181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23691" y="3535860"/>
            <a:ext cx="3443882" cy="449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Communication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23691" y="4004372"/>
            <a:ext cx="8318506" cy="905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375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Expressing yourself clearly and effectively, both verbally and nonverbally.</a:t>
            </a:r>
          </a:p>
        </p:txBody>
      </p:sp>
      <p:sp>
        <p:nvSpPr>
          <p:cNvPr name="Freeform 10" id="10" descr="preencoded.png"/>
          <p:cNvSpPr/>
          <p:nvPr/>
        </p:nvSpPr>
        <p:spPr>
          <a:xfrm flipH="false" flipV="false" rot="0">
            <a:off x="918270" y="5471219"/>
            <a:ext cx="1311920" cy="2099073"/>
          </a:xfrm>
          <a:custGeom>
            <a:avLst/>
            <a:gdLst/>
            <a:ahLst/>
            <a:cxnLst/>
            <a:rect r="r" b="b" t="t" l="l"/>
            <a:pathLst>
              <a:path h="2099073" w="1311920">
                <a:moveTo>
                  <a:pt x="0" y="0"/>
                </a:moveTo>
                <a:lnTo>
                  <a:pt x="1311920" y="0"/>
                </a:lnTo>
                <a:lnTo>
                  <a:pt x="1311920" y="2099072"/>
                </a:lnTo>
                <a:lnTo>
                  <a:pt x="0" y="2099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1" t="0" r="-181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23691" y="5539037"/>
            <a:ext cx="3443882" cy="449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Conflict Resolution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23691" y="6125021"/>
            <a:ext cx="8516309" cy="879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6"/>
              </a:lnSpc>
            </a:pPr>
            <a:r>
              <a:rPr lang="en-US" sz="2326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Managing disagreements constructively and finding mutually acceptable solutions.</a:t>
            </a:r>
          </a:p>
        </p:txBody>
      </p:sp>
      <p:sp>
        <p:nvSpPr>
          <p:cNvPr name="Freeform 13" id="13" descr="preencoded.png"/>
          <p:cNvSpPr/>
          <p:nvPr/>
        </p:nvSpPr>
        <p:spPr>
          <a:xfrm flipH="false" flipV="false" rot="0">
            <a:off x="918270" y="7570291"/>
            <a:ext cx="1311920" cy="2099072"/>
          </a:xfrm>
          <a:custGeom>
            <a:avLst/>
            <a:gdLst/>
            <a:ahLst/>
            <a:cxnLst/>
            <a:rect r="r" b="b" t="t" l="l"/>
            <a:pathLst>
              <a:path h="2099072" w="1311920">
                <a:moveTo>
                  <a:pt x="0" y="0"/>
                </a:moveTo>
                <a:lnTo>
                  <a:pt x="1311920" y="0"/>
                </a:lnTo>
                <a:lnTo>
                  <a:pt x="1311920" y="2099073"/>
                </a:lnTo>
                <a:lnTo>
                  <a:pt x="0" y="2099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1" t="0" r="-181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623691" y="8066038"/>
            <a:ext cx="3443882" cy="449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Teamwork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23691" y="8543628"/>
            <a:ext cx="8516309" cy="415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5"/>
              </a:lnSpc>
            </a:pPr>
            <a:r>
              <a:rPr lang="en-US" sz="2262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Working effectively with others to achieve common goals.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875110" y="1066503"/>
            <a:ext cx="9679781" cy="1669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7"/>
              </a:lnSpc>
            </a:pPr>
            <a:r>
              <a:rPr lang="en-US" sz="5125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Techniques to Manage Emotions in Challenging Situations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35869" y="3110805"/>
            <a:ext cx="28575" cy="6081118"/>
            <a:chOff x="0" y="0"/>
            <a:chExt cx="38100" cy="810815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0" cy="8108188"/>
            </a:xfrm>
            <a:custGeom>
              <a:avLst/>
              <a:gdLst/>
              <a:ahLst/>
              <a:cxnLst/>
              <a:rect r="r" b="b" t="t" l="l"/>
              <a:pathLst>
                <a:path h="8108188" w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8089138"/>
                  </a:lnTo>
                  <a:cubicBezTo>
                    <a:pt x="38100" y="8099679"/>
                    <a:pt x="29591" y="8108188"/>
                    <a:pt x="19050" y="8108188"/>
                  </a:cubicBezTo>
                  <a:cubicBezTo>
                    <a:pt x="8509" y="8108188"/>
                    <a:pt x="0" y="8099679"/>
                    <a:pt x="0" y="8089138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02866" y="3659089"/>
            <a:ext cx="875110" cy="28575"/>
            <a:chOff x="0" y="0"/>
            <a:chExt cx="1166813" cy="38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66876" cy="38100"/>
            </a:xfrm>
            <a:custGeom>
              <a:avLst/>
              <a:gdLst/>
              <a:ahLst/>
              <a:cxnLst/>
              <a:rect r="r" b="b" t="t" l="l"/>
              <a:pathLst>
                <a:path h="38100" w="1166876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7826" y="0"/>
                  </a:lnTo>
                  <a:cubicBezTo>
                    <a:pt x="1158367" y="0"/>
                    <a:pt x="1166876" y="8509"/>
                    <a:pt x="1166876" y="19050"/>
                  </a:cubicBezTo>
                  <a:cubicBezTo>
                    <a:pt x="1166876" y="29591"/>
                    <a:pt x="1158240" y="38100"/>
                    <a:pt x="114782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68871" y="3392091"/>
            <a:ext cx="562570" cy="562570"/>
            <a:chOff x="0" y="0"/>
            <a:chExt cx="750093" cy="75009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50062" cy="750062"/>
            </a:xfrm>
            <a:custGeom>
              <a:avLst/>
              <a:gdLst/>
              <a:ahLst/>
              <a:cxnLst/>
              <a:rect r="r" b="b" t="t" l="l"/>
              <a:pathLst>
                <a:path h="750062" w="750062">
                  <a:moveTo>
                    <a:pt x="0" y="50038"/>
                  </a:moveTo>
                  <a:cubicBezTo>
                    <a:pt x="0" y="22352"/>
                    <a:pt x="22352" y="0"/>
                    <a:pt x="50038" y="0"/>
                  </a:cubicBezTo>
                  <a:lnTo>
                    <a:pt x="700024" y="0"/>
                  </a:lnTo>
                  <a:cubicBezTo>
                    <a:pt x="727583" y="0"/>
                    <a:pt x="750062" y="22352"/>
                    <a:pt x="750062" y="50038"/>
                  </a:cubicBezTo>
                  <a:lnTo>
                    <a:pt x="750062" y="700024"/>
                  </a:lnTo>
                  <a:cubicBezTo>
                    <a:pt x="750062" y="727583"/>
                    <a:pt x="727710" y="750062"/>
                    <a:pt x="700024" y="750062"/>
                  </a:cubicBezTo>
                  <a:lnTo>
                    <a:pt x="50038" y="750062"/>
                  </a:lnTo>
                  <a:cubicBezTo>
                    <a:pt x="22352" y="750062"/>
                    <a:pt x="0" y="727710"/>
                    <a:pt x="0" y="700024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145232" y="3533626"/>
            <a:ext cx="209848" cy="3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3062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25329" y="3351311"/>
            <a:ext cx="3281809" cy="41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Deep Breathing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25329" y="3854351"/>
            <a:ext cx="7929562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Slowing down your breathing to regulate your heart rate and calm your nervous system.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02866" y="5769471"/>
            <a:ext cx="875110" cy="28575"/>
            <a:chOff x="0" y="0"/>
            <a:chExt cx="1166813" cy="38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66876" cy="38100"/>
            </a:xfrm>
            <a:custGeom>
              <a:avLst/>
              <a:gdLst/>
              <a:ahLst/>
              <a:cxnLst/>
              <a:rect r="r" b="b" t="t" l="l"/>
              <a:pathLst>
                <a:path h="38100" w="1166876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7826" y="0"/>
                  </a:lnTo>
                  <a:cubicBezTo>
                    <a:pt x="1158367" y="0"/>
                    <a:pt x="1166876" y="8509"/>
                    <a:pt x="1166876" y="19050"/>
                  </a:cubicBezTo>
                  <a:cubicBezTo>
                    <a:pt x="1166876" y="29591"/>
                    <a:pt x="1158240" y="38100"/>
                    <a:pt x="114782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68871" y="5502474"/>
            <a:ext cx="562570" cy="562570"/>
            <a:chOff x="0" y="0"/>
            <a:chExt cx="750093" cy="7500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50062" cy="750062"/>
            </a:xfrm>
            <a:custGeom>
              <a:avLst/>
              <a:gdLst/>
              <a:ahLst/>
              <a:cxnLst/>
              <a:rect r="r" b="b" t="t" l="l"/>
              <a:pathLst>
                <a:path h="750062" w="750062">
                  <a:moveTo>
                    <a:pt x="0" y="50038"/>
                  </a:moveTo>
                  <a:cubicBezTo>
                    <a:pt x="0" y="22352"/>
                    <a:pt x="22352" y="0"/>
                    <a:pt x="50038" y="0"/>
                  </a:cubicBezTo>
                  <a:lnTo>
                    <a:pt x="700024" y="0"/>
                  </a:lnTo>
                  <a:cubicBezTo>
                    <a:pt x="727583" y="0"/>
                    <a:pt x="750062" y="22352"/>
                    <a:pt x="750062" y="50038"/>
                  </a:cubicBezTo>
                  <a:lnTo>
                    <a:pt x="750062" y="700024"/>
                  </a:lnTo>
                  <a:cubicBezTo>
                    <a:pt x="750062" y="727583"/>
                    <a:pt x="727710" y="750062"/>
                    <a:pt x="700024" y="750062"/>
                  </a:cubicBezTo>
                  <a:lnTo>
                    <a:pt x="50038" y="750062"/>
                  </a:lnTo>
                  <a:cubicBezTo>
                    <a:pt x="22352" y="750062"/>
                    <a:pt x="0" y="727710"/>
                    <a:pt x="0" y="700024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45232" y="5644009"/>
            <a:ext cx="209848" cy="3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3062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25329" y="5461695"/>
            <a:ext cx="3281809" cy="41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Mindfulness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625329" y="5964734"/>
            <a:ext cx="7929562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Paying attention to the present moment without judgment, helping you stay grounded.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502866" y="7879854"/>
            <a:ext cx="875110" cy="28575"/>
            <a:chOff x="0" y="0"/>
            <a:chExt cx="1166813" cy="381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66876" cy="38100"/>
            </a:xfrm>
            <a:custGeom>
              <a:avLst/>
              <a:gdLst/>
              <a:ahLst/>
              <a:cxnLst/>
              <a:rect r="r" b="b" t="t" l="l"/>
              <a:pathLst>
                <a:path h="38100" w="1166876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7826" y="0"/>
                  </a:lnTo>
                  <a:cubicBezTo>
                    <a:pt x="1158367" y="0"/>
                    <a:pt x="1166876" y="8509"/>
                    <a:pt x="1166876" y="19050"/>
                  </a:cubicBezTo>
                  <a:cubicBezTo>
                    <a:pt x="1166876" y="29591"/>
                    <a:pt x="1158240" y="38100"/>
                    <a:pt x="114782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968871" y="7612856"/>
            <a:ext cx="562570" cy="562570"/>
            <a:chOff x="0" y="0"/>
            <a:chExt cx="750093" cy="750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50062" cy="750062"/>
            </a:xfrm>
            <a:custGeom>
              <a:avLst/>
              <a:gdLst/>
              <a:ahLst/>
              <a:cxnLst/>
              <a:rect r="r" b="b" t="t" l="l"/>
              <a:pathLst>
                <a:path h="750062" w="750062">
                  <a:moveTo>
                    <a:pt x="0" y="50038"/>
                  </a:moveTo>
                  <a:cubicBezTo>
                    <a:pt x="0" y="22352"/>
                    <a:pt x="22352" y="0"/>
                    <a:pt x="50038" y="0"/>
                  </a:cubicBezTo>
                  <a:lnTo>
                    <a:pt x="700024" y="0"/>
                  </a:lnTo>
                  <a:cubicBezTo>
                    <a:pt x="727583" y="0"/>
                    <a:pt x="750062" y="22352"/>
                    <a:pt x="750062" y="50038"/>
                  </a:cubicBezTo>
                  <a:lnTo>
                    <a:pt x="750062" y="700024"/>
                  </a:lnTo>
                  <a:cubicBezTo>
                    <a:pt x="750062" y="727583"/>
                    <a:pt x="727710" y="750062"/>
                    <a:pt x="700024" y="750062"/>
                  </a:cubicBezTo>
                  <a:lnTo>
                    <a:pt x="50038" y="750062"/>
                  </a:lnTo>
                  <a:cubicBezTo>
                    <a:pt x="22352" y="750062"/>
                    <a:pt x="0" y="727710"/>
                    <a:pt x="0" y="700024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145232" y="7754391"/>
            <a:ext cx="209848" cy="33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3062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625329" y="7572077"/>
            <a:ext cx="3281809" cy="41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Positive Self-Talk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625329" y="8075116"/>
            <a:ext cx="7929562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Challenging negative thoughts and replacing them with positive affirmations.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1039266"/>
            <a:ext cx="16303526" cy="1898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Adaptability and Stress Management: Navigating Life's Challenges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92238" y="3505051"/>
            <a:ext cx="2717155" cy="1655861"/>
            <a:chOff x="0" y="0"/>
            <a:chExt cx="3622873" cy="22078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22802" cy="2207768"/>
            </a:xfrm>
            <a:custGeom>
              <a:avLst/>
              <a:gdLst/>
              <a:ahLst/>
              <a:cxnLst/>
              <a:rect r="r" b="b" t="t" l="l"/>
              <a:pathLst>
                <a:path h="2207768" w="3622802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3566160" y="0"/>
                  </a:lnTo>
                  <a:cubicBezTo>
                    <a:pt x="3597529" y="0"/>
                    <a:pt x="3622802" y="25400"/>
                    <a:pt x="3622802" y="56642"/>
                  </a:cubicBezTo>
                  <a:lnTo>
                    <a:pt x="3622802" y="2151126"/>
                  </a:lnTo>
                  <a:cubicBezTo>
                    <a:pt x="3622802" y="2182495"/>
                    <a:pt x="3597402" y="2207768"/>
                    <a:pt x="3566160" y="2207768"/>
                  </a:cubicBezTo>
                  <a:lnTo>
                    <a:pt x="56642" y="2207768"/>
                  </a:lnTo>
                  <a:cubicBezTo>
                    <a:pt x="25273" y="2207768"/>
                    <a:pt x="0" y="2182368"/>
                    <a:pt x="0" y="2151126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275755" y="3935165"/>
            <a:ext cx="188863" cy="681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92910" y="3769519"/>
            <a:ext cx="3721299" cy="484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Flexibility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92910" y="4328518"/>
            <a:ext cx="9784259" cy="54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Adjusting to change and embracing new situations with a positive attitude.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851076" y="5141862"/>
            <a:ext cx="13303002" cy="19050"/>
            <a:chOff x="0" y="0"/>
            <a:chExt cx="17737337" cy="25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737328" cy="25400"/>
            </a:xfrm>
            <a:custGeom>
              <a:avLst/>
              <a:gdLst/>
              <a:ahLst/>
              <a:cxnLst/>
              <a:rect r="r" b="b" t="t" l="l"/>
              <a:pathLst>
                <a:path h="25400" w="17737328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7724628" y="0"/>
                  </a:lnTo>
                  <a:cubicBezTo>
                    <a:pt x="17731614" y="0"/>
                    <a:pt x="17737328" y="5715"/>
                    <a:pt x="17737328" y="12700"/>
                  </a:cubicBezTo>
                  <a:cubicBezTo>
                    <a:pt x="17737328" y="19685"/>
                    <a:pt x="17731614" y="25400"/>
                    <a:pt x="1772462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92238" y="5302598"/>
            <a:ext cx="5434459" cy="1655861"/>
            <a:chOff x="0" y="0"/>
            <a:chExt cx="7245945" cy="220781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245858" cy="2207768"/>
            </a:xfrm>
            <a:custGeom>
              <a:avLst/>
              <a:gdLst/>
              <a:ahLst/>
              <a:cxnLst/>
              <a:rect r="r" b="b" t="t" l="l"/>
              <a:pathLst>
                <a:path h="2207768" w="7245858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189216" y="0"/>
                  </a:lnTo>
                  <a:cubicBezTo>
                    <a:pt x="7220585" y="0"/>
                    <a:pt x="7245858" y="25400"/>
                    <a:pt x="7245858" y="56642"/>
                  </a:cubicBezTo>
                  <a:lnTo>
                    <a:pt x="7245858" y="2151126"/>
                  </a:lnTo>
                  <a:cubicBezTo>
                    <a:pt x="7245858" y="2182495"/>
                    <a:pt x="7220458" y="2207768"/>
                    <a:pt x="7189216" y="2207768"/>
                  </a:cubicBezTo>
                  <a:lnTo>
                    <a:pt x="56642" y="2207768"/>
                  </a:lnTo>
                  <a:cubicBezTo>
                    <a:pt x="25273" y="2207768"/>
                    <a:pt x="0" y="2182368"/>
                    <a:pt x="0" y="2151126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275755" y="5732710"/>
            <a:ext cx="188863" cy="681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10214" y="5567065"/>
            <a:ext cx="3721299" cy="48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Stress Reduction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10214" y="6126064"/>
            <a:ext cx="9249221" cy="54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Identifying and managing stress triggers to maintain a healthy balance.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568380" y="6939409"/>
            <a:ext cx="10585698" cy="19050"/>
            <a:chOff x="0" y="0"/>
            <a:chExt cx="14114263" cy="25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4114272" cy="25400"/>
            </a:xfrm>
            <a:custGeom>
              <a:avLst/>
              <a:gdLst/>
              <a:ahLst/>
              <a:cxnLst/>
              <a:rect r="r" b="b" t="t" l="l"/>
              <a:pathLst>
                <a:path h="25400" w="14114272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101572" y="0"/>
                  </a:lnTo>
                  <a:cubicBezTo>
                    <a:pt x="14108557" y="0"/>
                    <a:pt x="14114272" y="5715"/>
                    <a:pt x="14114272" y="12700"/>
                  </a:cubicBezTo>
                  <a:cubicBezTo>
                    <a:pt x="14114272" y="19685"/>
                    <a:pt x="14108557" y="25400"/>
                    <a:pt x="14101572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992238" y="7100144"/>
            <a:ext cx="8151762" cy="2109490"/>
            <a:chOff x="0" y="0"/>
            <a:chExt cx="10869017" cy="281265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868914" cy="2812669"/>
            </a:xfrm>
            <a:custGeom>
              <a:avLst/>
              <a:gdLst/>
              <a:ahLst/>
              <a:cxnLst/>
              <a:rect r="r" b="b" t="t" l="l"/>
              <a:pathLst>
                <a:path h="2812669" w="10868914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10812273" y="0"/>
                  </a:lnTo>
                  <a:cubicBezTo>
                    <a:pt x="10843641" y="0"/>
                    <a:pt x="10868914" y="25400"/>
                    <a:pt x="10868914" y="56642"/>
                  </a:cubicBezTo>
                  <a:lnTo>
                    <a:pt x="10868914" y="2755900"/>
                  </a:lnTo>
                  <a:cubicBezTo>
                    <a:pt x="10868914" y="2787269"/>
                    <a:pt x="10843514" y="2812542"/>
                    <a:pt x="10812273" y="2812542"/>
                  </a:cubicBezTo>
                  <a:lnTo>
                    <a:pt x="56642" y="2812542"/>
                  </a:lnTo>
                  <a:cubicBezTo>
                    <a:pt x="25400" y="2812669"/>
                    <a:pt x="0" y="2787269"/>
                    <a:pt x="0" y="2755900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275755" y="7757071"/>
            <a:ext cx="188863" cy="681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27518" y="7364611"/>
            <a:ext cx="3721299" cy="48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Problem Solving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27518" y="7923610"/>
            <a:ext cx="7584728" cy="10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Approaching challenges with a solution-oriented mindset.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43421" y="712589"/>
            <a:ext cx="16401157" cy="1797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020202"/>
                </a:solidFill>
                <a:latin typeface="PT Serif"/>
                <a:ea typeface="PT Serif"/>
                <a:cs typeface="PT Serif"/>
                <a:sym typeface="PT Serif"/>
              </a:rPr>
              <a:t>Emotional Intelligence in the Workplace: Enhancing Professional Growth</a:t>
            </a:r>
          </a:p>
        </p:txBody>
      </p:sp>
      <p:sp>
        <p:nvSpPr>
          <p:cNvPr name="Freeform 7" id="7" descr="preencoded.png"/>
          <p:cNvSpPr/>
          <p:nvPr/>
        </p:nvSpPr>
        <p:spPr>
          <a:xfrm flipH="false" flipV="false" rot="0">
            <a:off x="4028778" y="3048892"/>
            <a:ext cx="2029569" cy="1574006"/>
          </a:xfrm>
          <a:custGeom>
            <a:avLst/>
            <a:gdLst/>
            <a:ahLst/>
            <a:cxnLst/>
            <a:rect r="r" b="b" t="t" l="l"/>
            <a:pathLst>
              <a:path h="1574006" w="2029569">
                <a:moveTo>
                  <a:pt x="0" y="0"/>
                </a:moveTo>
                <a:lnTo>
                  <a:pt x="2029568" y="0"/>
                </a:lnTo>
                <a:lnTo>
                  <a:pt x="2029568" y="1574007"/>
                </a:lnTo>
                <a:lnTo>
                  <a:pt x="0" y="157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" t="0" r="-57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53595" y="3666679"/>
            <a:ext cx="179635" cy="634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7"/>
              </a:lnSpc>
            </a:pPr>
            <a:r>
              <a:rPr lang="en-US" sz="2625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327874" y="3299371"/>
            <a:ext cx="3592860" cy="46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Stronger Relationships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27874" y="3836491"/>
            <a:ext cx="6706791" cy="51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Building trust and rapport with colleagues and clients.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125616" y="4637485"/>
            <a:ext cx="11151691" cy="19050"/>
            <a:chOff x="0" y="0"/>
            <a:chExt cx="14868922" cy="25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868906" cy="25400"/>
            </a:xfrm>
            <a:custGeom>
              <a:avLst/>
              <a:gdLst/>
              <a:ahLst/>
              <a:cxnLst/>
              <a:rect r="r" b="b" t="t" l="l"/>
              <a:pathLst>
                <a:path h="25400" w="14868906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856206" y="0"/>
                  </a:lnTo>
                  <a:cubicBezTo>
                    <a:pt x="14863192" y="0"/>
                    <a:pt x="14868906" y="5715"/>
                    <a:pt x="14868906" y="12700"/>
                  </a:cubicBezTo>
                  <a:cubicBezTo>
                    <a:pt x="14868906" y="19685"/>
                    <a:pt x="14863192" y="25400"/>
                    <a:pt x="1485620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sp>
        <p:nvSpPr>
          <p:cNvPr name="Freeform 13" id="13" descr="preencoded.png"/>
          <p:cNvSpPr/>
          <p:nvPr/>
        </p:nvSpPr>
        <p:spPr>
          <a:xfrm flipH="false" flipV="false" rot="0">
            <a:off x="3014067" y="4690170"/>
            <a:ext cx="4059139" cy="1574006"/>
          </a:xfrm>
          <a:custGeom>
            <a:avLst/>
            <a:gdLst/>
            <a:ahLst/>
            <a:cxnLst/>
            <a:rect r="r" b="b" t="t" l="l"/>
            <a:pathLst>
              <a:path h="1574006" w="4059139">
                <a:moveTo>
                  <a:pt x="0" y="0"/>
                </a:moveTo>
                <a:lnTo>
                  <a:pt x="4059139" y="0"/>
                </a:lnTo>
                <a:lnTo>
                  <a:pt x="4059139" y="1574006"/>
                </a:lnTo>
                <a:lnTo>
                  <a:pt x="0" y="1574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" t="0" r="-5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953744" y="5112395"/>
            <a:ext cx="179635" cy="634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7"/>
              </a:lnSpc>
            </a:pPr>
            <a:r>
              <a:rPr lang="en-US" sz="2625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42734" y="4940647"/>
            <a:ext cx="3989189" cy="46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Effective Communication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42734" y="5477767"/>
            <a:ext cx="8652719" cy="51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Clearly conveying your ideas and understanding others' perspectives.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140476" y="6278761"/>
            <a:ext cx="10136832" cy="19050"/>
            <a:chOff x="0" y="0"/>
            <a:chExt cx="13515777" cy="25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515721" cy="25400"/>
            </a:xfrm>
            <a:custGeom>
              <a:avLst/>
              <a:gdLst/>
              <a:ahLst/>
              <a:cxnLst/>
              <a:rect r="r" b="b" t="t" l="l"/>
              <a:pathLst>
                <a:path h="25400" w="13515721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3503021" y="0"/>
                  </a:lnTo>
                  <a:cubicBezTo>
                    <a:pt x="13510006" y="0"/>
                    <a:pt x="13515721" y="5715"/>
                    <a:pt x="13515721" y="12700"/>
                  </a:cubicBezTo>
                  <a:cubicBezTo>
                    <a:pt x="13515721" y="19685"/>
                    <a:pt x="13510006" y="25400"/>
                    <a:pt x="13503021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sp>
        <p:nvSpPr>
          <p:cNvPr name="Freeform 19" id="19" descr="preencoded.png"/>
          <p:cNvSpPr/>
          <p:nvPr/>
        </p:nvSpPr>
        <p:spPr>
          <a:xfrm flipH="false" flipV="false" rot="0">
            <a:off x="1999209" y="6331446"/>
            <a:ext cx="6088856" cy="1574006"/>
          </a:xfrm>
          <a:custGeom>
            <a:avLst/>
            <a:gdLst/>
            <a:ahLst/>
            <a:cxnLst/>
            <a:rect r="r" b="b" t="t" l="l"/>
            <a:pathLst>
              <a:path h="1574006" w="6088856">
                <a:moveTo>
                  <a:pt x="0" y="0"/>
                </a:moveTo>
                <a:lnTo>
                  <a:pt x="6088856" y="0"/>
                </a:lnTo>
                <a:lnTo>
                  <a:pt x="6088856" y="1574006"/>
                </a:lnTo>
                <a:lnTo>
                  <a:pt x="0" y="15740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t="0" r="-56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953744" y="6753671"/>
            <a:ext cx="179635" cy="634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7"/>
              </a:lnSpc>
            </a:pPr>
            <a:r>
              <a:rPr lang="en-US" sz="2625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357592" y="6581924"/>
            <a:ext cx="3543003" cy="46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Increased Productivity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357592" y="7119045"/>
            <a:ext cx="7485161" cy="51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Motivating yourself and others to achieve high performance.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8155335" y="7920037"/>
            <a:ext cx="9121974" cy="19050"/>
            <a:chOff x="0" y="0"/>
            <a:chExt cx="12162632" cy="25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162663" cy="25400"/>
            </a:xfrm>
            <a:custGeom>
              <a:avLst/>
              <a:gdLst/>
              <a:ahLst/>
              <a:cxnLst/>
              <a:rect r="r" b="b" t="t" l="l"/>
              <a:pathLst>
                <a:path h="25400" w="12162663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2149963" y="0"/>
                  </a:lnTo>
                  <a:cubicBezTo>
                    <a:pt x="12156948" y="0"/>
                    <a:pt x="12162663" y="5715"/>
                    <a:pt x="12162663" y="12700"/>
                  </a:cubicBezTo>
                  <a:cubicBezTo>
                    <a:pt x="12162663" y="19685"/>
                    <a:pt x="12156948" y="25400"/>
                    <a:pt x="1214996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sp>
        <p:nvSpPr>
          <p:cNvPr name="Freeform 25" id="25" descr="preencoded.png"/>
          <p:cNvSpPr/>
          <p:nvPr/>
        </p:nvSpPr>
        <p:spPr>
          <a:xfrm flipH="false" flipV="false" rot="0">
            <a:off x="984349" y="7972722"/>
            <a:ext cx="8118425" cy="1574006"/>
          </a:xfrm>
          <a:custGeom>
            <a:avLst/>
            <a:gdLst/>
            <a:ahLst/>
            <a:cxnLst/>
            <a:rect r="r" b="b" t="t" l="l"/>
            <a:pathLst>
              <a:path h="1574006" w="8118425">
                <a:moveTo>
                  <a:pt x="0" y="0"/>
                </a:moveTo>
                <a:lnTo>
                  <a:pt x="8118425" y="0"/>
                </a:lnTo>
                <a:lnTo>
                  <a:pt x="8118425" y="1574007"/>
                </a:lnTo>
                <a:lnTo>
                  <a:pt x="0" y="15740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6" t="0" r="-56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4953744" y="8394948"/>
            <a:ext cx="179635" cy="634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7"/>
              </a:lnSpc>
            </a:pPr>
            <a:r>
              <a:rPr lang="en-US" sz="2625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372302" y="8223200"/>
            <a:ext cx="3537943" cy="46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83838"/>
                </a:solidFill>
                <a:latin typeface="PT Serif"/>
                <a:ea typeface="PT Serif"/>
                <a:cs typeface="PT Serif"/>
                <a:sym typeface="PT Serif"/>
              </a:rPr>
              <a:t>Leadership Skills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372302" y="8760321"/>
            <a:ext cx="7216379" cy="51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Inspiring and influencing others to achieve common goals.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DAGYmf8RMSU</dc:identifier>
  <dcterms:modified xsi:type="dcterms:W3CDTF">2011-08-01T06:04:30Z</dcterms:modified>
  <cp:revision>1</cp:revision>
  <dc:title>Unlocking-the-Power-of-Emotional-Intelligence.pptx</dc:title>
</cp:coreProperties>
</file>