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rial Black" pitchFamily="34" charset="0"/>
      <p:bold r:id="rId16"/>
    </p:embeddedFont>
    <p:embeddedFont>
      <p:font typeface="DFKai-SB" pitchFamily="65" charset="-120"/>
      <p:regular r:id="rId17"/>
    </p:embeddedFont>
    <p:embeddedFont>
      <p:font typeface="Aharoni" pitchFamily="2" charset="-79"/>
      <p:bold r:id="rId18"/>
    </p:embeddedFont>
    <p:embeddedFont>
      <p:font typeface="Calibri" pitchFamily="34" charset="0"/>
      <p:regular r:id="rId19"/>
      <p:bold r:id="rId20"/>
      <p:italic r:id="rId21"/>
      <p:boldItalic r:id="rId22"/>
    </p:embeddedFont>
    <p:embeddedFont>
      <p:font typeface="Josefin Sans Light" charset="0"/>
      <p:regular r:id="rId23"/>
    </p:embeddedFont>
    <p:embeddedFont>
      <p:font typeface="IBM Plex Sans"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197824-5482-4DED-BA31-AD4702FB150E}" type="datetimeFigureOut">
              <a:rPr lang="en-US" smtClean="0"/>
              <a:t>12/7/2024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6EA5B-9FCA-4599-9BD7-45F41EEC069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2202DB-FD0B-4099-A168-6345FF1D5C6B}" type="datetime1">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F1FB3-12BA-4637-B4AB-519CB811AE94}" type="datetime1">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1A2D0-2B67-4BD8-8824-E88E01A201C0}" type="datetime1">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B5905-8A2B-4777-9513-34217F50F478}" type="datetime1">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2675A-C539-44C6-A3F6-B6C3A0A994E5}" type="datetime1">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5C4937-7A8C-4879-8BD9-C113EE359CCC}" type="datetime1">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861687-648A-42E0-A728-EF0C029E7DB5}" type="datetime1">
              <a:rPr lang="en-US" smtClean="0"/>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C51614-7B5D-472C-AD17-110AC11B242A}" type="datetime1">
              <a:rPr lang="en-US" smtClean="0"/>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2A0A2-87AE-425F-9906-EEDFFBFF0D76}" type="datetime1">
              <a:rPr lang="en-US" smtClean="0"/>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2D6E2-08AE-4724-ABC9-F7BEC8F70FEF}" type="datetime1">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EE58A-E2E1-438F-8306-5E9A0DFF12D1}" type="datetime1">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665A3-6596-490B-9281-0F064ED78970}" type="datetime1">
              <a:rPr lang="en-US" smtClean="0"/>
              <a:t>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1.jpe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9.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24.png"/><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6.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7.png"/><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7.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9.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9.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7.png"/><Relationship Id="rId4" Type="http://schemas.openxmlformats.org/officeDocument/2006/relationships/image" Target="../media/image12.sv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59350" y="1339851"/>
            <a:ext cx="9372600" cy="2057399"/>
          </a:xfrm>
          <a:prstGeom prst="rect">
            <a:avLst/>
          </a:prstGeom>
        </p:spPr>
        <p:txBody>
          <a:bodyPr wrap="square">
            <a:spAutoFit/>
          </a:bodyPr>
          <a:lstStyle/>
          <a:p>
            <a:pPr algn="ctr"/>
            <a:r>
              <a:rPr lang="en-US" sz="3200" dirty="0" smtClean="0">
                <a:solidFill>
                  <a:srgbClr val="FF0000"/>
                </a:solidFill>
                <a:latin typeface="Arial Black" pitchFamily="34" charset="0"/>
                <a:ea typeface="DFKai-SB" pitchFamily="65" charset="-120"/>
                <a:cs typeface="Times New Roman" pitchFamily="18" charset="0"/>
              </a:rPr>
              <a:t>DEPARTMENT OF LIFELONG LEARNING</a:t>
            </a:r>
            <a:r>
              <a:rPr lang="en-US" sz="3200" dirty="0" smtClean="0">
                <a:latin typeface="Arial Black" pitchFamily="34" charset="0"/>
                <a:ea typeface="DFKai-SB" pitchFamily="65" charset="-120"/>
                <a:cs typeface="Times New Roman" pitchFamily="18" charset="0"/>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err="1" smtClean="0">
                <a:solidFill>
                  <a:srgbClr val="00B050"/>
                </a:solidFill>
                <a:latin typeface="Aharoni" pitchFamily="2" charset="-79"/>
                <a:ea typeface="DFKai-SB" pitchFamily="65" charset="-120"/>
                <a:cs typeface="Aharoni" pitchFamily="2" charset="-79"/>
              </a:rPr>
              <a:t>Tiruchirappalli</a:t>
            </a:r>
            <a:r>
              <a:rPr lang="en-US" sz="3200" b="1" dirty="0" smtClean="0">
                <a:solidFill>
                  <a:srgbClr val="00B050"/>
                </a:solidFill>
                <a:latin typeface="Aharoni" pitchFamily="2" charset="-79"/>
                <a:ea typeface="DFKai-SB" pitchFamily="65" charset="-120"/>
                <a:cs typeface="Aharoni" pitchFamily="2" charset="-79"/>
              </a:rPr>
              <a:t>- 620024, </a:t>
            </a:r>
          </a:p>
          <a:p>
            <a:pPr algn="ctr"/>
            <a:r>
              <a:rPr lang="en-US" sz="3200" b="1" dirty="0" smtClean="0">
                <a:solidFill>
                  <a:srgbClr val="00B050"/>
                </a:solidFill>
                <a:latin typeface="Aharoni" pitchFamily="2" charset="-79"/>
                <a:ea typeface="DFKai-SB" pitchFamily="65" charset="-120"/>
                <a:cs typeface="Aharoni" pitchFamily="2" charset="-79"/>
              </a:rPr>
              <a:t>Tamil Nadu, India </a:t>
            </a:r>
            <a:endParaRPr lang="en-US" sz="3200" dirty="0">
              <a:solidFill>
                <a:srgbClr val="00B050"/>
              </a:solidFill>
              <a:latin typeface="Aharoni" pitchFamily="2" charset="-79"/>
              <a:ea typeface="DFKai-SB" pitchFamily="65" charset="-120"/>
              <a:cs typeface="Aharoni" pitchFamily="2" charset="-79"/>
            </a:endParaRPr>
          </a:p>
        </p:txBody>
      </p:sp>
      <p:sp>
        <p:nvSpPr>
          <p:cNvPr id="9" name="Rectangle 8"/>
          <p:cNvSpPr/>
          <p:nvPr/>
        </p:nvSpPr>
        <p:spPr>
          <a:xfrm>
            <a:off x="5797550" y="3930650"/>
            <a:ext cx="8382000" cy="461665"/>
          </a:xfrm>
          <a:prstGeom prst="rect">
            <a:avLst/>
          </a:prstGeom>
        </p:spPr>
        <p:txBody>
          <a:bodyPr wrap="square">
            <a:spAutoFit/>
          </a:bodyPr>
          <a:lstStyle/>
          <a:p>
            <a:pPr algn="ctr"/>
            <a:r>
              <a:rPr lang="en-US" sz="2000" b="1" dirty="0" smtClean="0">
                <a:solidFill>
                  <a:srgbClr val="7030A0"/>
                </a:solidFill>
              </a:rPr>
              <a:t> </a:t>
            </a:r>
            <a:r>
              <a:rPr lang="en-US" sz="2400" b="1" dirty="0" err="1" smtClean="0">
                <a:solidFill>
                  <a:srgbClr val="7030A0"/>
                </a:solidFill>
              </a:rPr>
              <a:t>Programme</a:t>
            </a:r>
            <a:r>
              <a:rPr lang="en-US" sz="2400" b="1" dirty="0" smtClean="0">
                <a:solidFill>
                  <a:srgbClr val="7030A0"/>
                </a:solidFill>
              </a:rPr>
              <a:t>: M.A.,HUMAN  RESOURCE MANAGEMENT</a:t>
            </a:r>
            <a:endParaRPr lang="en-US" sz="2400" b="1" dirty="0">
              <a:solidFill>
                <a:srgbClr val="7030A0"/>
              </a:solidFill>
            </a:endParaRPr>
          </a:p>
        </p:txBody>
      </p:sp>
      <p:sp>
        <p:nvSpPr>
          <p:cNvPr id="10" name="Rectangle 9"/>
          <p:cNvSpPr/>
          <p:nvPr/>
        </p:nvSpPr>
        <p:spPr>
          <a:xfrm>
            <a:off x="6026150" y="4768850"/>
            <a:ext cx="7848600" cy="830997"/>
          </a:xfrm>
          <a:prstGeom prst="rect">
            <a:avLst/>
          </a:prstGeom>
        </p:spPr>
        <p:txBody>
          <a:bodyPr wrap="square">
            <a:spAutoFit/>
          </a:bodyPr>
          <a:lstStyle/>
          <a:p>
            <a:pPr algn="ctr"/>
            <a:r>
              <a:rPr lang="en-US" sz="2400" b="1" dirty="0" smtClean="0">
                <a:solidFill>
                  <a:srgbClr val="FF0000"/>
                </a:solidFill>
                <a:latin typeface="Arial Black" pitchFamily="34" charset="0"/>
                <a:cs typeface="Aharoni" pitchFamily="2" charset="-79"/>
              </a:rPr>
              <a:t>Course Title : </a:t>
            </a:r>
            <a:r>
              <a:rPr lang="en-US" sz="2400" b="1" dirty="0" smtClean="0">
                <a:solidFill>
                  <a:srgbClr val="FF0000"/>
                </a:solidFill>
                <a:latin typeface="Arial Black" pitchFamily="34" charset="0"/>
                <a:cs typeface="Aharoni" pitchFamily="2" charset="-79"/>
              </a:rPr>
              <a:t>corporate social responsibility</a:t>
            </a:r>
            <a:endParaRPr lang="en-US" sz="2400" b="1" dirty="0" smtClean="0">
              <a:solidFill>
                <a:srgbClr val="FF0000"/>
              </a:solidFill>
              <a:latin typeface="Arial Black" pitchFamily="34" charset="0"/>
              <a:cs typeface="Aharoni" pitchFamily="2" charset="-79"/>
            </a:endParaRPr>
          </a:p>
          <a:p>
            <a:pPr algn="ctr"/>
            <a:r>
              <a:rPr lang="en-US" sz="2400" b="1" dirty="0" smtClean="0">
                <a:solidFill>
                  <a:srgbClr val="FF0000"/>
                </a:solidFill>
                <a:latin typeface="Arial Black" pitchFamily="34" charset="0"/>
                <a:cs typeface="Aharoni" pitchFamily="2" charset="-79"/>
              </a:rPr>
              <a:t>Course Code : </a:t>
            </a:r>
            <a:r>
              <a:rPr lang="en-US" sz="2400" b="1" dirty="0" smtClean="0">
                <a:solidFill>
                  <a:srgbClr val="FF0000"/>
                </a:solidFill>
                <a:latin typeface="Arial Black" pitchFamily="34" charset="0"/>
                <a:cs typeface="Aharoni" pitchFamily="2" charset="-79"/>
              </a:rPr>
              <a:t>22HRM3EC5</a:t>
            </a:r>
            <a:endParaRPr lang="en-US" sz="2400" dirty="0">
              <a:solidFill>
                <a:srgbClr val="FF0000"/>
              </a:solidFill>
              <a:latin typeface="Arial Black" pitchFamily="34" charset="0"/>
              <a:cs typeface="Aharoni" pitchFamily="2" charset="-79"/>
            </a:endParaRPr>
          </a:p>
        </p:txBody>
      </p:sp>
      <p:sp>
        <p:nvSpPr>
          <p:cNvPr id="11" name="Rectangle 10"/>
          <p:cNvSpPr/>
          <p:nvPr/>
        </p:nvSpPr>
        <p:spPr>
          <a:xfrm>
            <a:off x="6483350" y="5835650"/>
            <a:ext cx="7391400" cy="1384995"/>
          </a:xfrm>
          <a:prstGeom prst="rect">
            <a:avLst/>
          </a:prstGeom>
        </p:spPr>
        <p:txBody>
          <a:bodyPr wrap="square">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Unit-IV</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Basic sociological concept and business ethics</a:t>
            </a:r>
            <a:endParaRPr lang="en-US" sz="2800" b="1" dirty="0" smtClean="0">
              <a:solidFill>
                <a:srgbClr val="7030A0"/>
              </a:solidFill>
              <a:latin typeface="Arial Black" pitchFamily="34" charset="0"/>
            </a:endParaRPr>
          </a:p>
        </p:txBody>
      </p:sp>
      <p:sp>
        <p:nvSpPr>
          <p:cNvPr id="12" name="Rectangle 11"/>
          <p:cNvSpPr/>
          <p:nvPr/>
        </p:nvSpPr>
        <p:spPr>
          <a:xfrm>
            <a:off x="7620000" y="7505700"/>
            <a:ext cx="5105400" cy="1200329"/>
          </a:xfrm>
          <a:prstGeom prst="rect">
            <a:avLst/>
          </a:prstGeom>
        </p:spPr>
        <p:txBody>
          <a:bodyPr wrap="square">
            <a:spAutoFit/>
          </a:bodyPr>
          <a:lstStyle/>
          <a:p>
            <a:pPr algn="ctr"/>
            <a:r>
              <a:rPr lang="en-US" sz="2400" b="1" dirty="0" smtClean="0">
                <a:solidFill>
                  <a:srgbClr val="FF0000"/>
                </a:solidFill>
              </a:rPr>
              <a:t>Dr. T. KUMUTHAVALLI</a:t>
            </a:r>
          </a:p>
          <a:p>
            <a:pPr algn="ctr"/>
            <a:r>
              <a:rPr lang="en-US" sz="2400" b="1" dirty="0" smtClean="0">
                <a:solidFill>
                  <a:schemeClr val="accent6"/>
                </a:solidFill>
              </a:rPr>
              <a:t>Associate Professor </a:t>
            </a:r>
          </a:p>
          <a:p>
            <a:pPr algn="ctr"/>
            <a:r>
              <a:rPr lang="en-US" sz="2400" b="1" dirty="0" smtClean="0">
                <a:solidFill>
                  <a:schemeClr val="accent6"/>
                </a:solidFill>
              </a:rPr>
              <a:t>Department of Lifelong Learning</a:t>
            </a:r>
            <a:endParaRPr lang="en-US" sz="2400" dirty="0">
              <a:solidFill>
                <a:schemeClr val="accent6"/>
              </a:solidFill>
            </a:endParaRPr>
          </a:p>
        </p:txBody>
      </p:sp>
      <p:pic>
        <p:nvPicPr>
          <p:cNvPr id="13" name="Picture 12" descr="images.jpg"/>
          <p:cNvPicPr>
            <a:picLocks noChangeAspect="1"/>
          </p:cNvPicPr>
          <p:nvPr/>
        </p:nvPicPr>
        <p:blipFill>
          <a:blip r:embed="rId2"/>
          <a:stretch>
            <a:fillRect/>
          </a:stretch>
        </p:blipFill>
        <p:spPr>
          <a:xfrm>
            <a:off x="2063750" y="1339850"/>
            <a:ext cx="2581640" cy="220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13840711" y="4977517"/>
            <a:ext cx="4510773" cy="5060947"/>
          </a:xfrm>
          <a:custGeom>
            <a:avLst/>
            <a:gdLst/>
            <a:ahLst/>
            <a:cxnLst/>
            <a:rect l="l" t="t" r="r" b="b"/>
            <a:pathLst>
              <a:path w="4510773" h="5060947">
                <a:moveTo>
                  <a:pt x="0" y="0"/>
                </a:moveTo>
                <a:lnTo>
                  <a:pt x="4510773" y="0"/>
                </a:lnTo>
                <a:lnTo>
                  <a:pt x="4510773" y="5060947"/>
                </a:lnTo>
                <a:lnTo>
                  <a:pt x="0" y="506094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a:grpSpLocks noChangeAspect="1"/>
          </p:cNvGrpSpPr>
          <p:nvPr/>
        </p:nvGrpSpPr>
        <p:grpSpPr>
          <a:xfrm>
            <a:off x="9944014" y="0"/>
            <a:ext cx="6531778" cy="6523253"/>
            <a:chOff x="0" y="0"/>
            <a:chExt cx="8709038" cy="8697671"/>
          </a:xfrm>
        </p:grpSpPr>
        <p:sp>
          <p:nvSpPr>
            <p:cNvPr id="7" name="Freeform 7"/>
            <p:cNvSpPr/>
            <p:nvPr/>
          </p:nvSpPr>
          <p:spPr>
            <a:xfrm>
              <a:off x="0" y="0"/>
              <a:ext cx="8709025" cy="8697722"/>
            </a:xfrm>
            <a:custGeom>
              <a:avLst/>
              <a:gdLst/>
              <a:ahLst/>
              <a:cxnLst/>
              <a:rect l="l" t="t" r="r" b="b"/>
              <a:pathLst>
                <a:path w="8709025" h="8697722">
                  <a:moveTo>
                    <a:pt x="0" y="0"/>
                  </a:moveTo>
                  <a:lnTo>
                    <a:pt x="0" y="4351147"/>
                  </a:lnTo>
                  <a:cubicBezTo>
                    <a:pt x="0" y="6751701"/>
                    <a:pt x="1946021" y="8697722"/>
                    <a:pt x="4346575" y="8697722"/>
                  </a:cubicBezTo>
                  <a:cubicBezTo>
                    <a:pt x="6747129" y="8697722"/>
                    <a:pt x="8693150" y="6751701"/>
                    <a:pt x="8693150" y="4351147"/>
                  </a:cubicBezTo>
                  <a:cubicBezTo>
                    <a:pt x="8693150" y="2041017"/>
                    <a:pt x="8707882" y="151892"/>
                    <a:pt x="8709025" y="12827"/>
                  </a:cubicBezTo>
                  <a:lnTo>
                    <a:pt x="8709025" y="12827"/>
                  </a:lnTo>
                  <a:lnTo>
                    <a:pt x="8709025" y="4572"/>
                  </a:lnTo>
                  <a:lnTo>
                    <a:pt x="6227572" y="0"/>
                  </a:lnTo>
                  <a:close/>
                </a:path>
              </a:pathLst>
            </a:custGeom>
            <a:blipFill>
              <a:blip r:embed="rId5"/>
              <a:stretch>
                <a:fillRect l="-182" t="-130" b="-182"/>
              </a:stretch>
            </a:blipFill>
          </p:spPr>
        </p:sp>
      </p:grpSp>
      <p:sp>
        <p:nvSpPr>
          <p:cNvPr id="8" name="Freeform 8"/>
          <p:cNvSpPr/>
          <p:nvPr/>
        </p:nvSpPr>
        <p:spPr>
          <a:xfrm>
            <a:off x="769734" y="710327"/>
            <a:ext cx="1098547" cy="886025"/>
          </a:xfrm>
          <a:custGeom>
            <a:avLst/>
            <a:gdLst/>
            <a:ahLst/>
            <a:cxnLst/>
            <a:rect l="l" t="t" r="r" b="b"/>
            <a:pathLst>
              <a:path w="1098547" h="886025">
                <a:moveTo>
                  <a:pt x="0" y="0"/>
                </a:moveTo>
                <a:lnTo>
                  <a:pt x="1098547" y="0"/>
                </a:lnTo>
                <a:lnTo>
                  <a:pt x="1098547" y="886025"/>
                </a:lnTo>
                <a:lnTo>
                  <a:pt x="0" y="88602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1804521" y="2658475"/>
            <a:ext cx="6541875" cy="4280535"/>
          </a:xfrm>
          <a:prstGeom prst="rect">
            <a:avLst/>
          </a:prstGeom>
        </p:spPr>
        <p:txBody>
          <a:bodyPr lIns="0" tIns="0" rIns="0" bIns="0" rtlCol="0" anchor="t">
            <a:spAutoFit/>
          </a:bodyPr>
          <a:lstStyle/>
          <a:p>
            <a:pPr algn="l">
              <a:lnSpc>
                <a:spcPts val="4200"/>
              </a:lnSpc>
            </a:pPr>
            <a:r>
              <a:rPr lang="en-US" sz="4200">
                <a:solidFill>
                  <a:srgbClr val="F1DD94"/>
                </a:solidFill>
                <a:latin typeface="Josefin Sans Light"/>
                <a:ea typeface="Josefin Sans Light"/>
                <a:cs typeface="Josefin Sans Light"/>
                <a:sym typeface="Josefin Sans Light"/>
              </a:rPr>
              <a:t>Engaging with the community is crucial for ethical business practices. By listening to community needs and concerns, businesses can align their goals with societal values, fostering goodwill and trust.</a:t>
            </a:r>
          </a:p>
        </p:txBody>
      </p:sp>
      <p:sp>
        <p:nvSpPr>
          <p:cNvPr id="10" name="TextBox 10"/>
          <p:cNvSpPr txBox="1"/>
          <p:nvPr/>
        </p:nvSpPr>
        <p:spPr>
          <a:xfrm>
            <a:off x="1957454" y="605161"/>
            <a:ext cx="5045392" cy="611667"/>
          </a:xfrm>
          <a:prstGeom prst="rect">
            <a:avLst/>
          </a:prstGeom>
        </p:spPr>
        <p:txBody>
          <a:bodyPr lIns="0" tIns="0" rIns="0" bIns="0" rtlCol="0" anchor="t">
            <a:spAutoFit/>
          </a:bodyPr>
          <a:lstStyle/>
          <a:p>
            <a:pPr algn="l">
              <a:lnSpc>
                <a:spcPts val="4907"/>
              </a:lnSpc>
            </a:pPr>
            <a:r>
              <a:rPr lang="en-US" sz="3505" spc="-14">
                <a:solidFill>
                  <a:srgbClr val="F1DD94"/>
                </a:solidFill>
                <a:latin typeface="IBM Plex Sans"/>
                <a:ea typeface="IBM Plex Sans"/>
                <a:cs typeface="IBM Plex Sans"/>
                <a:sym typeface="IBM Plex Sans"/>
              </a:rPr>
              <a:t>Community Engagement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769734" y="710327"/>
            <a:ext cx="1098547" cy="886016"/>
          </a:xfrm>
          <a:custGeom>
            <a:avLst/>
            <a:gdLst/>
            <a:ahLst/>
            <a:cxnLst/>
            <a:rect l="l" t="t" r="r" b="b"/>
            <a:pathLst>
              <a:path w="1098547" h="886016">
                <a:moveTo>
                  <a:pt x="0" y="0"/>
                </a:moveTo>
                <a:lnTo>
                  <a:pt x="1098547" y="0"/>
                </a:lnTo>
                <a:lnTo>
                  <a:pt x="1098547" y="886015"/>
                </a:lnTo>
                <a:lnTo>
                  <a:pt x="0" y="8860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1454851" y="7461161"/>
            <a:ext cx="4175484" cy="2890104"/>
          </a:xfrm>
          <a:custGeom>
            <a:avLst/>
            <a:gdLst/>
            <a:ahLst/>
            <a:cxnLst/>
            <a:rect l="l" t="t" r="r" b="b"/>
            <a:pathLst>
              <a:path w="4175484" h="2890104">
                <a:moveTo>
                  <a:pt x="0" y="0"/>
                </a:moveTo>
                <a:lnTo>
                  <a:pt x="4175483" y="0"/>
                </a:lnTo>
                <a:lnTo>
                  <a:pt x="4175483" y="2890104"/>
                </a:lnTo>
                <a:lnTo>
                  <a:pt x="0" y="289010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a:grpSpLocks noChangeAspect="1"/>
          </p:cNvGrpSpPr>
          <p:nvPr/>
        </p:nvGrpSpPr>
        <p:grpSpPr>
          <a:xfrm rot="-5400000">
            <a:off x="11143421" y="1200407"/>
            <a:ext cx="7024278" cy="7264879"/>
            <a:chOff x="0" y="0"/>
            <a:chExt cx="9365704" cy="9686506"/>
          </a:xfrm>
        </p:grpSpPr>
        <p:sp>
          <p:nvSpPr>
            <p:cNvPr id="8" name="Freeform 8"/>
            <p:cNvSpPr/>
            <p:nvPr/>
          </p:nvSpPr>
          <p:spPr>
            <a:xfrm>
              <a:off x="0" y="0"/>
              <a:ext cx="9365742" cy="9686544"/>
            </a:xfrm>
            <a:custGeom>
              <a:avLst/>
              <a:gdLst/>
              <a:ahLst/>
              <a:cxnLst/>
              <a:rect l="l" t="t" r="r" b="b"/>
              <a:pathLst>
                <a:path w="9365742" h="9686544">
                  <a:moveTo>
                    <a:pt x="9365742" y="5029835"/>
                  </a:moveTo>
                  <a:cubicBezTo>
                    <a:pt x="9365742" y="2251964"/>
                    <a:pt x="7272401" y="0"/>
                    <a:pt x="4690110" y="0"/>
                  </a:cubicBezTo>
                  <a:cubicBezTo>
                    <a:pt x="2107819" y="0"/>
                    <a:pt x="14605" y="2251964"/>
                    <a:pt x="14605" y="5029835"/>
                  </a:cubicBezTo>
                  <a:cubicBezTo>
                    <a:pt x="14605" y="7133590"/>
                    <a:pt x="4699" y="8935720"/>
                    <a:pt x="0" y="9686544"/>
                  </a:cubicBezTo>
                  <a:lnTo>
                    <a:pt x="0" y="9686544"/>
                  </a:lnTo>
                  <a:lnTo>
                    <a:pt x="9365742" y="9686544"/>
                  </a:lnTo>
                  <a:close/>
                </a:path>
              </a:pathLst>
            </a:custGeom>
            <a:blipFill>
              <a:blip r:embed="rId7"/>
              <a:stretch>
                <a:fillRect l="-3823" t="-189" r="-3978" b="-4043"/>
              </a:stretch>
            </a:blipFill>
          </p:spPr>
        </p:sp>
      </p:grpSp>
      <p:sp>
        <p:nvSpPr>
          <p:cNvPr id="9" name="TextBox 9"/>
          <p:cNvSpPr txBox="1"/>
          <p:nvPr/>
        </p:nvSpPr>
        <p:spPr>
          <a:xfrm>
            <a:off x="1958454" y="3004471"/>
            <a:ext cx="8059969" cy="3941921"/>
          </a:xfrm>
          <a:prstGeom prst="rect">
            <a:avLst/>
          </a:prstGeom>
        </p:spPr>
        <p:txBody>
          <a:bodyPr lIns="0" tIns="0" rIns="0" bIns="0" rtlCol="0" anchor="t">
            <a:spAutoFit/>
          </a:bodyPr>
          <a:lstStyle/>
          <a:p>
            <a:pPr algn="just">
              <a:lnSpc>
                <a:spcPts val="4425"/>
              </a:lnSpc>
            </a:pPr>
            <a:r>
              <a:rPr lang="en-US" sz="4425">
                <a:solidFill>
                  <a:srgbClr val="F1DD94"/>
                </a:solidFill>
                <a:latin typeface="Josefin Sans Light"/>
                <a:ea typeface="Josefin Sans Light"/>
                <a:cs typeface="Josefin Sans Light"/>
                <a:sym typeface="Josefin Sans Light"/>
              </a:rPr>
              <a:t>Navigating the social landscape comes with challenges. Businesses must remain adaptable and responsive to changing social dynamics and ethical standards to maintain their integrity and reputation in the marketplace.</a:t>
            </a:r>
          </a:p>
        </p:txBody>
      </p:sp>
      <p:sp>
        <p:nvSpPr>
          <p:cNvPr id="10" name="TextBox 10"/>
          <p:cNvSpPr txBox="1"/>
          <p:nvPr/>
        </p:nvSpPr>
        <p:spPr>
          <a:xfrm>
            <a:off x="1957454" y="559746"/>
            <a:ext cx="6243504" cy="1006840"/>
          </a:xfrm>
          <a:prstGeom prst="rect">
            <a:avLst/>
          </a:prstGeom>
        </p:spPr>
        <p:txBody>
          <a:bodyPr lIns="0" tIns="0" rIns="0" bIns="0" rtlCol="0" anchor="t">
            <a:spAutoFit/>
          </a:bodyPr>
          <a:lstStyle/>
          <a:p>
            <a:pPr algn="l">
              <a:lnSpc>
                <a:spcPts val="8267"/>
              </a:lnSpc>
            </a:pPr>
            <a:r>
              <a:rPr lang="en-US" sz="5905" spc="-23">
                <a:solidFill>
                  <a:srgbClr val="F1DD94"/>
                </a:solidFill>
                <a:latin typeface="IBM Plex Sans"/>
                <a:ea typeface="IBM Plex Sans"/>
                <a:cs typeface="IBM Plex Sans"/>
                <a:sym typeface="IBM Plex Sans"/>
              </a:rPr>
              <a:t>Challenges Ahead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63503" y="102660"/>
            <a:ext cx="4249550" cy="4837709"/>
          </a:xfrm>
          <a:custGeom>
            <a:avLst/>
            <a:gdLst/>
            <a:ahLst/>
            <a:cxnLst/>
            <a:rect l="l" t="t" r="r" b="b"/>
            <a:pathLst>
              <a:path w="4249550" h="4837709">
                <a:moveTo>
                  <a:pt x="0" y="0"/>
                </a:moveTo>
                <a:lnTo>
                  <a:pt x="4249550" y="0"/>
                </a:lnTo>
                <a:lnTo>
                  <a:pt x="4249550" y="4837710"/>
                </a:lnTo>
                <a:lnTo>
                  <a:pt x="0" y="48377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7049252" y="1062714"/>
            <a:ext cx="1146172" cy="923230"/>
          </a:xfrm>
          <a:custGeom>
            <a:avLst/>
            <a:gdLst/>
            <a:ahLst/>
            <a:cxnLst/>
            <a:rect l="l" t="t" r="r" b="b"/>
            <a:pathLst>
              <a:path w="1146172" h="923230">
                <a:moveTo>
                  <a:pt x="0" y="0"/>
                </a:moveTo>
                <a:lnTo>
                  <a:pt x="1146172" y="0"/>
                </a:lnTo>
                <a:lnTo>
                  <a:pt x="1146172" y="923229"/>
                </a:lnTo>
                <a:lnTo>
                  <a:pt x="0" y="92322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a:grpSpLocks noChangeAspect="1"/>
          </p:cNvGrpSpPr>
          <p:nvPr/>
        </p:nvGrpSpPr>
        <p:grpSpPr>
          <a:xfrm>
            <a:off x="983409" y="3764575"/>
            <a:ext cx="6531769" cy="6523187"/>
            <a:chOff x="0" y="0"/>
            <a:chExt cx="8709025" cy="8697582"/>
          </a:xfrm>
        </p:grpSpPr>
        <p:sp>
          <p:nvSpPr>
            <p:cNvPr id="8" name="Freeform 8"/>
            <p:cNvSpPr/>
            <p:nvPr/>
          </p:nvSpPr>
          <p:spPr>
            <a:xfrm>
              <a:off x="0" y="0"/>
              <a:ext cx="8709025" cy="8697595"/>
            </a:xfrm>
            <a:custGeom>
              <a:avLst/>
              <a:gdLst/>
              <a:ahLst/>
              <a:cxnLst/>
              <a:rect l="l" t="t" r="r" b="b"/>
              <a:pathLst>
                <a:path w="8709025" h="8697595">
                  <a:moveTo>
                    <a:pt x="4362450" y="0"/>
                  </a:moveTo>
                  <a:cubicBezTo>
                    <a:pt x="1961896" y="0"/>
                    <a:pt x="15875" y="1946021"/>
                    <a:pt x="15875" y="4346575"/>
                  </a:cubicBezTo>
                  <a:cubicBezTo>
                    <a:pt x="15875" y="6732905"/>
                    <a:pt x="127" y="8670036"/>
                    <a:pt x="0" y="8692896"/>
                  </a:cubicBezTo>
                  <a:lnTo>
                    <a:pt x="0" y="8692896"/>
                  </a:lnTo>
                  <a:lnTo>
                    <a:pt x="0" y="8693150"/>
                  </a:lnTo>
                  <a:lnTo>
                    <a:pt x="2441194" y="8697595"/>
                  </a:lnTo>
                  <a:lnTo>
                    <a:pt x="8709025" y="8697595"/>
                  </a:lnTo>
                  <a:lnTo>
                    <a:pt x="8709025" y="4346575"/>
                  </a:lnTo>
                  <a:cubicBezTo>
                    <a:pt x="8709025" y="1946021"/>
                    <a:pt x="6763004" y="0"/>
                    <a:pt x="4362450" y="0"/>
                  </a:cubicBezTo>
                  <a:close/>
                </a:path>
              </a:pathLst>
            </a:custGeom>
            <a:blipFill>
              <a:blip r:embed="rId7"/>
              <a:stretch>
                <a:fillRect t="-182" r="-182" b="-131"/>
              </a:stretch>
            </a:blipFill>
          </p:spPr>
        </p:sp>
      </p:grpSp>
      <p:sp>
        <p:nvSpPr>
          <p:cNvPr id="9" name="TextBox 9"/>
          <p:cNvSpPr txBox="1"/>
          <p:nvPr/>
        </p:nvSpPr>
        <p:spPr>
          <a:xfrm>
            <a:off x="8457286" y="2681002"/>
            <a:ext cx="7839656" cy="2930366"/>
          </a:xfrm>
          <a:prstGeom prst="rect">
            <a:avLst/>
          </a:prstGeom>
        </p:spPr>
        <p:txBody>
          <a:bodyPr lIns="0" tIns="0" rIns="0" bIns="0" rtlCol="0" anchor="t">
            <a:spAutoFit/>
          </a:bodyPr>
          <a:lstStyle/>
          <a:p>
            <a:pPr algn="l">
              <a:lnSpc>
                <a:spcPts val="3825"/>
              </a:lnSpc>
            </a:pPr>
            <a:r>
              <a:rPr lang="en-US" sz="3825">
                <a:solidFill>
                  <a:srgbClr val="F1DD94"/>
                </a:solidFill>
                <a:latin typeface="Josefin Sans Light"/>
                <a:ea typeface="Josefin Sans Light"/>
                <a:cs typeface="Josefin Sans Light"/>
                <a:sym typeface="Josefin Sans Light"/>
              </a:rPr>
              <a:t>The future of business ethics will be shaped by ongoing social changes. Companies that prioritize sociological insights will be better equipped to navigate these changes and create sustainable, ethical practices.</a:t>
            </a:r>
          </a:p>
        </p:txBody>
      </p:sp>
      <p:sp>
        <p:nvSpPr>
          <p:cNvPr id="10" name="TextBox 10"/>
          <p:cNvSpPr txBox="1"/>
          <p:nvPr/>
        </p:nvSpPr>
        <p:spPr>
          <a:xfrm>
            <a:off x="8457829" y="857964"/>
            <a:ext cx="8581168" cy="1006840"/>
          </a:xfrm>
          <a:prstGeom prst="rect">
            <a:avLst/>
          </a:prstGeom>
        </p:spPr>
        <p:txBody>
          <a:bodyPr lIns="0" tIns="0" rIns="0" bIns="0" rtlCol="0" anchor="t">
            <a:spAutoFit/>
          </a:bodyPr>
          <a:lstStyle/>
          <a:p>
            <a:pPr algn="l">
              <a:lnSpc>
                <a:spcPts val="8267"/>
              </a:lnSpc>
            </a:pPr>
            <a:r>
              <a:rPr lang="en-US" sz="5905" spc="-23">
                <a:solidFill>
                  <a:srgbClr val="F1DD94"/>
                </a:solidFill>
                <a:latin typeface="IBM Plex Sans"/>
                <a:ea typeface="IBM Plex Sans"/>
                <a:cs typeface="IBM Plex Sans"/>
                <a:sym typeface="IBM Plex Sans"/>
              </a:rPr>
              <a:t>Future of Business Ethics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63503" y="7757970"/>
            <a:ext cx="3026902" cy="2593296"/>
          </a:xfrm>
          <a:custGeom>
            <a:avLst/>
            <a:gdLst/>
            <a:ahLst/>
            <a:cxnLst/>
            <a:rect l="l" t="t" r="r" b="b"/>
            <a:pathLst>
              <a:path w="3026902" h="2593296">
                <a:moveTo>
                  <a:pt x="0" y="0"/>
                </a:moveTo>
                <a:lnTo>
                  <a:pt x="3026902" y="0"/>
                </a:lnTo>
                <a:lnTo>
                  <a:pt x="3026902" y="2593295"/>
                </a:lnTo>
                <a:lnTo>
                  <a:pt x="0" y="25932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4209488" y="711298"/>
            <a:ext cx="1098547" cy="886016"/>
          </a:xfrm>
          <a:custGeom>
            <a:avLst/>
            <a:gdLst/>
            <a:ahLst/>
            <a:cxnLst/>
            <a:rect l="l" t="t" r="r" b="b"/>
            <a:pathLst>
              <a:path w="1098547" h="886016">
                <a:moveTo>
                  <a:pt x="0" y="0"/>
                </a:moveTo>
                <a:lnTo>
                  <a:pt x="1098547" y="0"/>
                </a:lnTo>
                <a:lnTo>
                  <a:pt x="1098547" y="886016"/>
                </a:lnTo>
                <a:lnTo>
                  <a:pt x="0" y="8860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5329030" y="-64008"/>
            <a:ext cx="3022473" cy="2578484"/>
          </a:xfrm>
          <a:custGeom>
            <a:avLst/>
            <a:gdLst/>
            <a:ahLst/>
            <a:cxnLst/>
            <a:rect l="l" t="t" r="r" b="b"/>
            <a:pathLst>
              <a:path w="3022473" h="2578484">
                <a:moveTo>
                  <a:pt x="0" y="0"/>
                </a:moveTo>
                <a:lnTo>
                  <a:pt x="3022473" y="0"/>
                </a:lnTo>
                <a:lnTo>
                  <a:pt x="3022473" y="2578484"/>
                </a:lnTo>
                <a:lnTo>
                  <a:pt x="0" y="257848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TextBox 8"/>
          <p:cNvSpPr txBox="1"/>
          <p:nvPr/>
        </p:nvSpPr>
        <p:spPr>
          <a:xfrm>
            <a:off x="4643428" y="634346"/>
            <a:ext cx="9181148" cy="6244038"/>
          </a:xfrm>
          <a:prstGeom prst="rect">
            <a:avLst/>
          </a:prstGeom>
        </p:spPr>
        <p:txBody>
          <a:bodyPr lIns="0" tIns="0" rIns="0" bIns="0" rtlCol="0" anchor="t">
            <a:spAutoFit/>
          </a:bodyPr>
          <a:lstStyle/>
          <a:p>
            <a:pPr algn="ctr">
              <a:lnSpc>
                <a:spcPts val="8267"/>
              </a:lnSpc>
            </a:pPr>
            <a:r>
              <a:rPr lang="en-US" sz="5905" spc="-23">
                <a:solidFill>
                  <a:srgbClr val="F1DD94"/>
                </a:solidFill>
                <a:latin typeface="IBM Plex Sans"/>
                <a:ea typeface="IBM Plex Sans"/>
                <a:cs typeface="IBM Plex Sans"/>
                <a:sym typeface="IBM Plex Sans"/>
              </a:rPr>
              <a:t>Conclusion</a:t>
            </a:r>
          </a:p>
          <a:p>
            <a:pPr algn="ctr">
              <a:lnSpc>
                <a:spcPts val="4725"/>
              </a:lnSpc>
            </a:pPr>
            <a:r>
              <a:rPr lang="en-US" sz="4725">
                <a:solidFill>
                  <a:srgbClr val="F1DD94"/>
                </a:solidFill>
                <a:latin typeface="Josefin Sans Light"/>
                <a:ea typeface="Josefin Sans Light"/>
                <a:cs typeface="Josefin Sans Light"/>
                <a:sym typeface="Josefin Sans Light"/>
              </a:rPr>
              <a:t>In conclusion, understanding sociological concepts is essential for navigating the social landscape of business ethics. By embracing these ideas, companies can foster ethical practices that beneﬁt society as a whole. Thank you for joining 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13840711" y="4977517"/>
            <a:ext cx="4510773" cy="5060947"/>
          </a:xfrm>
          <a:custGeom>
            <a:avLst/>
            <a:gdLst/>
            <a:ahLst/>
            <a:cxnLst/>
            <a:rect l="l" t="t" r="r" b="b"/>
            <a:pathLst>
              <a:path w="4510773" h="5060947">
                <a:moveTo>
                  <a:pt x="0" y="0"/>
                </a:moveTo>
                <a:lnTo>
                  <a:pt x="4510773" y="0"/>
                </a:lnTo>
                <a:lnTo>
                  <a:pt x="4510773" y="5060947"/>
                </a:lnTo>
                <a:lnTo>
                  <a:pt x="0" y="506094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a:grpSpLocks noChangeAspect="1"/>
          </p:cNvGrpSpPr>
          <p:nvPr/>
        </p:nvGrpSpPr>
        <p:grpSpPr>
          <a:xfrm>
            <a:off x="9944014" y="0"/>
            <a:ext cx="6531778" cy="6523253"/>
            <a:chOff x="0" y="0"/>
            <a:chExt cx="8709038" cy="8697671"/>
          </a:xfrm>
        </p:grpSpPr>
        <p:sp>
          <p:nvSpPr>
            <p:cNvPr id="7" name="Freeform 7"/>
            <p:cNvSpPr/>
            <p:nvPr/>
          </p:nvSpPr>
          <p:spPr>
            <a:xfrm>
              <a:off x="0" y="0"/>
              <a:ext cx="8709025" cy="8697722"/>
            </a:xfrm>
            <a:custGeom>
              <a:avLst/>
              <a:gdLst/>
              <a:ahLst/>
              <a:cxnLst/>
              <a:rect l="l" t="t" r="r" b="b"/>
              <a:pathLst>
                <a:path w="8709025" h="8697722">
                  <a:moveTo>
                    <a:pt x="0" y="0"/>
                  </a:moveTo>
                  <a:lnTo>
                    <a:pt x="0" y="4351147"/>
                  </a:lnTo>
                  <a:cubicBezTo>
                    <a:pt x="0" y="6751701"/>
                    <a:pt x="1946021" y="8697722"/>
                    <a:pt x="4346575" y="8697722"/>
                  </a:cubicBezTo>
                  <a:cubicBezTo>
                    <a:pt x="6747129" y="8697722"/>
                    <a:pt x="8693150" y="6751701"/>
                    <a:pt x="8693150" y="4351147"/>
                  </a:cubicBezTo>
                  <a:cubicBezTo>
                    <a:pt x="8693150" y="2041017"/>
                    <a:pt x="8707882" y="151892"/>
                    <a:pt x="8709025" y="12827"/>
                  </a:cubicBezTo>
                  <a:lnTo>
                    <a:pt x="8709025" y="12827"/>
                  </a:lnTo>
                  <a:lnTo>
                    <a:pt x="8709025" y="4572"/>
                  </a:lnTo>
                  <a:lnTo>
                    <a:pt x="6227572" y="0"/>
                  </a:lnTo>
                  <a:close/>
                </a:path>
              </a:pathLst>
            </a:custGeom>
            <a:blipFill>
              <a:blip r:embed="rId5"/>
              <a:stretch>
                <a:fillRect l="-182" t="-130" b="-182"/>
              </a:stretch>
            </a:blipFill>
          </p:spPr>
        </p:sp>
      </p:grpSp>
      <p:sp>
        <p:nvSpPr>
          <p:cNvPr id="8" name="Freeform 8"/>
          <p:cNvSpPr/>
          <p:nvPr/>
        </p:nvSpPr>
        <p:spPr>
          <a:xfrm>
            <a:off x="769734" y="710327"/>
            <a:ext cx="1098547" cy="886016"/>
          </a:xfrm>
          <a:custGeom>
            <a:avLst/>
            <a:gdLst/>
            <a:ahLst/>
            <a:cxnLst/>
            <a:rect l="l" t="t" r="r" b="b"/>
            <a:pathLst>
              <a:path w="1098547" h="886016">
                <a:moveTo>
                  <a:pt x="0" y="0"/>
                </a:moveTo>
                <a:lnTo>
                  <a:pt x="1098547" y="0"/>
                </a:lnTo>
                <a:lnTo>
                  <a:pt x="1098547" y="886015"/>
                </a:lnTo>
                <a:lnTo>
                  <a:pt x="0" y="8860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1483776" y="3957828"/>
            <a:ext cx="6480972" cy="2735104"/>
          </a:xfrm>
          <a:prstGeom prst="rect">
            <a:avLst/>
          </a:prstGeom>
        </p:spPr>
        <p:txBody>
          <a:bodyPr lIns="0" tIns="0" rIns="0" bIns="0" rtlCol="0" anchor="t">
            <a:spAutoFit/>
          </a:bodyPr>
          <a:lstStyle/>
          <a:p>
            <a:pPr algn="l">
              <a:lnSpc>
                <a:spcPts val="3075"/>
              </a:lnSpc>
            </a:pPr>
            <a:r>
              <a:rPr lang="en-US" sz="3075">
                <a:solidFill>
                  <a:srgbClr val="F1DD94"/>
                </a:solidFill>
                <a:latin typeface="Josefin Sans Light"/>
                <a:ea typeface="Josefin Sans Light"/>
                <a:cs typeface="Josefin Sans Light"/>
                <a:sym typeface="Josefin Sans Light"/>
              </a:rPr>
              <a:t>Welcome to our session on Navigating the Social Landscape. Today, we'll explore how sociological concepts inﬂuence business ethics. Understanding these connections can help us create more responsible and ethical business practices. Let's dive in!</a:t>
            </a:r>
          </a:p>
        </p:txBody>
      </p:sp>
      <p:sp>
        <p:nvSpPr>
          <p:cNvPr id="10" name="TextBox 10"/>
          <p:cNvSpPr txBox="1"/>
          <p:nvPr/>
        </p:nvSpPr>
        <p:spPr>
          <a:xfrm>
            <a:off x="1957454" y="561689"/>
            <a:ext cx="4563685" cy="1006840"/>
          </a:xfrm>
          <a:prstGeom prst="rect">
            <a:avLst/>
          </a:prstGeom>
        </p:spPr>
        <p:txBody>
          <a:bodyPr lIns="0" tIns="0" rIns="0" bIns="0" rtlCol="0" anchor="t">
            <a:spAutoFit/>
          </a:bodyPr>
          <a:lstStyle/>
          <a:p>
            <a:pPr algn="l">
              <a:lnSpc>
                <a:spcPts val="8267"/>
              </a:lnSpc>
            </a:pPr>
            <a:r>
              <a:rPr lang="en-US" sz="5905" spc="-23">
                <a:solidFill>
                  <a:srgbClr val="F1DD94"/>
                </a:solidFill>
                <a:latin typeface="IBM Plex Sans"/>
                <a:ea typeface="IBM Plex Sans"/>
                <a:cs typeface="IBM Plex Sans"/>
                <a:sym typeface="IBM Plex Sans"/>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9421254" y="2911840"/>
            <a:ext cx="1098547" cy="886025"/>
          </a:xfrm>
          <a:custGeom>
            <a:avLst/>
            <a:gdLst/>
            <a:ahLst/>
            <a:cxnLst/>
            <a:rect l="l" t="t" r="r" b="b"/>
            <a:pathLst>
              <a:path w="1098547" h="886025">
                <a:moveTo>
                  <a:pt x="0" y="0"/>
                </a:moveTo>
                <a:lnTo>
                  <a:pt x="1098547" y="0"/>
                </a:lnTo>
                <a:lnTo>
                  <a:pt x="1098547" y="886025"/>
                </a:lnTo>
                <a:lnTo>
                  <a:pt x="0" y="88602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4103363" y="-64008"/>
            <a:ext cx="3563950" cy="2767755"/>
          </a:xfrm>
          <a:custGeom>
            <a:avLst/>
            <a:gdLst/>
            <a:ahLst/>
            <a:cxnLst/>
            <a:rect l="l" t="t" r="r" b="b"/>
            <a:pathLst>
              <a:path w="3563950" h="2767755">
                <a:moveTo>
                  <a:pt x="0" y="0"/>
                </a:moveTo>
                <a:lnTo>
                  <a:pt x="3563950" y="0"/>
                </a:lnTo>
                <a:lnTo>
                  <a:pt x="3563950" y="2767755"/>
                </a:lnTo>
                <a:lnTo>
                  <a:pt x="0" y="27677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a:grpSpLocks noChangeAspect="1"/>
          </p:cNvGrpSpPr>
          <p:nvPr/>
        </p:nvGrpSpPr>
        <p:grpSpPr>
          <a:xfrm rot="-10800000">
            <a:off x="832933" y="0"/>
            <a:ext cx="7019982" cy="6870506"/>
            <a:chOff x="0" y="0"/>
            <a:chExt cx="9359976" cy="9160675"/>
          </a:xfrm>
        </p:grpSpPr>
        <p:sp>
          <p:nvSpPr>
            <p:cNvPr id="8" name="Freeform 8"/>
            <p:cNvSpPr/>
            <p:nvPr/>
          </p:nvSpPr>
          <p:spPr>
            <a:xfrm>
              <a:off x="0" y="0"/>
              <a:ext cx="9360027" cy="9160637"/>
            </a:xfrm>
            <a:custGeom>
              <a:avLst/>
              <a:gdLst/>
              <a:ahLst/>
              <a:cxnLst/>
              <a:rect l="l" t="t" r="r" b="b"/>
              <a:pathLst>
                <a:path w="9360027" h="9160637">
                  <a:moveTo>
                    <a:pt x="9360027" y="9160637"/>
                  </a:moveTo>
                  <a:lnTo>
                    <a:pt x="9360027" y="5327269"/>
                  </a:lnTo>
                  <a:cubicBezTo>
                    <a:pt x="9360027" y="2385060"/>
                    <a:pt x="7266686" y="0"/>
                    <a:pt x="4684395" y="0"/>
                  </a:cubicBezTo>
                  <a:cubicBezTo>
                    <a:pt x="2102104" y="0"/>
                    <a:pt x="8890" y="2385060"/>
                    <a:pt x="8890" y="5327269"/>
                  </a:cubicBezTo>
                  <a:cubicBezTo>
                    <a:pt x="8890" y="6832473"/>
                    <a:pt x="4318" y="8191881"/>
                    <a:pt x="0" y="9160637"/>
                  </a:cubicBezTo>
                  <a:close/>
                </a:path>
              </a:pathLst>
            </a:custGeom>
            <a:blipFill>
              <a:blip r:embed="rId7"/>
              <a:stretch>
                <a:fillRect l="-88" t="-18563" r="-181" b="-34907"/>
              </a:stretch>
            </a:blipFill>
          </p:spPr>
        </p:sp>
      </p:grpSp>
      <p:sp>
        <p:nvSpPr>
          <p:cNvPr id="9" name="TextBox 9"/>
          <p:cNvSpPr txBox="1"/>
          <p:nvPr/>
        </p:nvSpPr>
        <p:spPr>
          <a:xfrm>
            <a:off x="10607612" y="4501077"/>
            <a:ext cx="6448025" cy="2812733"/>
          </a:xfrm>
          <a:prstGeom prst="rect">
            <a:avLst/>
          </a:prstGeom>
        </p:spPr>
        <p:txBody>
          <a:bodyPr lIns="0" tIns="0" rIns="0" bIns="0" rtlCol="0" anchor="t">
            <a:spAutoFit/>
          </a:bodyPr>
          <a:lstStyle/>
          <a:p>
            <a:pPr algn="l">
              <a:lnSpc>
                <a:spcPts val="3150"/>
              </a:lnSpc>
            </a:pPr>
            <a:r>
              <a:rPr lang="en-US" sz="3150">
                <a:solidFill>
                  <a:srgbClr val="F1DD94"/>
                </a:solidFill>
                <a:latin typeface="Josefin Sans Light"/>
                <a:ea typeface="Josefin Sans Light"/>
                <a:cs typeface="Josefin Sans Light"/>
                <a:sym typeface="Josefin Sans Light"/>
              </a:rPr>
              <a:t>Sociology is the study of society and social behavior. It examines how individuals interact within groups and how these interactions shape our values and norms. By understanding sociology, businesses can better navigate societal expectations.</a:t>
            </a:r>
          </a:p>
        </p:txBody>
      </p:sp>
      <p:sp>
        <p:nvSpPr>
          <p:cNvPr id="10" name="TextBox 10"/>
          <p:cNvSpPr txBox="1"/>
          <p:nvPr/>
        </p:nvSpPr>
        <p:spPr>
          <a:xfrm>
            <a:off x="10608993" y="2763745"/>
            <a:ext cx="6463027" cy="1006840"/>
          </a:xfrm>
          <a:prstGeom prst="rect">
            <a:avLst/>
          </a:prstGeom>
        </p:spPr>
        <p:txBody>
          <a:bodyPr lIns="0" tIns="0" rIns="0" bIns="0" rtlCol="0" anchor="t">
            <a:spAutoFit/>
          </a:bodyPr>
          <a:lstStyle/>
          <a:p>
            <a:pPr algn="l">
              <a:lnSpc>
                <a:spcPts val="8267"/>
              </a:lnSpc>
            </a:pPr>
            <a:r>
              <a:rPr lang="en-US" sz="5905" spc="-23">
                <a:solidFill>
                  <a:srgbClr val="F1DD94"/>
                </a:solidFill>
                <a:latin typeface="IBM Plex Sans"/>
                <a:ea typeface="IBM Plex Sans"/>
                <a:cs typeface="IBM Plex Sans"/>
                <a:sym typeface="IBM Plex Sans"/>
              </a:rPr>
              <a:t>What is Sociology?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769734" y="710327"/>
            <a:ext cx="1098547" cy="886016"/>
          </a:xfrm>
          <a:custGeom>
            <a:avLst/>
            <a:gdLst/>
            <a:ahLst/>
            <a:cxnLst/>
            <a:rect l="l" t="t" r="r" b="b"/>
            <a:pathLst>
              <a:path w="1098547" h="886016">
                <a:moveTo>
                  <a:pt x="0" y="0"/>
                </a:moveTo>
                <a:lnTo>
                  <a:pt x="1098547" y="0"/>
                </a:lnTo>
                <a:lnTo>
                  <a:pt x="1098547" y="886015"/>
                </a:lnTo>
                <a:lnTo>
                  <a:pt x="0" y="8860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1454851" y="7461161"/>
            <a:ext cx="4175484" cy="2890104"/>
          </a:xfrm>
          <a:custGeom>
            <a:avLst/>
            <a:gdLst/>
            <a:ahLst/>
            <a:cxnLst/>
            <a:rect l="l" t="t" r="r" b="b"/>
            <a:pathLst>
              <a:path w="4175484" h="2890104">
                <a:moveTo>
                  <a:pt x="0" y="0"/>
                </a:moveTo>
                <a:lnTo>
                  <a:pt x="4175483" y="0"/>
                </a:lnTo>
                <a:lnTo>
                  <a:pt x="4175483" y="2890104"/>
                </a:lnTo>
                <a:lnTo>
                  <a:pt x="0" y="289010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a:grpSpLocks noChangeAspect="1"/>
          </p:cNvGrpSpPr>
          <p:nvPr/>
        </p:nvGrpSpPr>
        <p:grpSpPr>
          <a:xfrm rot="-5400000">
            <a:off x="11143421" y="1200407"/>
            <a:ext cx="7024278" cy="7264879"/>
            <a:chOff x="0" y="0"/>
            <a:chExt cx="9365704" cy="9686506"/>
          </a:xfrm>
        </p:grpSpPr>
        <p:sp>
          <p:nvSpPr>
            <p:cNvPr id="8" name="Freeform 8"/>
            <p:cNvSpPr/>
            <p:nvPr/>
          </p:nvSpPr>
          <p:spPr>
            <a:xfrm>
              <a:off x="0" y="0"/>
              <a:ext cx="9365742" cy="9686544"/>
            </a:xfrm>
            <a:custGeom>
              <a:avLst/>
              <a:gdLst/>
              <a:ahLst/>
              <a:cxnLst/>
              <a:rect l="l" t="t" r="r" b="b"/>
              <a:pathLst>
                <a:path w="9365742" h="9686544">
                  <a:moveTo>
                    <a:pt x="9365742" y="5029835"/>
                  </a:moveTo>
                  <a:cubicBezTo>
                    <a:pt x="9365742" y="2251964"/>
                    <a:pt x="7272401" y="0"/>
                    <a:pt x="4690110" y="0"/>
                  </a:cubicBezTo>
                  <a:cubicBezTo>
                    <a:pt x="2107819" y="0"/>
                    <a:pt x="14605" y="2251964"/>
                    <a:pt x="14605" y="5029835"/>
                  </a:cubicBezTo>
                  <a:cubicBezTo>
                    <a:pt x="14605" y="7133590"/>
                    <a:pt x="4699" y="8935720"/>
                    <a:pt x="0" y="9686544"/>
                  </a:cubicBezTo>
                  <a:lnTo>
                    <a:pt x="0" y="9686544"/>
                  </a:lnTo>
                  <a:lnTo>
                    <a:pt x="9365742" y="9686544"/>
                  </a:lnTo>
                  <a:close/>
                </a:path>
              </a:pathLst>
            </a:custGeom>
            <a:blipFill>
              <a:blip r:embed="rId7"/>
              <a:stretch>
                <a:fillRect l="-3823" t="-189" r="-3978" b="-4043"/>
              </a:stretch>
            </a:blipFill>
          </p:spPr>
        </p:sp>
      </p:grpSp>
      <p:sp>
        <p:nvSpPr>
          <p:cNvPr id="9" name="TextBox 9"/>
          <p:cNvSpPr txBox="1"/>
          <p:nvPr/>
        </p:nvSpPr>
        <p:spPr>
          <a:xfrm>
            <a:off x="1958454" y="3009890"/>
            <a:ext cx="7993428" cy="3338513"/>
          </a:xfrm>
          <a:prstGeom prst="rect">
            <a:avLst/>
          </a:prstGeom>
        </p:spPr>
        <p:txBody>
          <a:bodyPr lIns="0" tIns="0" rIns="0" bIns="0" rtlCol="0" anchor="t">
            <a:spAutoFit/>
          </a:bodyPr>
          <a:lstStyle/>
          <a:p>
            <a:pPr algn="just">
              <a:lnSpc>
                <a:spcPts val="3750"/>
              </a:lnSpc>
            </a:pPr>
            <a:r>
              <a:rPr lang="en-US" sz="3750">
                <a:solidFill>
                  <a:srgbClr val="F1DD94"/>
                </a:solidFill>
                <a:latin typeface="Josefin Sans Light"/>
                <a:ea typeface="Josefin Sans Light"/>
                <a:cs typeface="Josefin Sans Light"/>
                <a:sym typeface="Josefin Sans Light"/>
              </a:rPr>
              <a:t>Social norms dictate acceptable behavior within a society. Businesses must recognize these norms to align their practices with public expectations. Ignoring them can lead to ethical dilemmas and damage a company's reputation.</a:t>
            </a:r>
          </a:p>
        </p:txBody>
      </p:sp>
      <p:sp>
        <p:nvSpPr>
          <p:cNvPr id="10" name="TextBox 10"/>
          <p:cNvSpPr txBox="1"/>
          <p:nvPr/>
        </p:nvSpPr>
        <p:spPr>
          <a:xfrm>
            <a:off x="1957454" y="788346"/>
            <a:ext cx="4735792" cy="1521190"/>
          </a:xfrm>
          <a:prstGeom prst="rect">
            <a:avLst/>
          </a:prstGeom>
        </p:spPr>
        <p:txBody>
          <a:bodyPr lIns="0" tIns="0" rIns="0" bIns="0" rtlCol="0" anchor="t">
            <a:spAutoFit/>
          </a:bodyPr>
          <a:lstStyle/>
          <a:p>
            <a:pPr algn="l">
              <a:lnSpc>
                <a:spcPts val="5852"/>
              </a:lnSpc>
            </a:pPr>
            <a:r>
              <a:rPr lang="en-US" sz="5905" spc="-23">
                <a:solidFill>
                  <a:srgbClr val="F1DD94"/>
                </a:solidFill>
                <a:latin typeface="IBM Plex Sans"/>
                <a:ea typeface="IBM Plex Sans"/>
                <a:cs typeface="IBM Plex Sans"/>
                <a:sym typeface="IBM Plex Sans"/>
              </a:rPr>
              <a:t>Social Norms Matter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769734" y="710327"/>
            <a:ext cx="1098547" cy="886025"/>
          </a:xfrm>
          <a:custGeom>
            <a:avLst/>
            <a:gdLst/>
            <a:ahLst/>
            <a:cxnLst/>
            <a:rect l="l" t="t" r="r" b="b"/>
            <a:pathLst>
              <a:path w="1098547" h="886025">
                <a:moveTo>
                  <a:pt x="0" y="0"/>
                </a:moveTo>
                <a:lnTo>
                  <a:pt x="1098547" y="0"/>
                </a:lnTo>
                <a:lnTo>
                  <a:pt x="1098547" y="886025"/>
                </a:lnTo>
                <a:lnTo>
                  <a:pt x="0" y="88602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1454851" y="7461161"/>
            <a:ext cx="4175484" cy="2890104"/>
          </a:xfrm>
          <a:custGeom>
            <a:avLst/>
            <a:gdLst/>
            <a:ahLst/>
            <a:cxnLst/>
            <a:rect l="l" t="t" r="r" b="b"/>
            <a:pathLst>
              <a:path w="4175484" h="2890104">
                <a:moveTo>
                  <a:pt x="0" y="0"/>
                </a:moveTo>
                <a:lnTo>
                  <a:pt x="4175483" y="0"/>
                </a:lnTo>
                <a:lnTo>
                  <a:pt x="4175483" y="2890104"/>
                </a:lnTo>
                <a:lnTo>
                  <a:pt x="0" y="289010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a:grpSpLocks noChangeAspect="1"/>
          </p:cNvGrpSpPr>
          <p:nvPr/>
        </p:nvGrpSpPr>
        <p:grpSpPr>
          <a:xfrm rot="-5400000">
            <a:off x="11143421" y="1200407"/>
            <a:ext cx="7024278" cy="7264879"/>
            <a:chOff x="0" y="0"/>
            <a:chExt cx="9365704" cy="9686506"/>
          </a:xfrm>
        </p:grpSpPr>
        <p:sp>
          <p:nvSpPr>
            <p:cNvPr id="8" name="Freeform 8"/>
            <p:cNvSpPr/>
            <p:nvPr/>
          </p:nvSpPr>
          <p:spPr>
            <a:xfrm>
              <a:off x="0" y="0"/>
              <a:ext cx="9365742" cy="9686544"/>
            </a:xfrm>
            <a:custGeom>
              <a:avLst/>
              <a:gdLst/>
              <a:ahLst/>
              <a:cxnLst/>
              <a:rect l="l" t="t" r="r" b="b"/>
              <a:pathLst>
                <a:path w="9365742" h="9686544">
                  <a:moveTo>
                    <a:pt x="9365742" y="5029835"/>
                  </a:moveTo>
                  <a:cubicBezTo>
                    <a:pt x="9365742" y="2251964"/>
                    <a:pt x="7272401" y="0"/>
                    <a:pt x="4690110" y="0"/>
                  </a:cubicBezTo>
                  <a:cubicBezTo>
                    <a:pt x="2107819" y="0"/>
                    <a:pt x="14605" y="2251964"/>
                    <a:pt x="14605" y="5029835"/>
                  </a:cubicBezTo>
                  <a:cubicBezTo>
                    <a:pt x="14605" y="7133590"/>
                    <a:pt x="4699" y="8935720"/>
                    <a:pt x="0" y="9686544"/>
                  </a:cubicBezTo>
                  <a:lnTo>
                    <a:pt x="0" y="9686544"/>
                  </a:lnTo>
                  <a:lnTo>
                    <a:pt x="9365742" y="9686544"/>
                  </a:lnTo>
                  <a:close/>
                </a:path>
              </a:pathLst>
            </a:custGeom>
            <a:blipFill>
              <a:blip r:embed="rId7"/>
              <a:stretch>
                <a:fillRect l="-3823" t="-189" r="-3978" b="-4043"/>
              </a:stretch>
            </a:blipFill>
          </p:spPr>
        </p:sp>
      </p:grpSp>
      <p:sp>
        <p:nvSpPr>
          <p:cNvPr id="9" name="TextBox 9"/>
          <p:cNvSpPr txBox="1"/>
          <p:nvPr/>
        </p:nvSpPr>
        <p:spPr>
          <a:xfrm>
            <a:off x="1958454" y="3008376"/>
            <a:ext cx="7972568" cy="3270409"/>
          </a:xfrm>
          <a:prstGeom prst="rect">
            <a:avLst/>
          </a:prstGeom>
        </p:spPr>
        <p:txBody>
          <a:bodyPr lIns="0" tIns="0" rIns="0" bIns="0" rtlCol="0" anchor="t">
            <a:spAutoFit/>
          </a:bodyPr>
          <a:lstStyle/>
          <a:p>
            <a:pPr algn="l">
              <a:lnSpc>
                <a:spcPts val="3675"/>
              </a:lnSpc>
            </a:pPr>
            <a:r>
              <a:rPr lang="en-US" sz="3675">
                <a:solidFill>
                  <a:srgbClr val="F1DD94"/>
                </a:solidFill>
                <a:latin typeface="Josefin Sans Light"/>
                <a:ea typeface="Josefin Sans Light"/>
                <a:cs typeface="Josefin Sans Light"/>
                <a:sym typeface="Josefin Sans Light"/>
              </a:rPr>
              <a:t>Culture inﬂuences how we perceive ethics. Diﬀerent cultures have varying standards for what is considered ethical behavior. Businesses operating globally must be culturally aware to avoid misunderstandings and foster positive relationships.</a:t>
            </a:r>
          </a:p>
        </p:txBody>
      </p:sp>
      <p:sp>
        <p:nvSpPr>
          <p:cNvPr id="10" name="TextBox 10"/>
          <p:cNvSpPr txBox="1"/>
          <p:nvPr/>
        </p:nvSpPr>
        <p:spPr>
          <a:xfrm>
            <a:off x="1957454" y="788346"/>
            <a:ext cx="4015207" cy="1521190"/>
          </a:xfrm>
          <a:prstGeom prst="rect">
            <a:avLst/>
          </a:prstGeom>
        </p:spPr>
        <p:txBody>
          <a:bodyPr lIns="0" tIns="0" rIns="0" bIns="0" rtlCol="0" anchor="t">
            <a:spAutoFit/>
          </a:bodyPr>
          <a:lstStyle/>
          <a:p>
            <a:pPr algn="l">
              <a:lnSpc>
                <a:spcPts val="5852"/>
              </a:lnSpc>
            </a:pPr>
            <a:r>
              <a:rPr lang="en-US" sz="5905" spc="-23">
                <a:solidFill>
                  <a:srgbClr val="F1DD94"/>
                </a:solidFill>
                <a:latin typeface="IBM Plex Sans"/>
                <a:ea typeface="IBM Plex Sans"/>
                <a:cs typeface="IBM Plex Sans"/>
                <a:sym typeface="IBM Plex Sans"/>
              </a:rPr>
              <a:t>The Role of Culture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13840711" y="4977517"/>
            <a:ext cx="4510773" cy="5060947"/>
          </a:xfrm>
          <a:custGeom>
            <a:avLst/>
            <a:gdLst/>
            <a:ahLst/>
            <a:cxnLst/>
            <a:rect l="l" t="t" r="r" b="b"/>
            <a:pathLst>
              <a:path w="4510773" h="5060947">
                <a:moveTo>
                  <a:pt x="0" y="0"/>
                </a:moveTo>
                <a:lnTo>
                  <a:pt x="4510773" y="0"/>
                </a:lnTo>
                <a:lnTo>
                  <a:pt x="4510773" y="5060947"/>
                </a:lnTo>
                <a:lnTo>
                  <a:pt x="0" y="506094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a:grpSpLocks noChangeAspect="1"/>
          </p:cNvGrpSpPr>
          <p:nvPr/>
        </p:nvGrpSpPr>
        <p:grpSpPr>
          <a:xfrm>
            <a:off x="9944014" y="0"/>
            <a:ext cx="6531778" cy="6523253"/>
            <a:chOff x="0" y="0"/>
            <a:chExt cx="8709038" cy="8697671"/>
          </a:xfrm>
        </p:grpSpPr>
        <p:sp>
          <p:nvSpPr>
            <p:cNvPr id="7" name="Freeform 7"/>
            <p:cNvSpPr/>
            <p:nvPr/>
          </p:nvSpPr>
          <p:spPr>
            <a:xfrm>
              <a:off x="0" y="0"/>
              <a:ext cx="8709025" cy="8697722"/>
            </a:xfrm>
            <a:custGeom>
              <a:avLst/>
              <a:gdLst/>
              <a:ahLst/>
              <a:cxnLst/>
              <a:rect l="l" t="t" r="r" b="b"/>
              <a:pathLst>
                <a:path w="8709025" h="8697722">
                  <a:moveTo>
                    <a:pt x="0" y="0"/>
                  </a:moveTo>
                  <a:lnTo>
                    <a:pt x="0" y="4351147"/>
                  </a:lnTo>
                  <a:cubicBezTo>
                    <a:pt x="0" y="6751701"/>
                    <a:pt x="1946021" y="8697722"/>
                    <a:pt x="4346575" y="8697722"/>
                  </a:cubicBezTo>
                  <a:cubicBezTo>
                    <a:pt x="6747129" y="8697722"/>
                    <a:pt x="8693150" y="6751701"/>
                    <a:pt x="8693150" y="4351147"/>
                  </a:cubicBezTo>
                  <a:cubicBezTo>
                    <a:pt x="8693150" y="2041017"/>
                    <a:pt x="8707882" y="151892"/>
                    <a:pt x="8709025" y="12827"/>
                  </a:cubicBezTo>
                  <a:lnTo>
                    <a:pt x="8709025" y="12827"/>
                  </a:lnTo>
                  <a:lnTo>
                    <a:pt x="8709025" y="4572"/>
                  </a:lnTo>
                  <a:lnTo>
                    <a:pt x="6227572" y="0"/>
                  </a:lnTo>
                  <a:close/>
                </a:path>
              </a:pathLst>
            </a:custGeom>
            <a:blipFill>
              <a:blip r:embed="rId5"/>
              <a:stretch>
                <a:fillRect l="-182" t="-130" b="-182"/>
              </a:stretch>
            </a:blipFill>
          </p:spPr>
        </p:sp>
      </p:grpSp>
      <p:sp>
        <p:nvSpPr>
          <p:cNvPr id="8" name="Freeform 8"/>
          <p:cNvSpPr/>
          <p:nvPr/>
        </p:nvSpPr>
        <p:spPr>
          <a:xfrm>
            <a:off x="769734" y="710327"/>
            <a:ext cx="1098547" cy="886016"/>
          </a:xfrm>
          <a:custGeom>
            <a:avLst/>
            <a:gdLst/>
            <a:ahLst/>
            <a:cxnLst/>
            <a:rect l="l" t="t" r="r" b="b"/>
            <a:pathLst>
              <a:path w="1098547" h="886016">
                <a:moveTo>
                  <a:pt x="0" y="0"/>
                </a:moveTo>
                <a:lnTo>
                  <a:pt x="1098547" y="0"/>
                </a:lnTo>
                <a:lnTo>
                  <a:pt x="1098547" y="886015"/>
                </a:lnTo>
                <a:lnTo>
                  <a:pt x="0" y="8860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1483776" y="3946350"/>
            <a:ext cx="6207690" cy="3523297"/>
          </a:xfrm>
          <a:prstGeom prst="rect">
            <a:avLst/>
          </a:prstGeom>
        </p:spPr>
        <p:txBody>
          <a:bodyPr lIns="0" tIns="0" rIns="0" bIns="0" rtlCol="0" anchor="t">
            <a:spAutoFit/>
          </a:bodyPr>
          <a:lstStyle/>
          <a:p>
            <a:pPr algn="l">
              <a:lnSpc>
                <a:spcPts val="3450"/>
              </a:lnSpc>
            </a:pPr>
            <a:r>
              <a:rPr lang="en-US" sz="3450">
                <a:solidFill>
                  <a:srgbClr val="F1DD94"/>
                </a:solidFill>
                <a:latin typeface="Josefin Sans Light"/>
                <a:ea typeface="Josefin Sans Light"/>
                <a:cs typeface="Josefin Sans Light"/>
                <a:sym typeface="Josefin Sans Light"/>
              </a:rPr>
              <a:t>Corporate social responsibility (CSR) is about businesses taking responsibility for their impact on society. By integrating CSR into their strategies, companies can enhance their ethics and build trust with consumers and communities.</a:t>
            </a:r>
          </a:p>
        </p:txBody>
      </p:sp>
      <p:sp>
        <p:nvSpPr>
          <p:cNvPr id="10" name="TextBox 10"/>
          <p:cNvSpPr txBox="1"/>
          <p:nvPr/>
        </p:nvSpPr>
        <p:spPr>
          <a:xfrm>
            <a:off x="1957454" y="592636"/>
            <a:ext cx="5034239" cy="724291"/>
          </a:xfrm>
          <a:prstGeom prst="rect">
            <a:avLst/>
          </a:prstGeom>
        </p:spPr>
        <p:txBody>
          <a:bodyPr lIns="0" tIns="0" rIns="0" bIns="0" rtlCol="0" anchor="t">
            <a:spAutoFit/>
          </a:bodyPr>
          <a:lstStyle/>
          <a:p>
            <a:pPr algn="l">
              <a:lnSpc>
                <a:spcPts val="5852"/>
              </a:lnSpc>
            </a:pPr>
            <a:r>
              <a:rPr lang="en-US" sz="4180" spc="-16">
                <a:solidFill>
                  <a:srgbClr val="F1DD94"/>
                </a:solidFill>
                <a:latin typeface="IBM Plex Sans"/>
                <a:ea typeface="IBM Plex Sans"/>
                <a:cs typeface="IBM Plex Sans"/>
                <a:sym typeface="IBM Plex Sans"/>
              </a:rPr>
              <a:t>Social Responsibility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13840711" y="4977517"/>
            <a:ext cx="4510773" cy="5060947"/>
          </a:xfrm>
          <a:custGeom>
            <a:avLst/>
            <a:gdLst/>
            <a:ahLst/>
            <a:cxnLst/>
            <a:rect l="l" t="t" r="r" b="b"/>
            <a:pathLst>
              <a:path w="4510773" h="5060947">
                <a:moveTo>
                  <a:pt x="0" y="0"/>
                </a:moveTo>
                <a:lnTo>
                  <a:pt x="4510773" y="0"/>
                </a:lnTo>
                <a:lnTo>
                  <a:pt x="4510773" y="5060947"/>
                </a:lnTo>
                <a:lnTo>
                  <a:pt x="0" y="506094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a:grpSpLocks noChangeAspect="1"/>
          </p:cNvGrpSpPr>
          <p:nvPr/>
        </p:nvGrpSpPr>
        <p:grpSpPr>
          <a:xfrm>
            <a:off x="9944014" y="0"/>
            <a:ext cx="6531778" cy="6523253"/>
            <a:chOff x="0" y="0"/>
            <a:chExt cx="8709038" cy="8697671"/>
          </a:xfrm>
        </p:grpSpPr>
        <p:sp>
          <p:nvSpPr>
            <p:cNvPr id="7" name="Freeform 7"/>
            <p:cNvSpPr/>
            <p:nvPr/>
          </p:nvSpPr>
          <p:spPr>
            <a:xfrm>
              <a:off x="0" y="0"/>
              <a:ext cx="8709025" cy="8697722"/>
            </a:xfrm>
            <a:custGeom>
              <a:avLst/>
              <a:gdLst/>
              <a:ahLst/>
              <a:cxnLst/>
              <a:rect l="l" t="t" r="r" b="b"/>
              <a:pathLst>
                <a:path w="8709025" h="8697722">
                  <a:moveTo>
                    <a:pt x="0" y="0"/>
                  </a:moveTo>
                  <a:lnTo>
                    <a:pt x="0" y="4351147"/>
                  </a:lnTo>
                  <a:cubicBezTo>
                    <a:pt x="0" y="6751701"/>
                    <a:pt x="1946021" y="8697722"/>
                    <a:pt x="4346575" y="8697722"/>
                  </a:cubicBezTo>
                  <a:cubicBezTo>
                    <a:pt x="6747129" y="8697722"/>
                    <a:pt x="8693150" y="6751701"/>
                    <a:pt x="8693150" y="4351147"/>
                  </a:cubicBezTo>
                  <a:cubicBezTo>
                    <a:pt x="8693150" y="2041017"/>
                    <a:pt x="8707882" y="151892"/>
                    <a:pt x="8709025" y="12827"/>
                  </a:cubicBezTo>
                  <a:lnTo>
                    <a:pt x="8709025" y="12827"/>
                  </a:lnTo>
                  <a:lnTo>
                    <a:pt x="8709025" y="4572"/>
                  </a:lnTo>
                  <a:lnTo>
                    <a:pt x="6227572" y="0"/>
                  </a:lnTo>
                  <a:close/>
                </a:path>
              </a:pathLst>
            </a:custGeom>
            <a:blipFill>
              <a:blip r:embed="rId5"/>
              <a:stretch>
                <a:fillRect l="-182" t="-130" b="-182"/>
              </a:stretch>
            </a:blipFill>
          </p:spPr>
        </p:sp>
      </p:grpSp>
      <p:sp>
        <p:nvSpPr>
          <p:cNvPr id="8" name="Freeform 8"/>
          <p:cNvSpPr/>
          <p:nvPr/>
        </p:nvSpPr>
        <p:spPr>
          <a:xfrm>
            <a:off x="769734" y="710327"/>
            <a:ext cx="1098547" cy="886016"/>
          </a:xfrm>
          <a:custGeom>
            <a:avLst/>
            <a:gdLst/>
            <a:ahLst/>
            <a:cxnLst/>
            <a:rect l="l" t="t" r="r" b="b"/>
            <a:pathLst>
              <a:path w="1098547" h="886016">
                <a:moveTo>
                  <a:pt x="0" y="0"/>
                </a:moveTo>
                <a:lnTo>
                  <a:pt x="1098547" y="0"/>
                </a:lnTo>
                <a:lnTo>
                  <a:pt x="1098547" y="886015"/>
                </a:lnTo>
                <a:lnTo>
                  <a:pt x="0" y="8860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1483776" y="3961933"/>
            <a:ext cx="6465703" cy="3814763"/>
          </a:xfrm>
          <a:prstGeom prst="rect">
            <a:avLst/>
          </a:prstGeom>
        </p:spPr>
        <p:txBody>
          <a:bodyPr lIns="0" tIns="0" rIns="0" bIns="0" rtlCol="0" anchor="t">
            <a:spAutoFit/>
          </a:bodyPr>
          <a:lstStyle/>
          <a:p>
            <a:pPr algn="l">
              <a:lnSpc>
                <a:spcPts val="3750"/>
              </a:lnSpc>
            </a:pPr>
            <a:r>
              <a:rPr lang="en-US" sz="3750">
                <a:solidFill>
                  <a:srgbClr val="F1DD94"/>
                </a:solidFill>
                <a:latin typeface="Josefin Sans Light"/>
                <a:ea typeface="Josefin Sans Light"/>
                <a:cs typeface="Josefin Sans Light"/>
                <a:sym typeface="Josefin Sans Light"/>
              </a:rPr>
              <a:t>Understanding power dynamics in society is crucial for ethical business practices. Companies must recognize how their actions aﬀect various stakeholders and strive for equitable solutions that beneﬁt all parties involved.</a:t>
            </a:r>
          </a:p>
        </p:txBody>
      </p:sp>
      <p:sp>
        <p:nvSpPr>
          <p:cNvPr id="10" name="TextBox 10"/>
          <p:cNvSpPr txBox="1"/>
          <p:nvPr/>
        </p:nvSpPr>
        <p:spPr>
          <a:xfrm>
            <a:off x="1957454" y="555889"/>
            <a:ext cx="5101247" cy="915191"/>
          </a:xfrm>
          <a:prstGeom prst="rect">
            <a:avLst/>
          </a:prstGeom>
        </p:spPr>
        <p:txBody>
          <a:bodyPr lIns="0" tIns="0" rIns="0" bIns="0" rtlCol="0" anchor="t">
            <a:spAutoFit/>
          </a:bodyPr>
          <a:lstStyle/>
          <a:p>
            <a:pPr algn="l">
              <a:lnSpc>
                <a:spcPts val="7427"/>
              </a:lnSpc>
            </a:pPr>
            <a:r>
              <a:rPr lang="en-US" sz="5305" spc="-21">
                <a:solidFill>
                  <a:srgbClr val="F1DD94"/>
                </a:solidFill>
                <a:latin typeface="IBM Plex Sans"/>
                <a:ea typeface="IBM Plex Sans"/>
                <a:cs typeface="IBM Plex Sans"/>
                <a:sym typeface="IBM Plex Sans"/>
              </a:rPr>
              <a:t>Power Dynamics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13840711" y="4977517"/>
            <a:ext cx="4510773" cy="5060947"/>
          </a:xfrm>
          <a:custGeom>
            <a:avLst/>
            <a:gdLst/>
            <a:ahLst/>
            <a:cxnLst/>
            <a:rect l="l" t="t" r="r" b="b"/>
            <a:pathLst>
              <a:path w="4510773" h="5060947">
                <a:moveTo>
                  <a:pt x="0" y="0"/>
                </a:moveTo>
                <a:lnTo>
                  <a:pt x="4510773" y="0"/>
                </a:lnTo>
                <a:lnTo>
                  <a:pt x="4510773" y="5060947"/>
                </a:lnTo>
                <a:lnTo>
                  <a:pt x="0" y="506094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a:grpSpLocks noChangeAspect="1"/>
          </p:cNvGrpSpPr>
          <p:nvPr/>
        </p:nvGrpSpPr>
        <p:grpSpPr>
          <a:xfrm>
            <a:off x="9944014" y="0"/>
            <a:ext cx="6531778" cy="6523253"/>
            <a:chOff x="0" y="0"/>
            <a:chExt cx="8709038" cy="8697671"/>
          </a:xfrm>
        </p:grpSpPr>
        <p:sp>
          <p:nvSpPr>
            <p:cNvPr id="7" name="Freeform 7"/>
            <p:cNvSpPr/>
            <p:nvPr/>
          </p:nvSpPr>
          <p:spPr>
            <a:xfrm>
              <a:off x="0" y="0"/>
              <a:ext cx="8709025" cy="8697722"/>
            </a:xfrm>
            <a:custGeom>
              <a:avLst/>
              <a:gdLst/>
              <a:ahLst/>
              <a:cxnLst/>
              <a:rect l="l" t="t" r="r" b="b"/>
              <a:pathLst>
                <a:path w="8709025" h="8697722">
                  <a:moveTo>
                    <a:pt x="0" y="0"/>
                  </a:moveTo>
                  <a:lnTo>
                    <a:pt x="0" y="4351147"/>
                  </a:lnTo>
                  <a:cubicBezTo>
                    <a:pt x="0" y="6751701"/>
                    <a:pt x="1946021" y="8697722"/>
                    <a:pt x="4346575" y="8697722"/>
                  </a:cubicBezTo>
                  <a:cubicBezTo>
                    <a:pt x="6747129" y="8697722"/>
                    <a:pt x="8693150" y="6751701"/>
                    <a:pt x="8693150" y="4351147"/>
                  </a:cubicBezTo>
                  <a:cubicBezTo>
                    <a:pt x="8693150" y="2041017"/>
                    <a:pt x="8707882" y="151892"/>
                    <a:pt x="8709025" y="12827"/>
                  </a:cubicBezTo>
                  <a:lnTo>
                    <a:pt x="8709025" y="12827"/>
                  </a:lnTo>
                  <a:lnTo>
                    <a:pt x="8709025" y="4572"/>
                  </a:lnTo>
                  <a:lnTo>
                    <a:pt x="6227572" y="0"/>
                  </a:lnTo>
                  <a:close/>
                </a:path>
              </a:pathLst>
            </a:custGeom>
            <a:blipFill>
              <a:blip r:embed="rId5"/>
              <a:stretch>
                <a:fillRect l="-182" t="-130" b="-182"/>
              </a:stretch>
            </a:blipFill>
          </p:spPr>
        </p:sp>
      </p:grpSp>
      <p:sp>
        <p:nvSpPr>
          <p:cNvPr id="8" name="Freeform 8"/>
          <p:cNvSpPr/>
          <p:nvPr/>
        </p:nvSpPr>
        <p:spPr>
          <a:xfrm>
            <a:off x="769734" y="710327"/>
            <a:ext cx="1098547" cy="886016"/>
          </a:xfrm>
          <a:custGeom>
            <a:avLst/>
            <a:gdLst/>
            <a:ahLst/>
            <a:cxnLst/>
            <a:rect l="l" t="t" r="r" b="b"/>
            <a:pathLst>
              <a:path w="1098547" h="886016">
                <a:moveTo>
                  <a:pt x="0" y="0"/>
                </a:moveTo>
                <a:lnTo>
                  <a:pt x="1098547" y="0"/>
                </a:lnTo>
                <a:lnTo>
                  <a:pt x="1098547" y="886015"/>
                </a:lnTo>
                <a:lnTo>
                  <a:pt x="0" y="8860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1250423" y="3099921"/>
            <a:ext cx="6888775" cy="3814763"/>
          </a:xfrm>
          <a:prstGeom prst="rect">
            <a:avLst/>
          </a:prstGeom>
        </p:spPr>
        <p:txBody>
          <a:bodyPr lIns="0" tIns="0" rIns="0" bIns="0" rtlCol="0" anchor="t">
            <a:spAutoFit/>
          </a:bodyPr>
          <a:lstStyle/>
          <a:p>
            <a:pPr algn="l">
              <a:lnSpc>
                <a:spcPts val="3750"/>
              </a:lnSpc>
            </a:pPr>
            <a:r>
              <a:rPr lang="en-US" sz="3750">
                <a:solidFill>
                  <a:srgbClr val="F1DD94"/>
                </a:solidFill>
                <a:latin typeface="Josefin Sans Light"/>
                <a:ea typeface="Josefin Sans Light"/>
                <a:cs typeface="Josefin Sans Light"/>
                <a:sym typeface="Josefin Sans Light"/>
              </a:rPr>
              <a:t>Social identity shapes how individuals view themselves and others. Businesses should be mindful of these identities to foster an inclusive environment that respects diversity and promotes ethical behavior among employees.</a:t>
            </a:r>
          </a:p>
        </p:txBody>
      </p:sp>
      <p:sp>
        <p:nvSpPr>
          <p:cNvPr id="10" name="TextBox 10"/>
          <p:cNvSpPr txBox="1"/>
          <p:nvPr/>
        </p:nvSpPr>
        <p:spPr>
          <a:xfrm>
            <a:off x="1957454" y="561689"/>
            <a:ext cx="5021123" cy="1006840"/>
          </a:xfrm>
          <a:prstGeom prst="rect">
            <a:avLst/>
          </a:prstGeom>
        </p:spPr>
        <p:txBody>
          <a:bodyPr lIns="0" tIns="0" rIns="0" bIns="0" rtlCol="0" anchor="t">
            <a:spAutoFit/>
          </a:bodyPr>
          <a:lstStyle/>
          <a:p>
            <a:pPr algn="l">
              <a:lnSpc>
                <a:spcPts val="8267"/>
              </a:lnSpc>
            </a:pPr>
            <a:r>
              <a:rPr lang="en-US" sz="5905" spc="-23">
                <a:solidFill>
                  <a:srgbClr val="F1DD94"/>
                </a:solidFill>
                <a:latin typeface="IBM Plex Sans"/>
                <a:ea typeface="IBM Plex Sans"/>
                <a:cs typeface="IBM Plex Sans"/>
                <a:sym typeface="IBM Plex Sans"/>
              </a:rPr>
              <a:t>Social Identity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
            <a:ext cx="18288000" cy="10287000"/>
            <a:chOff x="0" y="0"/>
            <a:chExt cx="18288000" cy="10287000"/>
          </a:xfrm>
        </p:grpSpPr>
        <p:sp>
          <p:nvSpPr>
            <p:cNvPr id="3" name="Freeform 3"/>
            <p:cNvSpPr/>
            <p:nvPr/>
          </p:nvSpPr>
          <p:spPr>
            <a:xfrm>
              <a:off x="0" y="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17634D"/>
            </a:solidFill>
          </p:spPr>
        </p:sp>
      </p:grpSp>
      <p:sp>
        <p:nvSpPr>
          <p:cNvPr id="4" name="Freeform 4"/>
          <p:cNvSpPr/>
          <p:nvPr/>
        </p:nvSpPr>
        <p:spPr>
          <a:xfrm>
            <a:off x="0" y="0"/>
            <a:ext cx="18288000" cy="10287762"/>
          </a:xfrm>
          <a:custGeom>
            <a:avLst/>
            <a:gdLst/>
            <a:ahLst/>
            <a:cxnLst/>
            <a:rect l="l" t="t" r="r" b="b"/>
            <a:pathLst>
              <a:path w="18288000" h="10287762">
                <a:moveTo>
                  <a:pt x="0" y="0"/>
                </a:moveTo>
                <a:lnTo>
                  <a:pt x="18288000" y="0"/>
                </a:lnTo>
                <a:lnTo>
                  <a:pt x="18288000" y="10287762"/>
                </a:lnTo>
                <a:lnTo>
                  <a:pt x="0" y="10287762"/>
                </a:lnTo>
                <a:lnTo>
                  <a:pt x="0" y="0"/>
                </a:lnTo>
                <a:close/>
              </a:path>
            </a:pathLst>
          </a:custGeom>
          <a:blipFill>
            <a:blip r:embed="rId2"/>
            <a:stretch>
              <a:fillRect t="-92" b="-85"/>
            </a:stretch>
          </a:blipFill>
        </p:spPr>
      </p:sp>
      <p:sp>
        <p:nvSpPr>
          <p:cNvPr id="5" name="Freeform 5"/>
          <p:cNvSpPr/>
          <p:nvPr/>
        </p:nvSpPr>
        <p:spPr>
          <a:xfrm>
            <a:off x="769734" y="710327"/>
            <a:ext cx="1098547" cy="886016"/>
          </a:xfrm>
          <a:custGeom>
            <a:avLst/>
            <a:gdLst/>
            <a:ahLst/>
            <a:cxnLst/>
            <a:rect l="l" t="t" r="r" b="b"/>
            <a:pathLst>
              <a:path w="1098547" h="886016">
                <a:moveTo>
                  <a:pt x="0" y="0"/>
                </a:moveTo>
                <a:lnTo>
                  <a:pt x="1098547" y="0"/>
                </a:lnTo>
                <a:lnTo>
                  <a:pt x="1098547" y="886015"/>
                </a:lnTo>
                <a:lnTo>
                  <a:pt x="0" y="8860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8701535" y="7757970"/>
            <a:ext cx="3478016" cy="2592534"/>
          </a:xfrm>
          <a:custGeom>
            <a:avLst/>
            <a:gdLst/>
            <a:ahLst/>
            <a:cxnLst/>
            <a:rect l="l" t="t" r="r" b="b"/>
            <a:pathLst>
              <a:path w="3478016" h="2592534">
                <a:moveTo>
                  <a:pt x="0" y="0"/>
                </a:moveTo>
                <a:lnTo>
                  <a:pt x="3478016" y="0"/>
                </a:lnTo>
                <a:lnTo>
                  <a:pt x="3478016" y="2592533"/>
                </a:lnTo>
                <a:lnTo>
                  <a:pt x="0" y="259253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5329030" y="-64008"/>
            <a:ext cx="3022473" cy="2578484"/>
          </a:xfrm>
          <a:custGeom>
            <a:avLst/>
            <a:gdLst/>
            <a:ahLst/>
            <a:cxnLst/>
            <a:rect l="l" t="t" r="r" b="b"/>
            <a:pathLst>
              <a:path w="3022473" h="2578484">
                <a:moveTo>
                  <a:pt x="0" y="0"/>
                </a:moveTo>
                <a:lnTo>
                  <a:pt x="3022473" y="0"/>
                </a:lnTo>
                <a:lnTo>
                  <a:pt x="3022473" y="2578484"/>
                </a:lnTo>
                <a:lnTo>
                  <a:pt x="0" y="257848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8" name="Group 8"/>
          <p:cNvGrpSpPr>
            <a:grpSpLocks noChangeAspect="1"/>
          </p:cNvGrpSpPr>
          <p:nvPr/>
        </p:nvGrpSpPr>
        <p:grpSpPr>
          <a:xfrm rot="5400000">
            <a:off x="515807" y="3256274"/>
            <a:ext cx="6515681" cy="7547296"/>
            <a:chOff x="0" y="0"/>
            <a:chExt cx="8687575" cy="10063061"/>
          </a:xfrm>
        </p:grpSpPr>
        <p:sp>
          <p:nvSpPr>
            <p:cNvPr id="9" name="Freeform 9"/>
            <p:cNvSpPr/>
            <p:nvPr/>
          </p:nvSpPr>
          <p:spPr>
            <a:xfrm>
              <a:off x="0" y="0"/>
              <a:ext cx="8687562" cy="10063099"/>
            </a:xfrm>
            <a:custGeom>
              <a:avLst/>
              <a:gdLst/>
              <a:ahLst/>
              <a:cxnLst/>
              <a:rect l="l" t="t" r="r" b="b"/>
              <a:pathLst>
                <a:path w="8687562" h="10063099">
                  <a:moveTo>
                    <a:pt x="0" y="10059797"/>
                  </a:moveTo>
                  <a:lnTo>
                    <a:pt x="1689481" y="10063099"/>
                  </a:lnTo>
                  <a:lnTo>
                    <a:pt x="8687562" y="10063099"/>
                  </a:lnTo>
                  <a:lnTo>
                    <a:pt x="8687562" y="2415032"/>
                  </a:lnTo>
                  <a:cubicBezTo>
                    <a:pt x="7866761" y="966851"/>
                    <a:pt x="6384671" y="0"/>
                    <a:pt x="4692650" y="0"/>
                  </a:cubicBezTo>
                  <a:cubicBezTo>
                    <a:pt x="2110359" y="0"/>
                    <a:pt x="17018" y="2251964"/>
                    <a:pt x="17018" y="5029835"/>
                  </a:cubicBezTo>
                  <a:cubicBezTo>
                    <a:pt x="17018" y="7782814"/>
                    <a:pt x="254" y="10019157"/>
                    <a:pt x="0" y="10059162"/>
                  </a:cubicBezTo>
                  <a:close/>
                </a:path>
              </a:pathLst>
            </a:custGeom>
            <a:blipFill>
              <a:blip r:embed="rId9"/>
              <a:stretch>
                <a:fillRect l="-4093" t="-182" r="-12124" b="-149"/>
              </a:stretch>
            </a:blipFill>
          </p:spPr>
        </p:sp>
      </p:grpSp>
      <p:sp>
        <p:nvSpPr>
          <p:cNvPr id="10" name="TextBox 10"/>
          <p:cNvSpPr txBox="1"/>
          <p:nvPr/>
        </p:nvSpPr>
        <p:spPr>
          <a:xfrm>
            <a:off x="1957454" y="755914"/>
            <a:ext cx="5086826" cy="1391441"/>
          </a:xfrm>
          <a:prstGeom prst="rect">
            <a:avLst/>
          </a:prstGeom>
        </p:spPr>
        <p:txBody>
          <a:bodyPr lIns="0" tIns="0" rIns="0" bIns="0" rtlCol="0" anchor="t">
            <a:spAutoFit/>
          </a:bodyPr>
          <a:lstStyle/>
          <a:p>
            <a:pPr algn="l">
              <a:lnSpc>
                <a:spcPts val="5326"/>
              </a:lnSpc>
            </a:pPr>
            <a:r>
              <a:rPr lang="en-US" sz="5305" spc="-21">
                <a:solidFill>
                  <a:srgbClr val="F1DD94"/>
                </a:solidFill>
                <a:latin typeface="IBM Plex Sans"/>
                <a:ea typeface="IBM Plex Sans"/>
                <a:cs typeface="IBM Plex Sans"/>
                <a:sym typeface="IBM Plex Sans"/>
              </a:rPr>
              <a:t>Ethical Decision-Making</a:t>
            </a:r>
          </a:p>
        </p:txBody>
      </p:sp>
      <p:sp>
        <p:nvSpPr>
          <p:cNvPr id="11" name="TextBox 11"/>
          <p:cNvSpPr txBox="1"/>
          <p:nvPr/>
        </p:nvSpPr>
        <p:spPr>
          <a:xfrm>
            <a:off x="9819056" y="3800446"/>
            <a:ext cx="5731173" cy="4291013"/>
          </a:xfrm>
          <a:prstGeom prst="rect">
            <a:avLst/>
          </a:prstGeom>
        </p:spPr>
        <p:txBody>
          <a:bodyPr lIns="0" tIns="0" rIns="0" bIns="0" rtlCol="0" anchor="t">
            <a:spAutoFit/>
          </a:bodyPr>
          <a:lstStyle/>
          <a:p>
            <a:pPr algn="just">
              <a:lnSpc>
                <a:spcPts val="3750"/>
              </a:lnSpc>
            </a:pPr>
            <a:r>
              <a:rPr lang="en-US" sz="3750">
                <a:solidFill>
                  <a:srgbClr val="F1DD94"/>
                </a:solidFill>
                <a:latin typeface="Josefin Sans Light"/>
                <a:ea typeface="Josefin Sans Light"/>
                <a:cs typeface="Josefin Sans Light"/>
                <a:sym typeface="Josefin Sans Light"/>
              </a:rPr>
              <a:t>Sociological concepts can enhance ethical decision- making in businesses. By considering the social implications of their choices, companies can promote fairness and accountability, ultimately leading to better outcomes for everyone.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497</Words>
  <Application>Microsoft Office PowerPoint</Application>
  <PresentationFormat>Custom</PresentationFormat>
  <Paragraphs>36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DFKai-SB</vt:lpstr>
      <vt:lpstr>Times New Roman</vt:lpstr>
      <vt:lpstr>Aharoni</vt:lpstr>
      <vt:lpstr>Calibri</vt:lpstr>
      <vt:lpstr>Josefin Sans Light</vt:lpstr>
      <vt:lpstr>IBM Plex Sans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slidesgo-basic-sociological-concepts-and-business-ethics-20241207061217NOHE.pdf</dc:title>
  <cp:lastModifiedBy>DLL</cp:lastModifiedBy>
  <cp:revision>3</cp:revision>
  <dcterms:created xsi:type="dcterms:W3CDTF">2006-08-16T00:00:00Z</dcterms:created>
  <dcterms:modified xsi:type="dcterms:W3CDTF">2024-12-07T06:49:08Z</dcterms:modified>
  <dc:identifier>DAGYljddnGo</dc:identifier>
</cp:coreProperties>
</file>